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m4v"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Lst>
  <p:notesMasterIdLst>
    <p:notesMasterId r:id="rId79"/>
  </p:notesMasterIdLst>
  <p:handoutMasterIdLst>
    <p:handoutMasterId r:id="rId80"/>
  </p:handoutMasterIdLst>
  <p:sldIdLst>
    <p:sldId id="497" r:id="rId2"/>
    <p:sldId id="576" r:id="rId3"/>
    <p:sldId id="580" r:id="rId4"/>
    <p:sldId id="557" r:id="rId5"/>
    <p:sldId id="558" r:id="rId6"/>
    <p:sldId id="559" r:id="rId7"/>
    <p:sldId id="563" r:id="rId8"/>
    <p:sldId id="568" r:id="rId9"/>
    <p:sldId id="560" r:id="rId10"/>
    <p:sldId id="579" r:id="rId11"/>
    <p:sldId id="507" r:id="rId12"/>
    <p:sldId id="522" r:id="rId13"/>
    <p:sldId id="523" r:id="rId14"/>
    <p:sldId id="509" r:id="rId15"/>
    <p:sldId id="544" r:id="rId16"/>
    <p:sldId id="510" r:id="rId17"/>
    <p:sldId id="550" r:id="rId18"/>
    <p:sldId id="511" r:id="rId19"/>
    <p:sldId id="578" r:id="rId20"/>
    <p:sldId id="546" r:id="rId21"/>
    <p:sldId id="341" r:id="rId22"/>
    <p:sldId id="508" r:id="rId23"/>
    <p:sldId id="539" r:id="rId24"/>
    <p:sldId id="512" r:id="rId25"/>
    <p:sldId id="513" r:id="rId26"/>
    <p:sldId id="516" r:id="rId27"/>
    <p:sldId id="526" r:id="rId28"/>
    <p:sldId id="514" r:id="rId29"/>
    <p:sldId id="524" r:id="rId30"/>
    <p:sldId id="515" r:id="rId31"/>
    <p:sldId id="527" r:id="rId32"/>
    <p:sldId id="519" r:id="rId33"/>
    <p:sldId id="528" r:id="rId34"/>
    <p:sldId id="521" r:id="rId35"/>
    <p:sldId id="564" r:id="rId36"/>
    <p:sldId id="565" r:id="rId37"/>
    <p:sldId id="529" r:id="rId38"/>
    <p:sldId id="537" r:id="rId39"/>
    <p:sldId id="530" r:id="rId40"/>
    <p:sldId id="531" r:id="rId41"/>
    <p:sldId id="532" r:id="rId42"/>
    <p:sldId id="551" r:id="rId43"/>
    <p:sldId id="533" r:id="rId44"/>
    <p:sldId id="534" r:id="rId45"/>
    <p:sldId id="552" r:id="rId46"/>
    <p:sldId id="538" r:id="rId47"/>
    <p:sldId id="577" r:id="rId48"/>
    <p:sldId id="553" r:id="rId49"/>
    <p:sldId id="554" r:id="rId50"/>
    <p:sldId id="562" r:id="rId51"/>
    <p:sldId id="555" r:id="rId52"/>
    <p:sldId id="326" r:id="rId53"/>
    <p:sldId id="541" r:id="rId54"/>
    <p:sldId id="547" r:id="rId55"/>
    <p:sldId id="556" r:id="rId56"/>
    <p:sldId id="548" r:id="rId57"/>
    <p:sldId id="549" r:id="rId58"/>
    <p:sldId id="567" r:id="rId59"/>
    <p:sldId id="561" r:id="rId60"/>
    <p:sldId id="569" r:id="rId61"/>
    <p:sldId id="329" r:id="rId62"/>
    <p:sldId id="540" r:id="rId63"/>
    <p:sldId id="306" r:id="rId64"/>
    <p:sldId id="536" r:id="rId65"/>
    <p:sldId id="542" r:id="rId66"/>
    <p:sldId id="566" r:id="rId67"/>
    <p:sldId id="581" r:id="rId68"/>
    <p:sldId id="545" r:id="rId69"/>
    <p:sldId id="501" r:id="rId70"/>
    <p:sldId id="500" r:id="rId71"/>
    <p:sldId id="504" r:id="rId72"/>
    <p:sldId id="502" r:id="rId73"/>
    <p:sldId id="506" r:id="rId74"/>
    <p:sldId id="503" r:id="rId75"/>
    <p:sldId id="572" r:id="rId76"/>
    <p:sldId id="573" r:id="rId77"/>
    <p:sldId id="571"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tsufumi.hirano@gmail.com" initials="t" lastIdx="1" clrIdx="0">
    <p:extLst>
      <p:ext uri="{19B8F6BF-5375-455C-9EA6-DF929625EA0E}">
        <p15:presenceInfo xmlns:p15="http://schemas.microsoft.com/office/powerpoint/2012/main" userId="8448cfddabcd9cc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008000"/>
    <a:srgbClr val="006600"/>
    <a:srgbClr val="00CCFF"/>
    <a:srgbClr val="969696"/>
    <a:srgbClr val="FF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27F97BB-C833-4FB7-BDE5-3F7075034690}" styleName="テーマ スタイル 2 - アクセント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8" autoAdjust="0"/>
    <p:restoredTop sz="94834" autoAdjust="0"/>
  </p:normalViewPr>
  <p:slideViewPr>
    <p:cSldViewPr>
      <p:cViewPr varScale="1">
        <p:scale>
          <a:sx n="82" d="100"/>
          <a:sy n="82" d="100"/>
        </p:scale>
        <p:origin x="72" y="7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0" d="100"/>
          <a:sy n="50" d="100"/>
        </p:scale>
        <p:origin x="2323" y="29"/>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C3D42D-2BC1-42D6-AE56-DE2BA36D312D}" type="datetimeFigureOut">
              <a:rPr kumimoji="1" lang="ja-JP" altLang="en-US" smtClean="0"/>
              <a:t>2019/8/15</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3BE8F1-1892-4C81-80D5-308F29D4873A}" type="slidenum">
              <a:rPr kumimoji="1" lang="ja-JP" altLang="en-US" smtClean="0"/>
              <a:t>‹#›</a:t>
            </a:fld>
            <a:endParaRPr kumimoji="1" lang="ja-JP" altLang="en-US"/>
          </a:p>
        </p:txBody>
      </p:sp>
    </p:spTree>
    <p:extLst>
      <p:ext uri="{BB962C8B-B14F-4D97-AF65-F5344CB8AC3E}">
        <p14:creationId xmlns:p14="http://schemas.microsoft.com/office/powerpoint/2010/main" val="2577512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Arial" charset="0"/>
              </a:defRPr>
            </a:lvl1pPr>
          </a:lstStyle>
          <a:p>
            <a:endParaRPr lang="en-US" altLang="ja-JP"/>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charset="0"/>
              </a:defRPr>
            </a:lvl1pPr>
          </a:lstStyle>
          <a:p>
            <a:endParaRPr lang="en-US" altLang="ja-JP"/>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Arial" charset="0"/>
              </a:defRPr>
            </a:lvl1pPr>
          </a:lstStyle>
          <a:p>
            <a:endParaRPr lang="en-US" altLang="ja-JP"/>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charset="0"/>
              </a:defRPr>
            </a:lvl1pPr>
          </a:lstStyle>
          <a:p>
            <a:fld id="{A5E9E094-DA24-45AD-A28B-96F3C9172BC9}" type="slidenum">
              <a:rPr lang="en-US" altLang="ja-JP"/>
              <a:pPr/>
              <a:t>‹#›</a:t>
            </a:fld>
            <a:endParaRPr lang="en-US" altLang="ja-JP"/>
          </a:p>
        </p:txBody>
      </p:sp>
    </p:spTree>
    <p:extLst>
      <p:ext uri="{BB962C8B-B14F-4D97-AF65-F5344CB8AC3E}">
        <p14:creationId xmlns:p14="http://schemas.microsoft.com/office/powerpoint/2010/main" val="35820249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E3B339B-919C-47A7-996E-9D285A2E2A60}" type="slidenum">
              <a:rPr kumimoji="1" lang="ja-JP" altLang="en-US" smtClean="0"/>
              <a:t>23</a:t>
            </a:fld>
            <a:endParaRPr kumimoji="1" lang="ja-JP" altLang="en-US"/>
          </a:p>
        </p:txBody>
      </p:sp>
    </p:spTree>
    <p:extLst>
      <p:ext uri="{BB962C8B-B14F-4D97-AF65-F5344CB8AC3E}">
        <p14:creationId xmlns:p14="http://schemas.microsoft.com/office/powerpoint/2010/main" val="1792358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lumMod val="75000"/>
                  </a:prstClr>
                </a:solidFill>
              </a:rPr>
              <a:pPr/>
              <a:t>8/15/2019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790CF57B-DD1B-4031-B9F9-0C464C9FAFED}" type="slidenum">
              <a:rPr kumimoji="1" lang="ja-JP" altLang="en-US" smtClean="0"/>
              <a:t>‹#›</a:t>
            </a:fld>
            <a:endParaRPr kumimoji="1" lang="ja-JP" altLang="en-US"/>
          </a:p>
        </p:txBody>
      </p:sp>
    </p:spTree>
    <p:extLst>
      <p:ext uri="{BB962C8B-B14F-4D97-AF65-F5344CB8AC3E}">
        <p14:creationId xmlns:p14="http://schemas.microsoft.com/office/powerpoint/2010/main" val="3934377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lumMod val="75000"/>
                  </a:prstClr>
                </a:solidFill>
              </a:rPr>
              <a:pPr/>
              <a:t>8/15/2019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999011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lumMod val="75000"/>
                  </a:prstClr>
                </a:solidFill>
              </a:rPr>
              <a:pPr/>
              <a:t>8/15/2019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075217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lumMod val="75000"/>
                  </a:prstClr>
                </a:solidFill>
              </a:rPr>
              <a:pPr/>
              <a:t>8/15/2019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790CF57B-DD1B-4031-B9F9-0C464C9FAFED}" type="slidenum">
              <a:rPr kumimoji="1" lang="ja-JP" altLang="en-US" smtClean="0"/>
              <a:t>‹#›</a:t>
            </a:fld>
            <a:endParaRPr kumimoji="1" lang="ja-JP" altLang="en-US"/>
          </a:p>
        </p:txBody>
      </p:sp>
    </p:spTree>
    <p:extLst>
      <p:ext uri="{BB962C8B-B14F-4D97-AF65-F5344CB8AC3E}">
        <p14:creationId xmlns:p14="http://schemas.microsoft.com/office/powerpoint/2010/main" val="3800238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2C0AF8B-1EE8-40AC-9B14-0A7E6B338C97}" type="datetime1">
              <a:rPr kumimoji="1" lang="ja-JP" altLang="en-US" smtClean="0"/>
              <a:t>2019/8/15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90CF57B-DD1B-4031-B9F9-0C464C9FAFED}" type="slidenum">
              <a:rPr kumimoji="1" lang="ja-JP" altLang="en-US" smtClean="0"/>
              <a:t>‹#›</a:t>
            </a:fld>
            <a:endParaRPr kumimoji="1" lang="ja-JP" altLang="en-US"/>
          </a:p>
        </p:txBody>
      </p:sp>
    </p:spTree>
    <p:extLst>
      <p:ext uri="{BB962C8B-B14F-4D97-AF65-F5344CB8AC3E}">
        <p14:creationId xmlns:p14="http://schemas.microsoft.com/office/powerpoint/2010/main" val="901360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lumMod val="75000"/>
                  </a:prstClr>
                </a:solidFill>
              </a:rPr>
              <a:pPr/>
              <a:t>8/15/2019</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790CF57B-DD1B-4031-B9F9-0C464C9FAFED}" type="slidenum">
              <a:rPr kumimoji="1" lang="ja-JP" altLang="en-US" smtClean="0"/>
              <a:t>‹#›</a:t>
            </a:fld>
            <a:endParaRPr kumimoji="1" lang="ja-JP" altLang="en-US"/>
          </a:p>
        </p:txBody>
      </p:sp>
    </p:spTree>
    <p:extLst>
      <p:ext uri="{BB962C8B-B14F-4D97-AF65-F5344CB8AC3E}">
        <p14:creationId xmlns:p14="http://schemas.microsoft.com/office/powerpoint/2010/main" val="55171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lumMod val="75000"/>
                  </a:prstClr>
                </a:solidFill>
              </a:rPr>
              <a:pPr/>
              <a:t>8/15/2019</a:t>
            </a:fld>
            <a:endParaRPr lang="en-US">
              <a:solidFill>
                <a:prstClr val="white">
                  <a:lumMod val="75000"/>
                </a:prstClr>
              </a:solidFill>
            </a:endParaRPr>
          </a:p>
        </p:txBody>
      </p:sp>
      <p:sp>
        <p:nvSpPr>
          <p:cNvPr id="8" name="Footer Placeholder 7"/>
          <p:cNvSpPr>
            <a:spLocks noGrp="1"/>
          </p:cNvSpPr>
          <p:nvPr>
            <p:ph type="ftr" sz="quarter" idx="11"/>
          </p:nvPr>
        </p:nvSpPr>
        <p:spPr/>
        <p:txBody>
          <a:bodyPr/>
          <a:lstStyle/>
          <a:p>
            <a:endParaRPr lang="en-US">
              <a:solidFill>
                <a:prstClr val="white">
                  <a:lumMod val="75000"/>
                </a:prstClr>
              </a:solidFill>
            </a:endParaRPr>
          </a:p>
        </p:txBody>
      </p:sp>
      <p:sp>
        <p:nvSpPr>
          <p:cNvPr id="9" name="Slide Number Placeholder 8"/>
          <p:cNvSpPr>
            <a:spLocks noGrp="1"/>
          </p:cNvSpPr>
          <p:nvPr>
            <p:ph type="sldNum" sz="quarter" idx="12"/>
          </p:nvPr>
        </p:nvSpPr>
        <p:spPr/>
        <p:txBody>
          <a:bodyPr/>
          <a:lstStyle/>
          <a:p>
            <a:fld id="{790CF57B-DD1B-4031-B9F9-0C464C9FAFED}" type="slidenum">
              <a:rPr kumimoji="1" lang="ja-JP" altLang="en-US" smtClean="0"/>
              <a:t>‹#›</a:t>
            </a:fld>
            <a:endParaRPr kumimoji="1" lang="ja-JP" altLang="en-US"/>
          </a:p>
        </p:txBody>
      </p:sp>
    </p:spTree>
    <p:extLst>
      <p:ext uri="{BB962C8B-B14F-4D97-AF65-F5344CB8AC3E}">
        <p14:creationId xmlns:p14="http://schemas.microsoft.com/office/powerpoint/2010/main" val="3640503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lumMod val="75000"/>
                  </a:prstClr>
                </a:solidFill>
              </a:rPr>
              <a:pPr/>
              <a:t>8/15/2019</a:t>
            </a:fld>
            <a:endParaRPr lang="en-US">
              <a:solidFill>
                <a:prstClr val="white">
                  <a:lumMod val="75000"/>
                </a:prstClr>
              </a:solidFill>
            </a:endParaRPr>
          </a:p>
        </p:txBody>
      </p:sp>
      <p:sp>
        <p:nvSpPr>
          <p:cNvPr id="4" name="Footer Placeholder 3"/>
          <p:cNvSpPr>
            <a:spLocks noGrp="1"/>
          </p:cNvSpPr>
          <p:nvPr>
            <p:ph type="ftr" sz="quarter" idx="11"/>
          </p:nvPr>
        </p:nvSpPr>
        <p:spPr/>
        <p:txBody>
          <a:bodyPr/>
          <a:lstStyle/>
          <a:p>
            <a:endParaRPr lang="en-US">
              <a:solidFill>
                <a:prstClr val="white">
                  <a:lumMod val="75000"/>
                </a:prstClr>
              </a:solidFill>
            </a:endParaRPr>
          </a:p>
        </p:txBody>
      </p:sp>
      <p:sp>
        <p:nvSpPr>
          <p:cNvPr id="5" name="Slide Number Placeholder 4"/>
          <p:cNvSpPr>
            <a:spLocks noGrp="1"/>
          </p:cNvSpPr>
          <p:nvPr>
            <p:ph type="sldNum" sz="quarter" idx="12"/>
          </p:nvPr>
        </p:nvSpPr>
        <p:spPr/>
        <p:txBody>
          <a:bodyPr/>
          <a:lstStyle/>
          <a:p>
            <a:fld id="{790CF57B-DD1B-4031-B9F9-0C464C9FAFED}" type="slidenum">
              <a:rPr kumimoji="1" lang="ja-JP" altLang="en-US" smtClean="0"/>
              <a:t>‹#›</a:t>
            </a:fld>
            <a:endParaRPr kumimoji="1" lang="ja-JP" altLang="en-US"/>
          </a:p>
        </p:txBody>
      </p:sp>
    </p:spTree>
    <p:extLst>
      <p:ext uri="{BB962C8B-B14F-4D97-AF65-F5344CB8AC3E}">
        <p14:creationId xmlns:p14="http://schemas.microsoft.com/office/powerpoint/2010/main" val="2641530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white">
                    <a:lumMod val="75000"/>
                  </a:prstClr>
                </a:solidFill>
              </a:rPr>
              <a:pPr/>
              <a:t>8/15/2019</a:t>
            </a:fld>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endParaRPr lang="en-US">
              <a:solidFill>
                <a:prstClr val="white">
                  <a:lumMod val="75000"/>
                </a:prstClr>
              </a:solidFill>
            </a:endParaRPr>
          </a:p>
        </p:txBody>
      </p:sp>
      <p:sp>
        <p:nvSpPr>
          <p:cNvPr id="4" name="Slide Number Placeholder 3"/>
          <p:cNvSpPr>
            <a:spLocks noGrp="1"/>
          </p:cNvSpPr>
          <p:nvPr>
            <p:ph type="sldNum" sz="quarter" idx="12"/>
          </p:nvPr>
        </p:nvSpPr>
        <p:spPr/>
        <p:txBody>
          <a:bodyPr/>
          <a:lstStyle/>
          <a:p>
            <a:fld id="{790CF57B-DD1B-4031-B9F9-0C464C9FAFED}" type="slidenum">
              <a:rPr kumimoji="1" lang="ja-JP" altLang="en-US" smtClean="0"/>
              <a:t>‹#›</a:t>
            </a:fld>
            <a:endParaRPr kumimoji="1" lang="ja-JP" altLang="en-US"/>
          </a:p>
        </p:txBody>
      </p:sp>
    </p:spTree>
    <p:extLst>
      <p:ext uri="{BB962C8B-B14F-4D97-AF65-F5344CB8AC3E}">
        <p14:creationId xmlns:p14="http://schemas.microsoft.com/office/powerpoint/2010/main" val="22062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lumMod val="75000"/>
                  </a:prstClr>
                </a:solidFill>
              </a:rPr>
              <a:pPr/>
              <a:t>8/15/2019</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790CF57B-DD1B-4031-B9F9-0C464C9FAFED}" type="slidenum">
              <a:rPr kumimoji="1" lang="ja-JP" altLang="en-US" smtClean="0"/>
              <a:t>‹#›</a:t>
            </a:fld>
            <a:endParaRPr kumimoji="1" lang="ja-JP" altLang="en-US"/>
          </a:p>
        </p:txBody>
      </p:sp>
    </p:spTree>
    <p:extLst>
      <p:ext uri="{BB962C8B-B14F-4D97-AF65-F5344CB8AC3E}">
        <p14:creationId xmlns:p14="http://schemas.microsoft.com/office/powerpoint/2010/main" val="2115795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lumMod val="75000"/>
                  </a:prstClr>
                </a:solidFill>
              </a:rPr>
              <a:pPr/>
              <a:t>8/15/2019</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790CF57B-DD1B-4031-B9F9-0C464C9FAFED}" type="slidenum">
              <a:rPr kumimoji="1" lang="ja-JP" altLang="en-US" smtClean="0"/>
              <a:t>‹#›</a:t>
            </a:fld>
            <a:endParaRPr kumimoji="1" lang="ja-JP" altLang="en-US"/>
          </a:p>
        </p:txBody>
      </p:sp>
    </p:spTree>
    <p:extLst>
      <p:ext uri="{BB962C8B-B14F-4D97-AF65-F5344CB8AC3E}">
        <p14:creationId xmlns:p14="http://schemas.microsoft.com/office/powerpoint/2010/main" val="756696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solidFill>
                  <a:prstClr val="white">
                    <a:lumMod val="75000"/>
                  </a:prstClr>
                </a:solidFill>
              </a:rPr>
              <a:pPr/>
              <a:t>8/15/2019</a:t>
            </a:fld>
            <a:endParaRPr lang="en-US">
              <a:solidFill>
                <a:prstClr val="white">
                  <a:lumMod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white">
                  <a:lumMod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90CF57B-DD1B-4031-B9F9-0C464C9FAFED}" type="slidenum">
              <a:rPr kumimoji="1" lang="ja-JP" altLang="en-US" smtClean="0"/>
              <a:t>‹#›</a:t>
            </a:fld>
            <a:endParaRPr kumimoji="1" lang="ja-JP" altLang="en-US"/>
          </a:p>
        </p:txBody>
      </p:sp>
    </p:spTree>
    <p:extLst>
      <p:ext uri="{BB962C8B-B14F-4D97-AF65-F5344CB8AC3E}">
        <p14:creationId xmlns:p14="http://schemas.microsoft.com/office/powerpoint/2010/main" val="4095692989"/>
      </p:ext>
    </p:extLst>
  </p:cSld>
  <p:clrMap bg1="dk1" tx1="lt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hyperlink" Target="https://www.remix3d.com/details/G009SXKVWJTK" TargetMode="External"/><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28.png"/><Relationship Id="rId2" Type="http://schemas.microsoft.com/office/2017/06/relationships/model3d" Target="../media/model3d1.glb"/><Relationship Id="rId16"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 Id="rId14" Type="http://schemas.microsoft.com/office/2017/06/relationships/model3d" Target="../media/model3d2.glb"/></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27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20.png"/><Relationship Id="rId7" Type="http://schemas.openxmlformats.org/officeDocument/2006/relationships/image" Target="../media/image360.png"/><Relationship Id="rId2" Type="http://schemas.openxmlformats.org/officeDocument/2006/relationships/image" Target="../media/image310.png"/><Relationship Id="rId1" Type="http://schemas.openxmlformats.org/officeDocument/2006/relationships/slideLayout" Target="../slideLayouts/slideLayout6.xml"/><Relationship Id="rId6" Type="http://schemas.openxmlformats.org/officeDocument/2006/relationships/image" Target="../media/image35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0.png"/><Relationship Id="rId9" Type="http://schemas.openxmlformats.org/officeDocument/2006/relationships/image" Target="../media/image38.png"/></Relationships>
</file>

<file path=ppt/slides/_rels/slide4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43.png"/><Relationship Id="rId5" Type="http://schemas.openxmlformats.org/officeDocument/2006/relationships/image" Target="../media/image39.emf"/><Relationship Id="rId4" Type="http://schemas.openxmlformats.org/officeDocument/2006/relationships/image" Target="../media/image38.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8.emf"/><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9.emf"/><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1.wmf"/><Relationship Id="rId4" Type="http://schemas.openxmlformats.org/officeDocument/2006/relationships/image" Target="../media/image60.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60.png"/><Relationship Id="rId7"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重イオン衝突の物理概観</a:t>
            </a:r>
          </a:p>
        </p:txBody>
      </p:sp>
      <p:sp>
        <p:nvSpPr>
          <p:cNvPr id="3" name="サブタイトル 2"/>
          <p:cNvSpPr>
            <a:spLocks noGrp="1"/>
          </p:cNvSpPr>
          <p:nvPr>
            <p:ph type="subTitle" idx="1"/>
          </p:nvPr>
        </p:nvSpPr>
        <p:spPr>
          <a:xfrm>
            <a:off x="2343314" y="4675339"/>
            <a:ext cx="8324686" cy="1299575"/>
          </a:xfrm>
        </p:spPr>
        <p:txBody>
          <a:bodyPr>
            <a:noAutofit/>
          </a:bodyPr>
          <a:lstStyle/>
          <a:p>
            <a:pPr algn="r"/>
            <a:r>
              <a:rPr lang="ja-JP" altLang="en-US" sz="3200" dirty="0"/>
              <a:t>平野哲文</a:t>
            </a:r>
            <a:endParaRPr lang="en-US" altLang="ja-JP" sz="3200" dirty="0"/>
          </a:p>
          <a:p>
            <a:pPr algn="r"/>
            <a:r>
              <a:rPr lang="ja-JP" altLang="en-US" sz="3200" dirty="0"/>
              <a:t>　　　　　　　　　上智大学</a:t>
            </a:r>
            <a:endParaRPr lang="en-US" altLang="ja-JP" sz="3200" dirty="0"/>
          </a:p>
        </p:txBody>
      </p:sp>
      <p:sp>
        <p:nvSpPr>
          <p:cNvPr id="4" name="テキスト ボックス 3"/>
          <p:cNvSpPr txBox="1"/>
          <p:nvPr/>
        </p:nvSpPr>
        <p:spPr>
          <a:xfrm>
            <a:off x="1387018" y="467587"/>
            <a:ext cx="9417963" cy="830997"/>
          </a:xfrm>
          <a:prstGeom prst="rect">
            <a:avLst/>
          </a:prstGeom>
          <a:noFill/>
        </p:spPr>
        <p:txBody>
          <a:bodyPr wrap="none" rtlCol="0">
            <a:spAutoFit/>
          </a:bodyPr>
          <a:lstStyle/>
          <a:p>
            <a:r>
              <a:rPr lang="ja-JP" altLang="en-US" sz="2400" dirty="0">
                <a:solidFill>
                  <a:prstClr val="white"/>
                </a:solidFill>
                <a:latin typeface="+mn-ea"/>
              </a:rPr>
              <a:t>チュートリアル研究会</a:t>
            </a:r>
            <a:endParaRPr lang="en-US" altLang="ja-JP" sz="2400" dirty="0">
              <a:solidFill>
                <a:prstClr val="white"/>
              </a:solidFill>
              <a:latin typeface="+mn-ea"/>
            </a:endParaRPr>
          </a:p>
          <a:p>
            <a:r>
              <a:rPr lang="ja-JP" altLang="en-US" sz="2400" dirty="0">
                <a:solidFill>
                  <a:prstClr val="white"/>
                </a:solidFill>
                <a:latin typeface="+mn-ea"/>
              </a:rPr>
              <a:t>「高エネルギー重イオン衝突の物理：基礎・最先端・課題・展望」</a:t>
            </a:r>
            <a:endParaRPr lang="en-US" altLang="ja-JP" sz="2400" dirty="0">
              <a:solidFill>
                <a:prstClr val="white"/>
              </a:solidFill>
              <a:latin typeface="+mn-ea"/>
            </a:endParaRPr>
          </a:p>
        </p:txBody>
      </p:sp>
    </p:spTree>
    <p:extLst>
      <p:ext uri="{BB962C8B-B14F-4D97-AF65-F5344CB8AC3E}">
        <p14:creationId xmlns:p14="http://schemas.microsoft.com/office/powerpoint/2010/main" val="632577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2E85B52-BD6D-4482-9319-D174702F5C49}"/>
              </a:ext>
            </a:extLst>
          </p:cNvPr>
          <p:cNvSpPr>
            <a:spLocks noGrp="1"/>
          </p:cNvSpPr>
          <p:nvPr>
            <p:ph type="title"/>
          </p:nvPr>
        </p:nvSpPr>
        <p:spPr/>
        <p:txBody>
          <a:bodyPr/>
          <a:lstStyle/>
          <a:p>
            <a:pPr algn="ctr"/>
            <a:r>
              <a:rPr kumimoji="1" lang="ja-JP" altLang="en-US" dirty="0"/>
              <a:t>重イオン衝突の物理の目指すところ</a:t>
            </a:r>
          </a:p>
        </p:txBody>
      </p:sp>
      <p:sp>
        <p:nvSpPr>
          <p:cNvPr id="4" name="テキスト プレースホルダー 3">
            <a:extLst>
              <a:ext uri="{FF2B5EF4-FFF2-40B4-BE49-F238E27FC236}">
                <a16:creationId xmlns:a16="http://schemas.microsoft.com/office/drawing/2014/main" id="{96FF3209-E277-4784-A8DA-A5A410841F13}"/>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050098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「高エネルギー重イオン衝突の夢」</a:t>
            </a:r>
            <a:br>
              <a:rPr lang="en-US" altLang="ja-JP" sz="4000" dirty="0"/>
            </a:br>
            <a:r>
              <a:rPr lang="ja-JP" altLang="en-US" sz="4000" dirty="0"/>
              <a:t>（日本の核物理将来レポート）</a:t>
            </a:r>
          </a:p>
        </p:txBody>
      </p:sp>
      <p:sp>
        <p:nvSpPr>
          <p:cNvPr id="3" name="テキスト ボックス 2"/>
          <p:cNvSpPr txBox="1"/>
          <p:nvPr/>
        </p:nvSpPr>
        <p:spPr>
          <a:xfrm>
            <a:off x="3935760" y="2708920"/>
            <a:ext cx="7200800" cy="1938992"/>
          </a:xfrm>
          <a:prstGeom prst="rect">
            <a:avLst/>
          </a:prstGeom>
          <a:noFill/>
        </p:spPr>
        <p:txBody>
          <a:bodyPr wrap="square" rtlCol="0">
            <a:spAutoFit/>
          </a:bodyPr>
          <a:lstStyle/>
          <a:p>
            <a:pPr marL="514350" indent="-514350">
              <a:buFont typeface="+mj-lt"/>
              <a:buAutoNum type="arabicPeriod"/>
            </a:pPr>
            <a:r>
              <a:rPr kumimoji="1" lang="ja-JP" altLang="en-US" sz="4000" dirty="0">
                <a:latin typeface="+mn-ea"/>
              </a:rPr>
              <a:t>物質創成機構の解明、初期宇宙での極限物質の様相とその進化の理解</a:t>
            </a:r>
            <a:endParaRPr kumimoji="1" lang="en-US" altLang="ja-JP" sz="4000" dirty="0">
              <a:latin typeface="+mn-ea"/>
            </a:endParaRPr>
          </a:p>
        </p:txBody>
      </p:sp>
      <p:pic>
        <p:nvPicPr>
          <p:cNvPr id="4" name="図 3">
            <a:extLst>
              <a:ext uri="{FF2B5EF4-FFF2-40B4-BE49-F238E27FC236}">
                <a16:creationId xmlns:a16="http://schemas.microsoft.com/office/drawing/2014/main" id="{74E49F0C-0503-46D0-998E-65E9746A06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1988840"/>
            <a:ext cx="2880320" cy="4098918"/>
          </a:xfrm>
          <a:prstGeom prst="rect">
            <a:avLst/>
          </a:prstGeom>
        </p:spPr>
      </p:pic>
    </p:spTree>
    <p:extLst>
      <p:ext uri="{BB962C8B-B14F-4D97-AF65-F5344CB8AC3E}">
        <p14:creationId xmlns:p14="http://schemas.microsoft.com/office/powerpoint/2010/main" val="1068207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ビッグバンとリトルバン</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2132857"/>
            <a:ext cx="3699198" cy="333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グループ化 3"/>
          <p:cNvGrpSpPr/>
          <p:nvPr/>
        </p:nvGrpSpPr>
        <p:grpSpPr>
          <a:xfrm>
            <a:off x="5946995" y="1687163"/>
            <a:ext cx="4714255" cy="4257587"/>
            <a:chOff x="2088559" y="1447240"/>
            <a:chExt cx="4714255" cy="4257587"/>
          </a:xfrm>
        </p:grpSpPr>
        <p:sp>
          <p:nvSpPr>
            <p:cNvPr id="5" name="Line 3"/>
            <p:cNvSpPr>
              <a:spLocks noChangeAspect="1" noChangeShapeType="1"/>
            </p:cNvSpPr>
            <p:nvPr/>
          </p:nvSpPr>
          <p:spPr bwMode="auto">
            <a:xfrm flipV="1">
              <a:off x="4572376" y="1945627"/>
              <a:ext cx="0" cy="3040062"/>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6" name="Line 4"/>
            <p:cNvSpPr>
              <a:spLocks noChangeAspect="1" noChangeShapeType="1"/>
            </p:cNvSpPr>
            <p:nvPr/>
          </p:nvSpPr>
          <p:spPr bwMode="auto">
            <a:xfrm>
              <a:off x="2545139" y="4612627"/>
              <a:ext cx="4000500" cy="0"/>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7" name="Freeform 5"/>
            <p:cNvSpPr>
              <a:spLocks noChangeAspect="1"/>
            </p:cNvSpPr>
            <p:nvPr/>
          </p:nvSpPr>
          <p:spPr bwMode="auto">
            <a:xfrm>
              <a:off x="4158039" y="2383777"/>
              <a:ext cx="2644775" cy="2655887"/>
            </a:xfrm>
            <a:custGeom>
              <a:avLst/>
              <a:gdLst>
                <a:gd name="T0" fmla="*/ 0 w 2148"/>
                <a:gd name="T1" fmla="*/ 2160 h 2160"/>
                <a:gd name="T2" fmla="*/ 2148 w 2148"/>
                <a:gd name="T3" fmla="*/ 0 h 2160"/>
              </a:gdLst>
              <a:ahLst/>
              <a:cxnLst>
                <a:cxn ang="0">
                  <a:pos x="T0" y="T1"/>
                </a:cxn>
                <a:cxn ang="0">
                  <a:pos x="T2" y="T3"/>
                </a:cxn>
              </a:cxnLst>
              <a:rect l="0" t="0" r="r" b="b"/>
              <a:pathLst>
                <a:path w="2148" h="2160">
                  <a:moveTo>
                    <a:pt x="0" y="2160"/>
                  </a:moveTo>
                  <a:lnTo>
                    <a:pt x="2148"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8" name="Freeform 6"/>
            <p:cNvSpPr>
              <a:spLocks noChangeAspect="1"/>
            </p:cNvSpPr>
            <p:nvPr/>
          </p:nvSpPr>
          <p:spPr bwMode="auto">
            <a:xfrm>
              <a:off x="2322889" y="2383777"/>
              <a:ext cx="2674937" cy="2655887"/>
            </a:xfrm>
            <a:custGeom>
              <a:avLst/>
              <a:gdLst>
                <a:gd name="T0" fmla="*/ 2164 w 2164"/>
                <a:gd name="T1" fmla="*/ 2157 h 2157"/>
                <a:gd name="T2" fmla="*/ 0 w 2164"/>
                <a:gd name="T3" fmla="*/ 0 h 2157"/>
              </a:gdLst>
              <a:ahLst/>
              <a:cxnLst>
                <a:cxn ang="0">
                  <a:pos x="T0" y="T1"/>
                </a:cxn>
                <a:cxn ang="0">
                  <a:pos x="T2" y="T3"/>
                </a:cxn>
              </a:cxnLst>
              <a:rect l="0" t="0" r="r" b="b"/>
              <a:pathLst>
                <a:path w="2164" h="2157">
                  <a:moveTo>
                    <a:pt x="2164" y="2157"/>
                  </a:moveTo>
                  <a:lnTo>
                    <a:pt x="0"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9" name="Freeform 7"/>
            <p:cNvSpPr>
              <a:spLocks noChangeAspect="1"/>
            </p:cNvSpPr>
            <p:nvPr/>
          </p:nvSpPr>
          <p:spPr bwMode="auto">
            <a:xfrm>
              <a:off x="2788026" y="2215502"/>
              <a:ext cx="3651250" cy="1992312"/>
            </a:xfrm>
            <a:custGeom>
              <a:avLst/>
              <a:gdLst>
                <a:gd name="T0" fmla="*/ 90 w 3286"/>
                <a:gd name="T1" fmla="*/ 458 h 1793"/>
                <a:gd name="T2" fmla="*/ 650 w 3286"/>
                <a:gd name="T3" fmla="*/ 1126 h 1793"/>
                <a:gd name="T4" fmla="*/ 1221 w 3286"/>
                <a:gd name="T5" fmla="*/ 1629 h 1793"/>
                <a:gd name="T6" fmla="*/ 1401 w 3286"/>
                <a:gd name="T7" fmla="*/ 1752 h 1793"/>
                <a:gd name="T8" fmla="*/ 1601 w 3286"/>
                <a:gd name="T9" fmla="*/ 1793 h 1793"/>
                <a:gd name="T10" fmla="*/ 1793 w 3286"/>
                <a:gd name="T11" fmla="*/ 1752 h 1793"/>
                <a:gd name="T12" fmla="*/ 1985 w 3286"/>
                <a:gd name="T13" fmla="*/ 1626 h 1793"/>
                <a:gd name="T14" fmla="*/ 2528 w 3286"/>
                <a:gd name="T15" fmla="*/ 1151 h 1793"/>
                <a:gd name="T16" fmla="*/ 3169 w 3286"/>
                <a:gd name="T17" fmla="*/ 399 h 1793"/>
                <a:gd name="T18" fmla="*/ 3228 w 3286"/>
                <a:gd name="T19" fmla="*/ 161 h 1793"/>
                <a:gd name="T20" fmla="*/ 2960 w 3286"/>
                <a:gd name="T21" fmla="*/ 31 h 1793"/>
                <a:gd name="T22" fmla="*/ 2364 w 3286"/>
                <a:gd name="T23" fmla="*/ 309 h 1793"/>
                <a:gd name="T24" fmla="*/ 1600 w 3286"/>
                <a:gd name="T25" fmla="*/ 518 h 1793"/>
                <a:gd name="T26" fmla="*/ 915 w 3286"/>
                <a:gd name="T27" fmla="*/ 319 h 1793"/>
                <a:gd name="T28" fmla="*/ 279 w 3286"/>
                <a:gd name="T29" fmla="*/ 21 h 1793"/>
                <a:gd name="T30" fmla="*/ 31 w 3286"/>
                <a:gd name="T31" fmla="*/ 190 h 1793"/>
                <a:gd name="T32" fmla="*/ 90 w 3286"/>
                <a:gd name="T33" fmla="*/ 458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6" h="1793">
                  <a:moveTo>
                    <a:pt x="90" y="458"/>
                  </a:moveTo>
                  <a:cubicBezTo>
                    <a:pt x="193" y="614"/>
                    <a:pt x="462" y="931"/>
                    <a:pt x="650" y="1126"/>
                  </a:cubicBezTo>
                  <a:lnTo>
                    <a:pt x="1221" y="1629"/>
                  </a:lnTo>
                  <a:cubicBezTo>
                    <a:pt x="1346" y="1733"/>
                    <a:pt x="1338" y="1725"/>
                    <a:pt x="1401" y="1752"/>
                  </a:cubicBezTo>
                  <a:cubicBezTo>
                    <a:pt x="1464" y="1779"/>
                    <a:pt x="1536" y="1793"/>
                    <a:pt x="1601" y="1793"/>
                  </a:cubicBezTo>
                  <a:cubicBezTo>
                    <a:pt x="1666" y="1793"/>
                    <a:pt x="1729" y="1780"/>
                    <a:pt x="1793" y="1752"/>
                  </a:cubicBezTo>
                  <a:cubicBezTo>
                    <a:pt x="1857" y="1724"/>
                    <a:pt x="1863" y="1726"/>
                    <a:pt x="1985" y="1626"/>
                  </a:cubicBezTo>
                  <a:lnTo>
                    <a:pt x="2528" y="1151"/>
                  </a:lnTo>
                  <a:cubicBezTo>
                    <a:pt x="2725" y="947"/>
                    <a:pt x="3052" y="564"/>
                    <a:pt x="3169" y="399"/>
                  </a:cubicBezTo>
                  <a:cubicBezTo>
                    <a:pt x="3286" y="234"/>
                    <a:pt x="3263" y="222"/>
                    <a:pt x="3228" y="161"/>
                  </a:cubicBezTo>
                  <a:cubicBezTo>
                    <a:pt x="3193" y="100"/>
                    <a:pt x="3104" y="6"/>
                    <a:pt x="2960" y="31"/>
                  </a:cubicBezTo>
                  <a:cubicBezTo>
                    <a:pt x="2816" y="56"/>
                    <a:pt x="2591" y="228"/>
                    <a:pt x="2364" y="309"/>
                  </a:cubicBezTo>
                  <a:cubicBezTo>
                    <a:pt x="2137" y="390"/>
                    <a:pt x="1841" y="516"/>
                    <a:pt x="1600" y="518"/>
                  </a:cubicBezTo>
                  <a:cubicBezTo>
                    <a:pt x="1359" y="520"/>
                    <a:pt x="1135" y="402"/>
                    <a:pt x="915" y="319"/>
                  </a:cubicBezTo>
                  <a:cubicBezTo>
                    <a:pt x="695" y="236"/>
                    <a:pt x="426" y="42"/>
                    <a:pt x="279" y="21"/>
                  </a:cubicBezTo>
                  <a:cubicBezTo>
                    <a:pt x="132" y="0"/>
                    <a:pt x="62" y="117"/>
                    <a:pt x="31" y="190"/>
                  </a:cubicBezTo>
                  <a:cubicBezTo>
                    <a:pt x="0" y="263"/>
                    <a:pt x="78" y="402"/>
                    <a:pt x="90" y="458"/>
                  </a:cubicBezTo>
                  <a:close/>
                </a:path>
              </a:pathLst>
            </a:custGeom>
            <a:gradFill rotWithShape="0">
              <a:gsLst>
                <a:gs pos="0">
                  <a:schemeClr val="accent2"/>
                </a:gs>
                <a:gs pos="49000">
                  <a:srgbClr val="FF0000">
                    <a:alpha val="70000"/>
                    <a:lumMod val="73000"/>
                  </a:srgbClr>
                </a:gs>
              </a:gsLst>
              <a:lin ang="5400000" scaled="1"/>
            </a:gradFill>
            <a:ln>
              <a:noFill/>
            </a:ln>
            <a:effectLst/>
          </p:spPr>
          <p:txBody>
            <a:bodyPr wrap="none" anchor="ctr"/>
            <a:lstStyle/>
            <a:p>
              <a:pPr>
                <a:defRPr/>
              </a:pPr>
              <a:endParaRPr lang="ja-JP" altLang="en-US" dirty="0"/>
            </a:p>
          </p:txBody>
        </p:sp>
        <p:sp>
          <p:nvSpPr>
            <p:cNvPr id="10" name="Text Box 8"/>
            <p:cNvSpPr txBox="1">
              <a:spLocks noChangeAspect="1" noChangeArrowheads="1"/>
            </p:cNvSpPr>
            <p:nvPr/>
          </p:nvSpPr>
          <p:spPr bwMode="auto">
            <a:xfrm>
              <a:off x="4731126" y="4582464"/>
              <a:ext cx="3433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lang="en-US" altLang="ja-JP" sz="2400">
                  <a:solidFill>
                    <a:schemeClr val="tx1"/>
                  </a:solidFill>
                  <a:latin typeface="+mn-lt"/>
                  <a:cs typeface="Arial" charset="0"/>
                </a:rPr>
                <a:t>0</a:t>
              </a:r>
            </a:p>
          </p:txBody>
        </p:sp>
        <p:sp>
          <p:nvSpPr>
            <p:cNvPr id="11" name="AutoShape 9"/>
            <p:cNvSpPr>
              <a:spLocks noChangeAspect="1" noChangeArrowheads="1"/>
            </p:cNvSpPr>
            <p:nvPr/>
          </p:nvSpPr>
          <p:spPr bwMode="auto">
            <a:xfrm rot="2704117">
              <a:off x="3996113" y="4693590"/>
              <a:ext cx="341313" cy="633412"/>
            </a:xfrm>
            <a:prstGeom prst="upArrow">
              <a:avLst>
                <a:gd name="adj1" fmla="val 50000"/>
                <a:gd name="adj2" fmla="val 46395"/>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12" name="Text Box 10"/>
            <p:cNvSpPr txBox="1">
              <a:spLocks noChangeAspect="1" noChangeArrowheads="1"/>
            </p:cNvSpPr>
            <p:nvPr/>
          </p:nvSpPr>
          <p:spPr bwMode="auto">
            <a:xfrm>
              <a:off x="2088559" y="4137631"/>
              <a:ext cx="20826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dirty="0">
                  <a:solidFill>
                    <a:schemeClr val="tx1"/>
                  </a:solidFill>
                  <a:latin typeface="+mn-lt"/>
                  <a:cs typeface="Arial" charset="0"/>
                </a:rPr>
                <a:t>collision axis</a:t>
              </a:r>
            </a:p>
          </p:txBody>
        </p:sp>
        <p:sp>
          <p:nvSpPr>
            <p:cNvPr id="13" name="Text Box 11"/>
            <p:cNvSpPr txBox="1">
              <a:spLocks noChangeAspect="1" noChangeArrowheads="1"/>
            </p:cNvSpPr>
            <p:nvPr/>
          </p:nvSpPr>
          <p:spPr bwMode="auto">
            <a:xfrm rot="16200000">
              <a:off x="3969040" y="1601289"/>
              <a:ext cx="7697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time</a:t>
              </a:r>
            </a:p>
          </p:txBody>
        </p:sp>
        <p:sp>
          <p:nvSpPr>
            <p:cNvPr id="14" name="Oval 12"/>
            <p:cNvSpPr>
              <a:spLocks noChangeAspect="1" noChangeArrowheads="1"/>
            </p:cNvSpPr>
            <p:nvPr/>
          </p:nvSpPr>
          <p:spPr bwMode="auto">
            <a:xfrm>
              <a:off x="3627814" y="2277414"/>
              <a:ext cx="107950"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15" name="Oval 13"/>
            <p:cNvSpPr>
              <a:spLocks noChangeAspect="1" noChangeArrowheads="1"/>
            </p:cNvSpPr>
            <p:nvPr/>
          </p:nvSpPr>
          <p:spPr bwMode="auto">
            <a:xfrm>
              <a:off x="4392989" y="2291702"/>
              <a:ext cx="106362"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16" name="Oval 14"/>
            <p:cNvSpPr>
              <a:spLocks noChangeAspect="1" noChangeArrowheads="1"/>
            </p:cNvSpPr>
            <p:nvPr/>
          </p:nvSpPr>
          <p:spPr bwMode="auto">
            <a:xfrm>
              <a:off x="4446964" y="2558402"/>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17" name="Oval 15"/>
            <p:cNvSpPr>
              <a:spLocks noChangeAspect="1" noChangeArrowheads="1"/>
            </p:cNvSpPr>
            <p:nvPr/>
          </p:nvSpPr>
          <p:spPr bwMode="auto">
            <a:xfrm>
              <a:off x="4232651" y="2479027"/>
              <a:ext cx="106363"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18" name="Oval 16"/>
            <p:cNvSpPr>
              <a:spLocks noChangeAspect="1" noChangeArrowheads="1"/>
            </p:cNvSpPr>
            <p:nvPr/>
          </p:nvSpPr>
          <p:spPr bwMode="auto">
            <a:xfrm>
              <a:off x="4786689" y="2529827"/>
              <a:ext cx="107950"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19" name="Oval 17"/>
            <p:cNvSpPr>
              <a:spLocks noChangeAspect="1" noChangeArrowheads="1"/>
            </p:cNvSpPr>
            <p:nvPr/>
          </p:nvSpPr>
          <p:spPr bwMode="auto">
            <a:xfrm>
              <a:off x="4605714" y="2291702"/>
              <a:ext cx="106362" cy="106362"/>
            </a:xfrm>
            <a:prstGeom prst="ellipse">
              <a:avLst/>
            </a:prstGeom>
            <a:solidFill>
              <a:srgbClr val="CCFFCC"/>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0" name="Oval 18"/>
            <p:cNvSpPr>
              <a:spLocks noChangeAspect="1" noChangeArrowheads="1"/>
            </p:cNvSpPr>
            <p:nvPr/>
          </p:nvSpPr>
          <p:spPr bwMode="auto">
            <a:xfrm>
              <a:off x="3829426" y="2277414"/>
              <a:ext cx="106363"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1" name="Oval 19"/>
            <p:cNvSpPr>
              <a:spLocks noChangeAspect="1" noChangeArrowheads="1"/>
            </p:cNvSpPr>
            <p:nvPr/>
          </p:nvSpPr>
          <p:spPr bwMode="auto">
            <a:xfrm>
              <a:off x="4131051" y="2226614"/>
              <a:ext cx="107950"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2" name="Oval 20"/>
            <p:cNvSpPr>
              <a:spLocks noChangeAspect="1" noChangeArrowheads="1"/>
            </p:cNvSpPr>
            <p:nvPr/>
          </p:nvSpPr>
          <p:spPr bwMode="auto">
            <a:xfrm>
              <a:off x="3980239" y="2479027"/>
              <a:ext cx="106362" cy="106362"/>
            </a:xfrm>
            <a:prstGeom prst="ellipse">
              <a:avLst/>
            </a:prstGeom>
            <a:solidFill>
              <a:srgbClr val="6666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3" name="Oval 21"/>
            <p:cNvSpPr>
              <a:spLocks noChangeAspect="1" noChangeArrowheads="1"/>
            </p:cNvSpPr>
            <p:nvPr/>
          </p:nvSpPr>
          <p:spPr bwMode="auto">
            <a:xfrm>
              <a:off x="5039101" y="2328214"/>
              <a:ext cx="106363"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 name="Oval 22"/>
            <p:cNvSpPr>
              <a:spLocks noChangeAspect="1" noChangeArrowheads="1"/>
            </p:cNvSpPr>
            <p:nvPr/>
          </p:nvSpPr>
          <p:spPr bwMode="auto">
            <a:xfrm>
              <a:off x="5089901" y="2529827"/>
              <a:ext cx="106363" cy="106362"/>
            </a:xfrm>
            <a:prstGeom prst="ellipse">
              <a:avLst/>
            </a:prstGeom>
            <a:solidFill>
              <a:srgbClr val="FF00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5" name="Oval 23"/>
            <p:cNvSpPr>
              <a:spLocks noChangeAspect="1" noChangeArrowheads="1"/>
            </p:cNvSpPr>
            <p:nvPr/>
          </p:nvSpPr>
          <p:spPr bwMode="auto">
            <a:xfrm>
              <a:off x="5342314" y="2277414"/>
              <a:ext cx="106362"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6" name="Oval 24"/>
            <p:cNvSpPr>
              <a:spLocks noChangeAspect="1" noChangeArrowheads="1"/>
            </p:cNvSpPr>
            <p:nvPr/>
          </p:nvSpPr>
          <p:spPr bwMode="auto">
            <a:xfrm>
              <a:off x="5240714" y="2423464"/>
              <a:ext cx="106362"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7" name="Oval 25"/>
            <p:cNvSpPr>
              <a:spLocks noChangeAspect="1" noChangeArrowheads="1"/>
            </p:cNvSpPr>
            <p:nvPr/>
          </p:nvSpPr>
          <p:spPr bwMode="auto">
            <a:xfrm>
              <a:off x="4837489" y="2175814"/>
              <a:ext cx="106362" cy="107950"/>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8" name="Oval 26"/>
            <p:cNvSpPr>
              <a:spLocks noChangeAspect="1" noChangeArrowheads="1"/>
            </p:cNvSpPr>
            <p:nvPr/>
          </p:nvSpPr>
          <p:spPr bwMode="auto">
            <a:xfrm>
              <a:off x="3326189" y="2126602"/>
              <a:ext cx="106362"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9" name="Oval 27"/>
            <p:cNvSpPr>
              <a:spLocks noChangeAspect="1" noChangeArrowheads="1"/>
            </p:cNvSpPr>
            <p:nvPr/>
          </p:nvSpPr>
          <p:spPr bwMode="auto">
            <a:xfrm>
              <a:off x="4680326" y="2025002"/>
              <a:ext cx="106363" cy="106362"/>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30" name="Oval 28"/>
            <p:cNvSpPr>
              <a:spLocks noChangeAspect="1" noChangeArrowheads="1"/>
            </p:cNvSpPr>
            <p:nvPr/>
          </p:nvSpPr>
          <p:spPr bwMode="auto">
            <a:xfrm>
              <a:off x="3577014" y="2075802"/>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31" name="Oval 29"/>
            <p:cNvSpPr>
              <a:spLocks noChangeAspect="1" noChangeArrowheads="1"/>
            </p:cNvSpPr>
            <p:nvPr/>
          </p:nvSpPr>
          <p:spPr bwMode="auto">
            <a:xfrm>
              <a:off x="3975476" y="2120252"/>
              <a:ext cx="106363"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32" name="Oval 30"/>
            <p:cNvSpPr>
              <a:spLocks noChangeAspect="1" noChangeArrowheads="1"/>
            </p:cNvSpPr>
            <p:nvPr/>
          </p:nvSpPr>
          <p:spPr bwMode="auto">
            <a:xfrm>
              <a:off x="5089901" y="2069452"/>
              <a:ext cx="106363"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33" name="Oval 31"/>
            <p:cNvSpPr>
              <a:spLocks noChangeAspect="1" noChangeArrowheads="1"/>
            </p:cNvSpPr>
            <p:nvPr/>
          </p:nvSpPr>
          <p:spPr bwMode="auto">
            <a:xfrm>
              <a:off x="5639176" y="2226614"/>
              <a:ext cx="106363" cy="10636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34" name="Oval 32"/>
            <p:cNvSpPr>
              <a:spLocks noChangeAspect="1" noChangeArrowheads="1"/>
            </p:cNvSpPr>
            <p:nvPr/>
          </p:nvSpPr>
          <p:spPr bwMode="auto">
            <a:xfrm>
              <a:off x="5386764" y="2075802"/>
              <a:ext cx="106362" cy="106362"/>
            </a:xfrm>
            <a:prstGeom prst="ellipse">
              <a:avLst/>
            </a:prstGeom>
            <a:solidFill>
              <a:srgbClr val="333399"/>
            </a:solidFill>
            <a:ln w="9525">
              <a:noFill/>
              <a:round/>
              <a:headEnd/>
              <a:tailEnd/>
            </a:ln>
            <a:effectLst/>
            <a:scene3d>
              <a:camera prst="orthographicFront"/>
              <a:lightRig rig="threePt" dir="t"/>
            </a:scene3d>
            <a:sp3d>
              <a:bevelT w="7200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35" name="AutoShape 33"/>
            <p:cNvSpPr>
              <a:spLocks noChangeAspect="1" noChangeArrowheads="1"/>
            </p:cNvSpPr>
            <p:nvPr/>
          </p:nvSpPr>
          <p:spPr bwMode="auto">
            <a:xfrm>
              <a:off x="4390520" y="4406252"/>
              <a:ext cx="352425" cy="403225"/>
            </a:xfrm>
            <a:prstGeom prst="irregularSeal1">
              <a:avLst/>
            </a:pr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shape">
                <a:fillToRect l="50000" t="50000" r="50000" b="50000"/>
              </a:path>
            </a:gradFill>
            <a:ln w="9525">
              <a:noFill/>
              <a:miter lim="800000"/>
              <a:headEnd/>
              <a:tailEnd/>
            </a:ln>
            <a:effectLst/>
            <a:scene3d>
              <a:camera prst="orthographicFront"/>
              <a:lightRig rig="threePt" dir="t"/>
            </a:scene3d>
            <a:sp3d>
              <a:bevelT w="180000" h="18034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36" name="Oval 34"/>
            <p:cNvSpPr>
              <a:spLocks noChangeAspect="1" noChangeArrowheads="1"/>
            </p:cNvSpPr>
            <p:nvPr/>
          </p:nvSpPr>
          <p:spPr bwMode="auto">
            <a:xfrm>
              <a:off x="3527801" y="5250802"/>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sp>
          <p:nvSpPr>
            <p:cNvPr id="37" name="AutoShape 39"/>
            <p:cNvSpPr>
              <a:spLocks noChangeAspect="1" noChangeArrowheads="1"/>
            </p:cNvSpPr>
            <p:nvPr/>
          </p:nvSpPr>
          <p:spPr bwMode="auto">
            <a:xfrm rot="18900000">
              <a:off x="4816851" y="4711052"/>
              <a:ext cx="341313" cy="561975"/>
            </a:xfrm>
            <a:prstGeom prst="upArrow">
              <a:avLst>
                <a:gd name="adj1" fmla="val 50000"/>
                <a:gd name="adj2" fmla="val 41163"/>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38" name="Oval 34"/>
            <p:cNvSpPr>
              <a:spLocks noChangeAspect="1" noChangeArrowheads="1"/>
            </p:cNvSpPr>
            <p:nvPr/>
          </p:nvSpPr>
          <p:spPr bwMode="auto">
            <a:xfrm>
              <a:off x="5102985" y="5228481"/>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cxnSp>
          <p:nvCxnSpPr>
            <p:cNvPr id="39" name="直線矢印コネクタ 38"/>
            <p:cNvCxnSpPr/>
            <p:nvPr/>
          </p:nvCxnSpPr>
          <p:spPr>
            <a:xfrm flipV="1">
              <a:off x="4566732" y="1832121"/>
              <a:ext cx="377119" cy="2780506"/>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sp>
          <p:nvSpPr>
            <p:cNvPr id="40" name="Freeform 458"/>
            <p:cNvSpPr>
              <a:spLocks/>
            </p:cNvSpPr>
            <p:nvPr/>
          </p:nvSpPr>
          <p:spPr bwMode="auto">
            <a:xfrm rot="15609705">
              <a:off x="2949524" y="2535406"/>
              <a:ext cx="2215791" cy="325206"/>
            </a:xfrm>
            <a:custGeom>
              <a:avLst/>
              <a:gdLst>
                <a:gd name="T0" fmla="*/ 0 w 2903"/>
                <a:gd name="T1" fmla="*/ 73025 h 91"/>
                <a:gd name="T2" fmla="*/ 287337 w 2903"/>
                <a:gd name="T3" fmla="*/ 0 h 91"/>
                <a:gd name="T4" fmla="*/ 576262 w 2903"/>
                <a:gd name="T5" fmla="*/ 73025 h 91"/>
                <a:gd name="T6" fmla="*/ 863600 w 2903"/>
                <a:gd name="T7" fmla="*/ 0 h 91"/>
                <a:gd name="T8" fmla="*/ 1152525 w 2903"/>
                <a:gd name="T9" fmla="*/ 73025 h 91"/>
                <a:gd name="T10" fmla="*/ 1439862 w 2903"/>
                <a:gd name="T11" fmla="*/ 0 h 91"/>
                <a:gd name="T12" fmla="*/ 1728787 w 2903"/>
                <a:gd name="T13" fmla="*/ 73025 h 91"/>
                <a:gd name="T14" fmla="*/ 2016125 w 2903"/>
                <a:gd name="T15" fmla="*/ 0 h 91"/>
                <a:gd name="T16" fmla="*/ 2303462 w 2903"/>
                <a:gd name="T17" fmla="*/ 73025 h 91"/>
                <a:gd name="T18" fmla="*/ 2592387 w 2903"/>
                <a:gd name="T19" fmla="*/ 0 h 91"/>
                <a:gd name="T20" fmla="*/ 2879725 w 2903"/>
                <a:gd name="T21" fmla="*/ 73025 h 91"/>
                <a:gd name="T22" fmla="*/ 3168650 w 2903"/>
                <a:gd name="T23" fmla="*/ 0 h 91"/>
                <a:gd name="T24" fmla="*/ 3455987 w 2903"/>
                <a:gd name="T25" fmla="*/ 73025 h 91"/>
                <a:gd name="T26" fmla="*/ 3744912 w 2903"/>
                <a:gd name="T27" fmla="*/ 0 h 91"/>
                <a:gd name="T28" fmla="*/ 4032250 w 2903"/>
                <a:gd name="T29" fmla="*/ 73025 h 91"/>
                <a:gd name="T30" fmla="*/ 4321175 w 2903"/>
                <a:gd name="T31" fmla="*/ 0 h 91"/>
                <a:gd name="T32" fmla="*/ 4608512 w 2903"/>
                <a:gd name="T33" fmla="*/ 73025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03"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1" y="91"/>
                    <a:pt x="1451" y="91"/>
                  </a:cubicBezTo>
                  <a:cubicBezTo>
                    <a:pt x="1511" y="91"/>
                    <a:pt x="1573" y="0"/>
                    <a:pt x="1633" y="0"/>
                  </a:cubicBezTo>
                  <a:cubicBezTo>
                    <a:pt x="1693" y="0"/>
                    <a:pt x="1754" y="91"/>
                    <a:pt x="1814" y="91"/>
                  </a:cubicBezTo>
                  <a:cubicBezTo>
                    <a:pt x="1874" y="91"/>
                    <a:pt x="1936" y="0"/>
                    <a:pt x="1996" y="0"/>
                  </a:cubicBezTo>
                  <a:cubicBezTo>
                    <a:pt x="2056" y="0"/>
                    <a:pt x="2117" y="91"/>
                    <a:pt x="2177" y="91"/>
                  </a:cubicBezTo>
                  <a:cubicBezTo>
                    <a:pt x="2237" y="91"/>
                    <a:pt x="2299" y="0"/>
                    <a:pt x="2359" y="0"/>
                  </a:cubicBezTo>
                  <a:cubicBezTo>
                    <a:pt x="2419" y="0"/>
                    <a:pt x="2480" y="91"/>
                    <a:pt x="2540" y="91"/>
                  </a:cubicBezTo>
                  <a:cubicBezTo>
                    <a:pt x="2600" y="91"/>
                    <a:pt x="2662" y="0"/>
                    <a:pt x="2722" y="0"/>
                  </a:cubicBezTo>
                  <a:cubicBezTo>
                    <a:pt x="2782" y="0"/>
                    <a:pt x="2842" y="45"/>
                    <a:pt x="2903" y="91"/>
                  </a:cubicBezTo>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1" name="正方形/長方形 40"/>
          <p:cNvSpPr/>
          <p:nvPr/>
        </p:nvSpPr>
        <p:spPr>
          <a:xfrm>
            <a:off x="3810000" y="-2034034"/>
            <a:ext cx="4572000" cy="276999"/>
          </a:xfrm>
          <a:prstGeom prst="rect">
            <a:avLst/>
          </a:prstGeom>
        </p:spPr>
        <p:txBody>
          <a:bodyPr>
            <a:spAutoFit/>
          </a:bodyPr>
          <a:lstStyle/>
          <a:p>
            <a:r>
              <a:rPr lang="en-US" altLang="ja-JP" sz="1200" dirty="0"/>
              <a:t>http://www-utap.phys.s.u-tokyo.ac.jp/~sato/index-j.htm</a:t>
            </a:r>
          </a:p>
        </p:txBody>
      </p:sp>
      <p:sp>
        <p:nvSpPr>
          <p:cNvPr id="42" name="正方形/長方形 41"/>
          <p:cNvSpPr/>
          <p:nvPr/>
        </p:nvSpPr>
        <p:spPr>
          <a:xfrm>
            <a:off x="1991545" y="5589240"/>
            <a:ext cx="3921143" cy="707886"/>
          </a:xfrm>
          <a:prstGeom prst="rect">
            <a:avLst/>
          </a:prstGeom>
        </p:spPr>
        <p:txBody>
          <a:bodyPr wrap="square">
            <a:spAutoFit/>
          </a:bodyPr>
          <a:lstStyle/>
          <a:p>
            <a:r>
              <a:rPr lang="en-US" altLang="ja-JP" sz="2000" dirty="0"/>
              <a:t>http://www-utap.phys.s.u-tokyo.ac.jp/~sato/index-j.htm</a:t>
            </a:r>
          </a:p>
        </p:txBody>
      </p:sp>
    </p:spTree>
    <p:extLst>
      <p:ext uri="{BB962C8B-B14F-4D97-AF65-F5344CB8AC3E}">
        <p14:creationId xmlns:p14="http://schemas.microsoft.com/office/powerpoint/2010/main" val="4233480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初期宇宙との比較</a:t>
            </a:r>
          </a:p>
        </p:txBody>
      </p:sp>
      <p:graphicFrame>
        <p:nvGraphicFramePr>
          <p:cNvPr id="3" name="表 2"/>
          <p:cNvGraphicFramePr>
            <a:graphicFrameLocks noGrp="1"/>
          </p:cNvGraphicFramePr>
          <p:nvPr>
            <p:extLst>
              <p:ext uri="{D42A27DB-BD31-4B8C-83A1-F6EECF244321}">
                <p14:modId xmlns:p14="http://schemas.microsoft.com/office/powerpoint/2010/main" val="4264207883"/>
              </p:ext>
            </p:extLst>
          </p:nvPr>
        </p:nvGraphicFramePr>
        <p:xfrm>
          <a:off x="335360" y="1628800"/>
          <a:ext cx="11521279" cy="4480560"/>
        </p:xfrm>
        <a:graphic>
          <a:graphicData uri="http://schemas.openxmlformats.org/drawingml/2006/table">
            <a:tbl>
              <a:tblPr firstRow="1" bandRow="1">
                <a:tableStyleId>{327F97BB-C833-4FB7-BDE5-3F7075034690}</a:tableStyleId>
              </a:tblPr>
              <a:tblGrid>
                <a:gridCol w="3101882">
                  <a:extLst>
                    <a:ext uri="{9D8B030D-6E8A-4147-A177-3AD203B41FA5}">
                      <a16:colId xmlns:a16="http://schemas.microsoft.com/office/drawing/2014/main" val="20000"/>
                    </a:ext>
                  </a:extLst>
                </a:gridCol>
                <a:gridCol w="3655790">
                  <a:extLst>
                    <a:ext uri="{9D8B030D-6E8A-4147-A177-3AD203B41FA5}">
                      <a16:colId xmlns:a16="http://schemas.microsoft.com/office/drawing/2014/main" val="20001"/>
                    </a:ext>
                  </a:extLst>
                </a:gridCol>
                <a:gridCol w="4763607">
                  <a:extLst>
                    <a:ext uri="{9D8B030D-6E8A-4147-A177-3AD203B41FA5}">
                      <a16:colId xmlns:a16="http://schemas.microsoft.com/office/drawing/2014/main" val="20002"/>
                    </a:ext>
                  </a:extLst>
                </a:gridCol>
              </a:tblGrid>
              <a:tr h="370840">
                <a:tc>
                  <a:txBody>
                    <a:bodyPr/>
                    <a:lstStyle/>
                    <a:p>
                      <a:endParaRPr kumimoji="1" lang="ja-JP" altLang="en-US" sz="2800" dirty="0"/>
                    </a:p>
                  </a:txBody>
                  <a:tcPr/>
                </a:tc>
                <a:tc>
                  <a:txBody>
                    <a:bodyPr/>
                    <a:lstStyle/>
                    <a:p>
                      <a:pPr algn="ctr"/>
                      <a:r>
                        <a:rPr kumimoji="1" lang="en-US" altLang="ja-JP" sz="2800" dirty="0"/>
                        <a:t>Big Bang</a:t>
                      </a:r>
                      <a:endParaRPr kumimoji="1" lang="ja-JP" altLang="en-US" sz="2800" dirty="0"/>
                    </a:p>
                  </a:txBody>
                  <a:tcPr/>
                </a:tc>
                <a:tc>
                  <a:txBody>
                    <a:bodyPr/>
                    <a:lstStyle/>
                    <a:p>
                      <a:pPr algn="ctr"/>
                      <a:r>
                        <a:rPr kumimoji="1" lang="en-US" altLang="ja-JP" sz="2800" dirty="0"/>
                        <a:t>Little Bang</a:t>
                      </a:r>
                      <a:endParaRPr kumimoji="1" lang="ja-JP" altLang="en-US" sz="2800" dirty="0"/>
                    </a:p>
                  </a:txBody>
                  <a:tcPr/>
                </a:tc>
                <a:extLst>
                  <a:ext uri="{0D108BD9-81ED-4DB2-BD59-A6C34878D82A}">
                    <a16:rowId xmlns:a16="http://schemas.microsoft.com/office/drawing/2014/main" val="10000"/>
                  </a:ext>
                </a:extLst>
              </a:tr>
              <a:tr h="370840">
                <a:tc>
                  <a:txBody>
                    <a:bodyPr/>
                    <a:lstStyle/>
                    <a:p>
                      <a:r>
                        <a:rPr kumimoji="1" lang="ja-JP" altLang="en-US" sz="2800" dirty="0"/>
                        <a:t>タイムスケール</a:t>
                      </a:r>
                    </a:p>
                  </a:txBody>
                  <a:tcPr/>
                </a:tc>
                <a:tc>
                  <a:txBody>
                    <a:bodyPr/>
                    <a:lstStyle/>
                    <a:p>
                      <a:r>
                        <a:rPr kumimoji="1" lang="en-US" altLang="ja-JP" sz="2800" dirty="0"/>
                        <a:t>~10</a:t>
                      </a:r>
                      <a:r>
                        <a:rPr kumimoji="1" lang="en-US" altLang="ja-JP" sz="2800" baseline="30000" dirty="0"/>
                        <a:t>-5</a:t>
                      </a:r>
                      <a:r>
                        <a:rPr kumimoji="1" lang="en-US" altLang="ja-JP" sz="2800" dirty="0"/>
                        <a:t> </a:t>
                      </a:r>
                      <a:r>
                        <a:rPr kumimoji="1" lang="ja-JP" altLang="en-US" sz="2800" dirty="0"/>
                        <a:t>秒</a:t>
                      </a:r>
                      <a:endParaRPr kumimoji="1" lang="en-US" altLang="ja-JP" sz="2800" dirty="0"/>
                    </a:p>
                    <a:p>
                      <a:r>
                        <a:rPr kumimoji="1" lang="ja-JP" altLang="en-US" sz="2800" dirty="0"/>
                        <a:t>（輻射優勢期）</a:t>
                      </a:r>
                    </a:p>
                  </a:txBody>
                  <a:tcPr/>
                </a:tc>
                <a:tc>
                  <a:txBody>
                    <a:bodyPr/>
                    <a:lstStyle/>
                    <a:p>
                      <a:r>
                        <a:rPr kumimoji="1" lang="en-US" altLang="ja-JP" sz="2800" dirty="0"/>
                        <a:t>~10</a:t>
                      </a:r>
                      <a:r>
                        <a:rPr kumimoji="1" lang="en-US" altLang="ja-JP" sz="2800" baseline="30000" dirty="0"/>
                        <a:t>-23</a:t>
                      </a:r>
                      <a:r>
                        <a:rPr kumimoji="1" lang="en-US" altLang="ja-JP" sz="2800" dirty="0"/>
                        <a:t> </a:t>
                      </a:r>
                      <a:r>
                        <a:rPr kumimoji="1" lang="ja-JP" altLang="en-US" sz="2800" dirty="0"/>
                        <a:t>秒</a:t>
                      </a:r>
                    </a:p>
                  </a:txBody>
                  <a:tcPr/>
                </a:tc>
                <a:extLst>
                  <a:ext uri="{0D108BD9-81ED-4DB2-BD59-A6C34878D82A}">
                    <a16:rowId xmlns:a16="http://schemas.microsoft.com/office/drawing/2014/main" val="10001"/>
                  </a:ext>
                </a:extLst>
              </a:tr>
              <a:tr h="370840">
                <a:tc>
                  <a:txBody>
                    <a:bodyPr/>
                    <a:lstStyle/>
                    <a:p>
                      <a:r>
                        <a:rPr kumimoji="1" lang="ja-JP" altLang="en-US" sz="2800" dirty="0"/>
                        <a:t>膨張率</a:t>
                      </a:r>
                    </a:p>
                  </a:txBody>
                  <a:tcPr/>
                </a:tc>
                <a:tc>
                  <a:txBody>
                    <a:bodyPr/>
                    <a:lstStyle/>
                    <a:p>
                      <a:r>
                        <a:rPr kumimoji="1" lang="en-US" altLang="ja-JP" sz="2800" dirty="0"/>
                        <a:t>~10</a:t>
                      </a:r>
                      <a:r>
                        <a:rPr kumimoji="1" lang="en-US" altLang="ja-JP" sz="2800" baseline="30000" dirty="0"/>
                        <a:t>5</a:t>
                      </a:r>
                      <a:r>
                        <a:rPr kumimoji="1" lang="en-US" altLang="ja-JP" sz="2800" dirty="0"/>
                        <a:t> /</a:t>
                      </a:r>
                      <a:r>
                        <a:rPr kumimoji="1" lang="ja-JP" altLang="en-US" sz="2800" dirty="0"/>
                        <a:t>秒</a:t>
                      </a:r>
                    </a:p>
                  </a:txBody>
                  <a:tcPr/>
                </a:tc>
                <a:tc>
                  <a:txBody>
                    <a:bodyPr/>
                    <a:lstStyle/>
                    <a:p>
                      <a:r>
                        <a:rPr kumimoji="1" lang="en-US" altLang="ja-JP" sz="2800" dirty="0"/>
                        <a:t>~10</a:t>
                      </a:r>
                      <a:r>
                        <a:rPr kumimoji="1" lang="en-US" altLang="ja-JP" sz="2800" baseline="30000" dirty="0"/>
                        <a:t>23</a:t>
                      </a:r>
                      <a:r>
                        <a:rPr kumimoji="1" lang="en-US" altLang="ja-JP" sz="2800" baseline="0" dirty="0"/>
                        <a:t> /</a:t>
                      </a:r>
                      <a:r>
                        <a:rPr kumimoji="1" lang="ja-JP" altLang="en-US" sz="2800" baseline="0" dirty="0"/>
                        <a:t>秒</a:t>
                      </a:r>
                      <a:endParaRPr kumimoji="1" lang="ja-JP" altLang="en-US" sz="2800" dirty="0"/>
                    </a:p>
                  </a:txBody>
                  <a:tcPr/>
                </a:tc>
                <a:extLst>
                  <a:ext uri="{0D108BD9-81ED-4DB2-BD59-A6C34878D82A}">
                    <a16:rowId xmlns:a16="http://schemas.microsoft.com/office/drawing/2014/main" val="10002"/>
                  </a:ext>
                </a:extLst>
              </a:tr>
              <a:tr h="370840">
                <a:tc>
                  <a:txBody>
                    <a:bodyPr/>
                    <a:lstStyle/>
                    <a:p>
                      <a:r>
                        <a:rPr kumimoji="1" lang="ja-JP" altLang="en-US" sz="2800" dirty="0"/>
                        <a:t>ハッブル膨張</a:t>
                      </a:r>
                    </a:p>
                  </a:txBody>
                  <a:tcPr/>
                </a:tc>
                <a:tc>
                  <a:txBody>
                    <a:bodyPr/>
                    <a:lstStyle/>
                    <a:p>
                      <a:r>
                        <a:rPr kumimoji="1" lang="ja-JP" altLang="en-US" sz="2800" dirty="0"/>
                        <a:t>３次元</a:t>
                      </a:r>
                    </a:p>
                  </a:txBody>
                  <a:tcPr/>
                </a:tc>
                <a:tc>
                  <a:txBody>
                    <a:bodyPr/>
                    <a:lstStyle/>
                    <a:p>
                      <a:r>
                        <a:rPr kumimoji="1" lang="ja-JP" altLang="en-US" sz="2800" dirty="0"/>
                        <a:t>１次元</a:t>
                      </a:r>
                    </a:p>
                  </a:txBody>
                  <a:tcPr/>
                </a:tc>
                <a:extLst>
                  <a:ext uri="{0D108BD9-81ED-4DB2-BD59-A6C34878D82A}">
                    <a16:rowId xmlns:a16="http://schemas.microsoft.com/office/drawing/2014/main" val="10003"/>
                  </a:ext>
                </a:extLst>
              </a:tr>
              <a:tr h="370840">
                <a:tc>
                  <a:txBody>
                    <a:bodyPr/>
                    <a:lstStyle/>
                    <a:p>
                      <a:r>
                        <a:rPr kumimoji="1" lang="ja-JP" altLang="en-US" sz="2800" dirty="0"/>
                        <a:t>脱結合</a:t>
                      </a:r>
                    </a:p>
                  </a:txBody>
                  <a:tcPr/>
                </a:tc>
                <a:tc>
                  <a:txBody>
                    <a:bodyPr/>
                    <a:lstStyle/>
                    <a:p>
                      <a:r>
                        <a:rPr kumimoji="1" lang="ja-JP" altLang="en-US" sz="2800" dirty="0"/>
                        <a:t>光子</a:t>
                      </a:r>
                    </a:p>
                  </a:txBody>
                  <a:tcPr/>
                </a:tc>
                <a:tc>
                  <a:txBody>
                    <a:bodyPr/>
                    <a:lstStyle/>
                    <a:p>
                      <a:r>
                        <a:rPr kumimoji="1" lang="ja-JP" altLang="en-US" sz="2800" dirty="0"/>
                        <a:t>ハドロン</a:t>
                      </a:r>
                    </a:p>
                  </a:txBody>
                  <a:tcPr/>
                </a:tc>
                <a:extLst>
                  <a:ext uri="{0D108BD9-81ED-4DB2-BD59-A6C34878D82A}">
                    <a16:rowId xmlns:a16="http://schemas.microsoft.com/office/drawing/2014/main" val="10004"/>
                  </a:ext>
                </a:extLst>
              </a:tr>
              <a:tr h="370840">
                <a:tc>
                  <a:txBody>
                    <a:bodyPr/>
                    <a:lstStyle/>
                    <a:p>
                      <a:r>
                        <a:rPr kumimoji="1" lang="ja-JP" altLang="en-US" sz="2800" dirty="0"/>
                        <a:t>スペクトル</a:t>
                      </a:r>
                    </a:p>
                  </a:txBody>
                  <a:tcPr/>
                </a:tc>
                <a:tc>
                  <a:txBody>
                    <a:bodyPr/>
                    <a:lstStyle/>
                    <a:p>
                      <a:r>
                        <a:rPr kumimoji="1" lang="ja-JP" altLang="en-US" sz="2800" dirty="0"/>
                        <a:t>赤方偏移</a:t>
                      </a:r>
                    </a:p>
                  </a:txBody>
                  <a:tcPr/>
                </a:tc>
                <a:tc>
                  <a:txBody>
                    <a:bodyPr/>
                    <a:lstStyle/>
                    <a:p>
                      <a:r>
                        <a:rPr kumimoji="1" lang="ja-JP" altLang="en-US" sz="2800" dirty="0"/>
                        <a:t>青方偏移</a:t>
                      </a:r>
                    </a:p>
                  </a:txBody>
                  <a:tcPr/>
                </a:tc>
                <a:extLst>
                  <a:ext uri="{0D108BD9-81ED-4DB2-BD59-A6C34878D82A}">
                    <a16:rowId xmlns:a16="http://schemas.microsoft.com/office/drawing/2014/main" val="10005"/>
                  </a:ext>
                </a:extLst>
              </a:tr>
              <a:tr h="370840">
                <a:tc>
                  <a:txBody>
                    <a:bodyPr/>
                    <a:lstStyle/>
                    <a:p>
                      <a:r>
                        <a:rPr kumimoji="1" lang="ja-JP" altLang="en-US" sz="2800" dirty="0"/>
                        <a:t>平坦性メカニズム</a:t>
                      </a:r>
                    </a:p>
                  </a:txBody>
                  <a:tcPr/>
                </a:tc>
                <a:tc>
                  <a:txBody>
                    <a:bodyPr/>
                    <a:lstStyle/>
                    <a:p>
                      <a:r>
                        <a:rPr kumimoji="1" lang="ja-JP" altLang="en-US" sz="2800" dirty="0"/>
                        <a:t>インフレーション</a:t>
                      </a:r>
                    </a:p>
                  </a:txBody>
                  <a:tcPr/>
                </a:tc>
                <a:tc>
                  <a:txBody>
                    <a:bodyPr/>
                    <a:lstStyle/>
                    <a:p>
                      <a:r>
                        <a:rPr kumimoji="1" lang="ja-JP" altLang="en-US" sz="2800" dirty="0"/>
                        <a:t>カラーフラックスチューブ（？）</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85394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「高エネルギー重イオン衝突の夢」</a:t>
            </a:r>
            <a:br>
              <a:rPr lang="en-US" altLang="ja-JP" sz="4000" dirty="0"/>
            </a:br>
            <a:r>
              <a:rPr lang="ja-JP" altLang="en-US" sz="4000" dirty="0"/>
              <a:t>（日本の核物理将来レポート）</a:t>
            </a:r>
          </a:p>
        </p:txBody>
      </p:sp>
      <p:sp>
        <p:nvSpPr>
          <p:cNvPr id="3" name="テキスト ボックス 2"/>
          <p:cNvSpPr txBox="1"/>
          <p:nvPr/>
        </p:nvSpPr>
        <p:spPr>
          <a:xfrm>
            <a:off x="3935760" y="2708920"/>
            <a:ext cx="7200800" cy="1938992"/>
          </a:xfrm>
          <a:prstGeom prst="rect">
            <a:avLst/>
          </a:prstGeom>
          <a:noFill/>
        </p:spPr>
        <p:txBody>
          <a:bodyPr wrap="square" rtlCol="0">
            <a:spAutoFit/>
          </a:bodyPr>
          <a:lstStyle/>
          <a:p>
            <a:pPr marL="742950" indent="-742950">
              <a:buFont typeface="+mj-lt"/>
              <a:buAutoNum type="arabicPeriod" startAt="2"/>
            </a:pPr>
            <a:r>
              <a:rPr lang="ja-JP" altLang="en-US" sz="4000" dirty="0">
                <a:latin typeface="+mn-ea"/>
              </a:rPr>
              <a:t>高密度ＱＣＤ多体系の相構造の解明、高密度極限における物質の様相</a:t>
            </a:r>
            <a:endParaRPr kumimoji="1" lang="en-US" altLang="ja-JP" sz="4000" dirty="0">
              <a:latin typeface="+mn-ea"/>
            </a:endParaRPr>
          </a:p>
        </p:txBody>
      </p:sp>
      <p:pic>
        <p:nvPicPr>
          <p:cNvPr id="4" name="図 3">
            <a:extLst>
              <a:ext uri="{FF2B5EF4-FFF2-40B4-BE49-F238E27FC236}">
                <a16:creationId xmlns:a16="http://schemas.microsoft.com/office/drawing/2014/main" id="{910587B3-91F5-4C12-9882-17C0017EF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1988840"/>
            <a:ext cx="2880320" cy="4098918"/>
          </a:xfrm>
          <a:prstGeom prst="rect">
            <a:avLst/>
          </a:prstGeom>
        </p:spPr>
      </p:pic>
    </p:spTree>
    <p:extLst>
      <p:ext uri="{BB962C8B-B14F-4D97-AF65-F5344CB8AC3E}">
        <p14:creationId xmlns:p14="http://schemas.microsoft.com/office/powerpoint/2010/main" val="4265326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en-US" altLang="ja-JP" sz="4000" dirty="0"/>
              <a:t>QCD</a:t>
            </a:r>
            <a:r>
              <a:rPr lang="ja-JP" altLang="en-US" sz="4000" dirty="0"/>
              <a:t>相図（予想）</a:t>
            </a:r>
          </a:p>
        </p:txBody>
      </p:sp>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412" t="33252" r="17553" b="7719"/>
          <a:stretch/>
        </p:blipFill>
        <p:spPr bwMode="auto">
          <a:xfrm>
            <a:off x="263352" y="1723384"/>
            <a:ext cx="6575612" cy="4081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2423592" y="6093296"/>
            <a:ext cx="4288353" cy="400110"/>
          </a:xfrm>
          <a:prstGeom prst="rect">
            <a:avLst/>
          </a:prstGeom>
          <a:noFill/>
        </p:spPr>
        <p:txBody>
          <a:bodyPr wrap="none" rtlCol="0">
            <a:spAutoFit/>
          </a:bodyPr>
          <a:lstStyle/>
          <a:p>
            <a:r>
              <a:rPr kumimoji="1" lang="ja-JP" altLang="en-US" sz="2000" dirty="0">
                <a:latin typeface="+mn-ea"/>
              </a:rPr>
              <a:t>「原子核物理学（朝倉</a:t>
            </a:r>
            <a:r>
              <a:rPr lang="ja-JP" altLang="en-US" sz="2000" dirty="0">
                <a:latin typeface="+mn-ea"/>
              </a:rPr>
              <a:t>書店</a:t>
            </a:r>
            <a:r>
              <a:rPr kumimoji="1" lang="ja-JP" altLang="en-US" sz="2000" dirty="0">
                <a:latin typeface="+mn-ea"/>
              </a:rPr>
              <a:t>）」滝川昇</a:t>
            </a:r>
          </a:p>
        </p:txBody>
      </p:sp>
      <p:pic>
        <p:nvPicPr>
          <p:cNvPr id="5" name="Picture 2" descr="https://www.rikanenpyo.jp/FAQ/buka/img/003_1.jpg">
            <a:extLst>
              <a:ext uri="{FF2B5EF4-FFF2-40B4-BE49-F238E27FC236}">
                <a16:creationId xmlns:a16="http://schemas.microsoft.com/office/drawing/2014/main" id="{272A3016-F928-4004-95C8-A28F7C24E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136" y="1718466"/>
            <a:ext cx="4232909" cy="3344786"/>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2A36D074-2303-4BBF-A9F7-48A87B4AECFA}"/>
              </a:ext>
            </a:extLst>
          </p:cNvPr>
          <p:cNvSpPr/>
          <p:nvPr/>
        </p:nvSpPr>
        <p:spPr>
          <a:xfrm>
            <a:off x="7248128" y="5175814"/>
            <a:ext cx="4518512" cy="276999"/>
          </a:xfrm>
          <a:prstGeom prst="rect">
            <a:avLst/>
          </a:prstGeom>
        </p:spPr>
        <p:txBody>
          <a:bodyPr wrap="square">
            <a:spAutoFit/>
          </a:bodyPr>
          <a:lstStyle/>
          <a:p>
            <a:r>
              <a:rPr lang="ja-JP" altLang="en-US" sz="1200" dirty="0"/>
              <a:t>https://www.rikanenpyo.jp/FAQ/buka/faq_buka_003.html</a:t>
            </a:r>
          </a:p>
        </p:txBody>
      </p:sp>
    </p:spTree>
    <p:extLst>
      <p:ext uri="{BB962C8B-B14F-4D97-AF65-F5344CB8AC3E}">
        <p14:creationId xmlns:p14="http://schemas.microsoft.com/office/powerpoint/2010/main" val="2434389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「高エネルギー重イオン衝突の夢」</a:t>
            </a:r>
            <a:br>
              <a:rPr lang="en-US" altLang="ja-JP" sz="4000" dirty="0"/>
            </a:br>
            <a:r>
              <a:rPr lang="ja-JP" altLang="en-US" sz="4000" dirty="0"/>
              <a:t>（日本の核物理将来レポート）</a:t>
            </a:r>
          </a:p>
        </p:txBody>
      </p:sp>
      <p:sp>
        <p:nvSpPr>
          <p:cNvPr id="3" name="テキスト ボックス 2"/>
          <p:cNvSpPr txBox="1"/>
          <p:nvPr/>
        </p:nvSpPr>
        <p:spPr>
          <a:xfrm>
            <a:off x="3935760" y="2708920"/>
            <a:ext cx="7200800" cy="1323439"/>
          </a:xfrm>
          <a:prstGeom prst="rect">
            <a:avLst/>
          </a:prstGeom>
          <a:noFill/>
        </p:spPr>
        <p:txBody>
          <a:bodyPr wrap="square" rtlCol="0">
            <a:spAutoFit/>
          </a:bodyPr>
          <a:lstStyle/>
          <a:p>
            <a:pPr marL="742950" indent="-742950">
              <a:buFont typeface="+mj-lt"/>
              <a:buAutoNum type="arabicPeriod" startAt="3"/>
            </a:pPr>
            <a:r>
              <a:rPr kumimoji="1" lang="ja-JP" altLang="en-US" sz="4000" dirty="0">
                <a:latin typeface="+mn-ea"/>
              </a:rPr>
              <a:t>ＱＣＤ真空の構造、ハドロン質量発現機構の解明</a:t>
            </a:r>
            <a:endParaRPr kumimoji="1" lang="en-US" altLang="ja-JP" sz="4000" dirty="0">
              <a:latin typeface="+mn-ea"/>
            </a:endParaRPr>
          </a:p>
        </p:txBody>
      </p:sp>
      <p:pic>
        <p:nvPicPr>
          <p:cNvPr id="4" name="図 3">
            <a:extLst>
              <a:ext uri="{FF2B5EF4-FFF2-40B4-BE49-F238E27FC236}">
                <a16:creationId xmlns:a16="http://schemas.microsoft.com/office/drawing/2014/main" id="{4988AE4C-A34B-4C44-8AC4-CA8BCC243B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1988840"/>
            <a:ext cx="2880320" cy="4098918"/>
          </a:xfrm>
          <a:prstGeom prst="rect">
            <a:avLst/>
          </a:prstGeom>
        </p:spPr>
      </p:pic>
    </p:spTree>
    <p:extLst>
      <p:ext uri="{BB962C8B-B14F-4D97-AF65-F5344CB8AC3E}">
        <p14:creationId xmlns:p14="http://schemas.microsoft.com/office/powerpoint/2010/main" val="3755358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ハドロンの質量生成機構</a:t>
            </a:r>
          </a:p>
        </p:txBody>
      </p:sp>
      <p:sp>
        <p:nvSpPr>
          <p:cNvPr id="3" name="角丸四角形 2"/>
          <p:cNvSpPr/>
          <p:nvPr/>
        </p:nvSpPr>
        <p:spPr>
          <a:xfrm>
            <a:off x="1991544" y="1988840"/>
            <a:ext cx="2448272" cy="21602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4859507" y="1988840"/>
            <a:ext cx="2448272" cy="2160240"/>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7752184" y="1988840"/>
            <a:ext cx="2448272" cy="2160240"/>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2639616" y="2780928"/>
            <a:ext cx="288032" cy="288032"/>
          </a:xfrm>
          <a:prstGeom prst="ellipse">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3275830" y="3356992"/>
            <a:ext cx="288032" cy="288032"/>
          </a:xfrm>
          <a:prstGeom prst="ellipse">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3503712" y="2636912"/>
            <a:ext cx="288032" cy="288032"/>
          </a:xfrm>
          <a:prstGeom prst="ellipse">
            <a:avLst/>
          </a:prstGeom>
          <a:gradFill>
            <a:gsLst>
              <a:gs pos="0">
                <a:srgbClr val="00B050"/>
              </a:gs>
              <a:gs pos="80000">
                <a:schemeClr val="accent1">
                  <a:shade val="93000"/>
                  <a:satMod val="130000"/>
                </a:schemeClr>
              </a:gs>
              <a:gs pos="100000">
                <a:schemeClr val="accent1">
                  <a:shade val="94000"/>
                  <a:satMod val="135000"/>
                </a:schemeClr>
              </a:gs>
            </a:gsLst>
          </a:gradFill>
          <a:ln>
            <a:solidFill>
              <a:srgbClr val="00B05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cxnSp>
        <p:nvCxnSpPr>
          <p:cNvPr id="9" name="直線矢印コネクタ 8"/>
          <p:cNvCxnSpPr/>
          <p:nvPr/>
        </p:nvCxnSpPr>
        <p:spPr>
          <a:xfrm flipH="1">
            <a:off x="2279576" y="3068960"/>
            <a:ext cx="360040" cy="4320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rot="7200000" flipH="1">
            <a:off x="3118607" y="2877054"/>
            <a:ext cx="360040" cy="4320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rot="14400000" flipH="1">
            <a:off x="3910695" y="2684802"/>
            <a:ext cx="360040" cy="4320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円/楕円 11"/>
          <p:cNvSpPr/>
          <p:nvPr/>
        </p:nvSpPr>
        <p:spPr>
          <a:xfrm>
            <a:off x="5447928" y="2780928"/>
            <a:ext cx="288032" cy="288032"/>
          </a:xfrm>
          <a:prstGeom prst="ellipse">
            <a:avLst/>
          </a:prstGeom>
          <a:solidFill>
            <a:srgbClr val="FF0000"/>
          </a:soli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6084142" y="3356992"/>
            <a:ext cx="288032" cy="288032"/>
          </a:xfrm>
          <a:prstGeom prst="ellipse">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6312024" y="2636912"/>
            <a:ext cx="288032" cy="288032"/>
          </a:xfrm>
          <a:prstGeom prst="ellipse">
            <a:avLst/>
          </a:prstGeom>
          <a:solidFill>
            <a:srgbClr val="00B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cxnSp>
        <p:nvCxnSpPr>
          <p:cNvPr id="15" name="直線矢印コネクタ 14"/>
          <p:cNvCxnSpPr/>
          <p:nvPr/>
        </p:nvCxnSpPr>
        <p:spPr>
          <a:xfrm flipH="1">
            <a:off x="5087888" y="3068960"/>
            <a:ext cx="360040" cy="4320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rot="7200000" flipH="1">
            <a:off x="5926919" y="2877054"/>
            <a:ext cx="360040" cy="4320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rot="14400000" flipH="1">
            <a:off x="6719007" y="2684802"/>
            <a:ext cx="360040" cy="4320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円/楕円 17"/>
          <p:cNvSpPr/>
          <p:nvPr/>
        </p:nvSpPr>
        <p:spPr>
          <a:xfrm>
            <a:off x="8616280" y="2852936"/>
            <a:ext cx="288032" cy="288032"/>
          </a:xfrm>
          <a:prstGeom prst="ellipse">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8869375" y="3140968"/>
            <a:ext cx="288032" cy="288032"/>
          </a:xfrm>
          <a:prstGeom prst="ellipse">
            <a:avLst/>
          </a:prstGeom>
          <a:solidFill>
            <a:srgbClr val="0070C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8976320" y="2780928"/>
            <a:ext cx="288032" cy="288032"/>
          </a:xfrm>
          <a:prstGeom prst="ellipse">
            <a:avLst/>
          </a:prstGeom>
          <a:solidFill>
            <a:srgbClr val="00B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21" name="右矢印 20"/>
          <p:cNvSpPr/>
          <p:nvPr/>
        </p:nvSpPr>
        <p:spPr>
          <a:xfrm rot="19910383">
            <a:off x="5062539" y="2848840"/>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右矢印 21"/>
          <p:cNvSpPr/>
          <p:nvPr/>
        </p:nvSpPr>
        <p:spPr>
          <a:xfrm rot="17241916">
            <a:off x="5401269" y="3142193"/>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右矢印 22"/>
          <p:cNvSpPr/>
          <p:nvPr/>
        </p:nvSpPr>
        <p:spPr>
          <a:xfrm rot="5748826">
            <a:off x="6149499" y="3046619"/>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右矢印 23"/>
          <p:cNvSpPr/>
          <p:nvPr/>
        </p:nvSpPr>
        <p:spPr>
          <a:xfrm rot="10800000">
            <a:off x="6672064" y="2564904"/>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右矢印 24"/>
          <p:cNvSpPr/>
          <p:nvPr/>
        </p:nvSpPr>
        <p:spPr>
          <a:xfrm rot="12623669">
            <a:off x="6551932" y="2924225"/>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右矢印 25"/>
          <p:cNvSpPr/>
          <p:nvPr/>
        </p:nvSpPr>
        <p:spPr>
          <a:xfrm rot="3420825">
            <a:off x="5841185" y="3140249"/>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矢印コネクタ 26"/>
          <p:cNvCxnSpPr/>
          <p:nvPr/>
        </p:nvCxnSpPr>
        <p:spPr>
          <a:xfrm flipH="1">
            <a:off x="8328248" y="3356992"/>
            <a:ext cx="360040" cy="4320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円/楕円 27"/>
          <p:cNvSpPr/>
          <p:nvPr/>
        </p:nvSpPr>
        <p:spPr>
          <a:xfrm>
            <a:off x="8566852" y="2684206"/>
            <a:ext cx="792088" cy="79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rot="19910383">
            <a:off x="8209581" y="3217072"/>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右矢印 29"/>
          <p:cNvSpPr/>
          <p:nvPr/>
        </p:nvSpPr>
        <p:spPr>
          <a:xfrm rot="17777844">
            <a:off x="8587434" y="3491839"/>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1864946" y="4293097"/>
            <a:ext cx="2460930" cy="461665"/>
          </a:xfrm>
          <a:prstGeom prst="rect">
            <a:avLst/>
          </a:prstGeom>
          <a:noFill/>
        </p:spPr>
        <p:txBody>
          <a:bodyPr wrap="none" rtlCol="0">
            <a:spAutoFit/>
          </a:bodyPr>
          <a:lstStyle/>
          <a:p>
            <a:r>
              <a:rPr kumimoji="1" lang="ja-JP" altLang="en-US" sz="2400" dirty="0">
                <a:latin typeface="+mn-ea"/>
              </a:rPr>
              <a:t>対称性のある真空</a:t>
            </a:r>
          </a:p>
        </p:txBody>
      </p:sp>
      <p:sp>
        <p:nvSpPr>
          <p:cNvPr id="32" name="テキスト ボックス 31"/>
          <p:cNvSpPr txBox="1"/>
          <p:nvPr/>
        </p:nvSpPr>
        <p:spPr>
          <a:xfrm>
            <a:off x="5015881" y="4293097"/>
            <a:ext cx="1691489" cy="461665"/>
          </a:xfrm>
          <a:prstGeom prst="rect">
            <a:avLst/>
          </a:prstGeom>
          <a:noFill/>
        </p:spPr>
        <p:txBody>
          <a:bodyPr wrap="none" rtlCol="0">
            <a:spAutoFit/>
          </a:bodyPr>
          <a:lstStyle/>
          <a:p>
            <a:r>
              <a:rPr kumimoji="1" lang="ja-JP" altLang="en-US" sz="2400" dirty="0">
                <a:latin typeface="+mn-ea"/>
              </a:rPr>
              <a:t>ヒッグス凝縮</a:t>
            </a:r>
          </a:p>
        </p:txBody>
      </p:sp>
      <p:sp>
        <p:nvSpPr>
          <p:cNvPr id="33" name="テキスト ボックス 32"/>
          <p:cNvSpPr txBox="1"/>
          <p:nvPr/>
        </p:nvSpPr>
        <p:spPr>
          <a:xfrm>
            <a:off x="8055699" y="4293097"/>
            <a:ext cx="2020105" cy="830997"/>
          </a:xfrm>
          <a:prstGeom prst="rect">
            <a:avLst/>
          </a:prstGeom>
          <a:noFill/>
        </p:spPr>
        <p:txBody>
          <a:bodyPr wrap="none" rtlCol="0">
            <a:spAutoFit/>
          </a:bodyPr>
          <a:lstStyle/>
          <a:p>
            <a:pPr algn="ctr"/>
            <a:r>
              <a:rPr kumimoji="1" lang="ja-JP" altLang="en-US" sz="2400" dirty="0">
                <a:latin typeface="+mn-ea"/>
              </a:rPr>
              <a:t>カイラル対称性</a:t>
            </a:r>
            <a:endParaRPr kumimoji="1" lang="en-US" altLang="ja-JP" sz="2400" dirty="0">
              <a:latin typeface="+mn-ea"/>
            </a:endParaRPr>
          </a:p>
          <a:p>
            <a:pPr algn="ctr"/>
            <a:r>
              <a:rPr lang="ja-JP" altLang="en-US" sz="2400" dirty="0">
                <a:latin typeface="+mn-ea"/>
              </a:rPr>
              <a:t>の破れた真空</a:t>
            </a:r>
            <a:endParaRPr kumimoji="1" lang="ja-JP" altLang="en-US" sz="2400" dirty="0">
              <a:latin typeface="+mn-ea"/>
            </a:endParaRPr>
          </a:p>
        </p:txBody>
      </p:sp>
      <p:sp>
        <p:nvSpPr>
          <p:cNvPr id="34" name="テキスト ボックス 33"/>
          <p:cNvSpPr txBox="1"/>
          <p:nvPr/>
        </p:nvSpPr>
        <p:spPr>
          <a:xfrm>
            <a:off x="2438128" y="5517232"/>
            <a:ext cx="7311618" cy="954107"/>
          </a:xfrm>
          <a:prstGeom prst="rect">
            <a:avLst/>
          </a:prstGeom>
          <a:noFill/>
        </p:spPr>
        <p:txBody>
          <a:bodyPr wrap="none" rtlCol="0">
            <a:spAutoFit/>
          </a:bodyPr>
          <a:lstStyle/>
          <a:p>
            <a:pPr algn="ctr"/>
            <a:r>
              <a:rPr kumimoji="1" lang="ja-JP" altLang="en-US" sz="2800" dirty="0">
                <a:latin typeface="+mn-ea"/>
              </a:rPr>
              <a:t>物理的真空に“穴”を開けることができるか？</a:t>
            </a:r>
            <a:endParaRPr kumimoji="1" lang="en-US" altLang="ja-JP" sz="2800" dirty="0">
              <a:latin typeface="+mn-ea"/>
            </a:endParaRPr>
          </a:p>
          <a:p>
            <a:pPr algn="ctr"/>
            <a:r>
              <a:rPr lang="ja-JP" altLang="en-US" sz="2800" dirty="0">
                <a:latin typeface="+mn-ea"/>
              </a:rPr>
              <a:t>その“穴”が動的にどう修復されるか？</a:t>
            </a:r>
            <a:endParaRPr kumimoji="1" lang="ja-JP" altLang="en-US" sz="2800" dirty="0">
              <a:latin typeface="+mn-ea"/>
            </a:endParaRPr>
          </a:p>
        </p:txBody>
      </p:sp>
    </p:spTree>
    <p:extLst>
      <p:ext uri="{BB962C8B-B14F-4D97-AF65-F5344CB8AC3E}">
        <p14:creationId xmlns:p14="http://schemas.microsoft.com/office/powerpoint/2010/main" val="168938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3" grpId="0" animBg="1"/>
      <p:bldP spid="14" grpId="0" animBg="1"/>
      <p:bldP spid="18" grpId="0" animBg="1"/>
      <p:bldP spid="19" grpId="0" animBg="1"/>
      <p:bldP spid="20" grpId="0" animBg="1"/>
      <p:bldP spid="21" grpId="0" animBg="1"/>
      <p:bldP spid="22" grpId="0" animBg="1"/>
      <p:bldP spid="23" grpId="0" animBg="1"/>
      <p:bldP spid="24" grpId="0" animBg="1"/>
      <p:bldP spid="25" grpId="0" animBg="1"/>
      <p:bldP spid="26" grpId="0" animBg="1"/>
      <p:bldP spid="28"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「高エネルギー重イオン衝突の夢」</a:t>
            </a:r>
            <a:br>
              <a:rPr lang="en-US" altLang="ja-JP" sz="4000" dirty="0"/>
            </a:br>
            <a:r>
              <a:rPr lang="ja-JP" altLang="en-US" sz="4000" dirty="0"/>
              <a:t>（日本の核物理将来レポート）</a:t>
            </a:r>
          </a:p>
        </p:txBody>
      </p:sp>
      <p:sp>
        <p:nvSpPr>
          <p:cNvPr id="3" name="テキスト ボックス 2"/>
          <p:cNvSpPr txBox="1"/>
          <p:nvPr/>
        </p:nvSpPr>
        <p:spPr>
          <a:xfrm>
            <a:off x="3935760" y="2708920"/>
            <a:ext cx="7200800" cy="1323439"/>
          </a:xfrm>
          <a:prstGeom prst="rect">
            <a:avLst/>
          </a:prstGeom>
          <a:noFill/>
        </p:spPr>
        <p:txBody>
          <a:bodyPr wrap="square" rtlCol="0">
            <a:spAutoFit/>
          </a:bodyPr>
          <a:lstStyle/>
          <a:p>
            <a:pPr marL="742950" indent="-742950">
              <a:buFont typeface="+mj-lt"/>
              <a:buAutoNum type="arabicPeriod" startAt="4"/>
            </a:pPr>
            <a:r>
              <a:rPr kumimoji="1" lang="ja-JP" altLang="en-US" sz="4000" dirty="0">
                <a:latin typeface="+mn-ea"/>
              </a:rPr>
              <a:t>高強度ゲージ場と非平衡ＱＣＤのダイナミクスの解明</a:t>
            </a:r>
            <a:endParaRPr kumimoji="1" lang="en-US" altLang="ja-JP" sz="4000" dirty="0">
              <a:latin typeface="+mn-ea"/>
            </a:endParaRPr>
          </a:p>
        </p:txBody>
      </p:sp>
      <p:pic>
        <p:nvPicPr>
          <p:cNvPr id="4" name="図 3">
            <a:extLst>
              <a:ext uri="{FF2B5EF4-FFF2-40B4-BE49-F238E27FC236}">
                <a16:creationId xmlns:a16="http://schemas.microsoft.com/office/drawing/2014/main" id="{4D3C2D25-7CED-42B1-81C1-E965321714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1988840"/>
            <a:ext cx="2880320" cy="4098918"/>
          </a:xfrm>
          <a:prstGeom prst="rect">
            <a:avLst/>
          </a:prstGeom>
        </p:spPr>
      </p:pic>
    </p:spTree>
    <p:extLst>
      <p:ext uri="{BB962C8B-B14F-4D97-AF65-F5344CB8AC3E}">
        <p14:creationId xmlns:p14="http://schemas.microsoft.com/office/powerpoint/2010/main" val="900378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114" name="3D モデル 113" descr="disc">
                <a:extLst>
                  <a:ext uri="{FF2B5EF4-FFF2-40B4-BE49-F238E27FC236}">
                    <a16:creationId xmlns:a16="http://schemas.microsoft.com/office/drawing/2014/main" id="{CFB7855F-A3A3-4564-86AD-1CB67C70D4E5}"/>
                  </a:ext>
                </a:extLst>
              </p:cNvPr>
              <p:cNvGraphicFramePr>
                <a:graphicFrameLocks noChangeAspect="1"/>
              </p:cNvGraphicFramePr>
              <p:nvPr>
                <p:extLst>
                  <p:ext uri="{D42A27DB-BD31-4B8C-83A1-F6EECF244321}">
                    <p14:modId xmlns:p14="http://schemas.microsoft.com/office/powerpoint/2010/main" val="1638117443"/>
                  </p:ext>
                </p:extLst>
              </p:nvPr>
            </p:nvGraphicFramePr>
            <p:xfrm rot="5400000">
              <a:off x="1190343" y="2651789"/>
              <a:ext cx="4389557" cy="2787155"/>
            </p:xfrm>
            <a:graphic>
              <a:graphicData uri="http://schemas.microsoft.com/office/drawing/2017/model3d">
                <am3d:model3d r:embed="rId2">
                  <am3d:spPr>
                    <a:xfrm rot="5400000">
                      <a:off x="0" y="0"/>
                      <a:ext cx="4389557" cy="2787155"/>
                    </a:xfrm>
                    <a:prstGeom prst="rect">
                      <a:avLst/>
                    </a:prstGeom>
                  </am3d:spPr>
                  <am3d:camera>
                    <am3d:pos x="0" y="0" z="69165578"/>
                    <am3d:up dx="0" dy="36000000" dz="0"/>
                    <am3d:lookAt x="0" y="0" z="0"/>
                    <am3d:perspective fov="2700000"/>
                  </am3d:camera>
                  <am3d:trans>
                    <am3d:meterPerModelUnit n="3687" d="1000000"/>
                    <am3d:preTrans dx="-569740" dy="-11260414" dz="-26546916"/>
                    <am3d:scale>
                      <am3d:sx n="1000000" d="1000000"/>
                      <am3d:sy n="1000000" d="1000000"/>
                      <am3d:sz n="1000000" d="1000000"/>
                    </am3d:scale>
                    <am3d:rot ax="318108"/>
                    <am3d:postTrans dx="0" dy="0" dz="0"/>
                  </am3d:trans>
                  <am3d:attrSrcUrl r:id="rId3"/>
                  <am3d:raster rName="Office3DRenderer" rVer="16.0.8326">
                    <am3d:blip r:embed="rId4"/>
                  </am3d:raster>
                  <am3d:objViewport viewportSz="541865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4" name="3D モデル 113" descr="disc">
                <a:extLst>
                  <a:ext uri="{FF2B5EF4-FFF2-40B4-BE49-F238E27FC236}">
                    <a16:creationId xmlns:a16="http://schemas.microsoft.com/office/drawing/2014/main" id="{CFB7855F-A3A3-4564-86AD-1CB67C70D4E5}"/>
                  </a:ext>
                </a:extLst>
              </p:cNvPr>
              <p:cNvPicPr>
                <a:picLocks noGrp="1" noRot="1" noChangeAspect="1" noMove="1" noResize="1" noEditPoints="1" noAdjustHandles="1" noChangeArrowheads="1" noChangeShapeType="1" noCrop="1"/>
              </p:cNvPicPr>
              <p:nvPr/>
            </p:nvPicPr>
            <p:blipFill>
              <a:blip r:embed="rId5"/>
              <a:stretch>
                <a:fillRect/>
              </a:stretch>
            </p:blipFill>
            <p:spPr>
              <a:xfrm rot="5400000">
                <a:off x="1190343" y="2651789"/>
                <a:ext cx="4389557" cy="2787155"/>
              </a:xfrm>
              <a:prstGeom prst="rect">
                <a:avLst/>
              </a:prstGeom>
            </p:spPr>
          </p:pic>
        </mc:Fallback>
      </mc:AlternateContent>
      <p:sp>
        <p:nvSpPr>
          <p:cNvPr id="2" name="タイトル 1">
            <a:extLst>
              <a:ext uri="{FF2B5EF4-FFF2-40B4-BE49-F238E27FC236}">
                <a16:creationId xmlns:a16="http://schemas.microsoft.com/office/drawing/2014/main" id="{4A3D2429-9E39-4D76-BFA3-C46C5F5F7429}"/>
              </a:ext>
            </a:extLst>
          </p:cNvPr>
          <p:cNvSpPr>
            <a:spLocks noGrp="1"/>
          </p:cNvSpPr>
          <p:nvPr>
            <p:ph type="title"/>
          </p:nvPr>
        </p:nvSpPr>
        <p:spPr/>
        <p:txBody>
          <a:bodyPr>
            <a:normAutofit/>
          </a:bodyPr>
          <a:lstStyle/>
          <a:p>
            <a:r>
              <a:rPr kumimoji="1" lang="en-US" altLang="ja-JP" sz="4000" dirty="0"/>
              <a:t>QCD/QED</a:t>
            </a:r>
            <a:r>
              <a:rPr kumimoji="1" lang="ja-JP" altLang="en-US" sz="4000" dirty="0"/>
              <a:t>における強い場の物理</a:t>
            </a:r>
          </a:p>
        </p:txBody>
      </p:sp>
      <p:sp>
        <p:nvSpPr>
          <p:cNvPr id="46" name="楕円 45">
            <a:extLst>
              <a:ext uri="{FF2B5EF4-FFF2-40B4-BE49-F238E27FC236}">
                <a16:creationId xmlns:a16="http://schemas.microsoft.com/office/drawing/2014/main" id="{3F9E763D-EEAF-4B19-809F-C4AD7680F108}"/>
              </a:ext>
            </a:extLst>
          </p:cNvPr>
          <p:cNvSpPr/>
          <p:nvPr/>
        </p:nvSpPr>
        <p:spPr>
          <a:xfrm>
            <a:off x="9827570" y="3483083"/>
            <a:ext cx="935913" cy="936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a:extLst>
              <a:ext uri="{FF2B5EF4-FFF2-40B4-BE49-F238E27FC236}">
                <a16:creationId xmlns:a16="http://schemas.microsoft.com/office/drawing/2014/main" id="{70584B5F-4078-467E-8999-A90679AF272C}"/>
              </a:ext>
            </a:extLst>
          </p:cNvPr>
          <p:cNvSpPr/>
          <p:nvPr/>
        </p:nvSpPr>
        <p:spPr>
          <a:xfrm>
            <a:off x="10203908" y="3483083"/>
            <a:ext cx="935913" cy="936000"/>
          </a:xfrm>
          <a:prstGeom prst="ellipse">
            <a:avLst/>
          </a:prstGeom>
          <a:solidFill>
            <a:schemeClr val="accent1">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id="{B0A7E396-F5F4-4AA1-B45F-F0FB2A0FF722}"/>
                  </a:ext>
                </a:extLst>
              </p:cNvPr>
              <p:cNvSpPr txBox="1"/>
              <p:nvPr/>
            </p:nvSpPr>
            <p:spPr>
              <a:xfrm>
                <a:off x="11298379" y="3998655"/>
                <a:ext cx="304250"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𝑥</m:t>
                      </m:r>
                    </m:oMath>
                  </m:oMathPara>
                </a14:m>
                <a:endParaRPr kumimoji="1" lang="ja-JP" altLang="en-US" sz="2800" dirty="0"/>
              </a:p>
            </p:txBody>
          </p:sp>
        </mc:Choice>
        <mc:Fallback xmlns="">
          <p:sp>
            <p:nvSpPr>
              <p:cNvPr id="48" name="テキスト ボックス 47">
                <a:extLst>
                  <a:ext uri="{FF2B5EF4-FFF2-40B4-BE49-F238E27FC236}">
                    <a16:creationId xmlns:a16="http://schemas.microsoft.com/office/drawing/2014/main" id="{B0A7E396-F5F4-4AA1-B45F-F0FB2A0FF722}"/>
                  </a:ext>
                </a:extLst>
              </p:cNvPr>
              <p:cNvSpPr txBox="1">
                <a:spLocks noRot="1" noChangeAspect="1" noMove="1" noResize="1" noEditPoints="1" noAdjustHandles="1" noChangeArrowheads="1" noChangeShapeType="1" noTextEdit="1"/>
              </p:cNvSpPr>
              <p:nvPr/>
            </p:nvSpPr>
            <p:spPr>
              <a:xfrm>
                <a:off x="11298379" y="3998655"/>
                <a:ext cx="304250" cy="430887"/>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9" name="テキスト ボックス 48">
                <a:extLst>
                  <a:ext uri="{FF2B5EF4-FFF2-40B4-BE49-F238E27FC236}">
                    <a16:creationId xmlns:a16="http://schemas.microsoft.com/office/drawing/2014/main" id="{94FF5410-621F-4FCA-AA3D-3E36449A0E0C}"/>
                  </a:ext>
                </a:extLst>
              </p:cNvPr>
              <p:cNvSpPr txBox="1"/>
              <p:nvPr/>
            </p:nvSpPr>
            <p:spPr>
              <a:xfrm>
                <a:off x="10175388" y="2972396"/>
                <a:ext cx="309124"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𝑦</m:t>
                      </m:r>
                    </m:oMath>
                  </m:oMathPara>
                </a14:m>
                <a:endParaRPr kumimoji="1" lang="ja-JP" altLang="en-US" sz="2800" dirty="0"/>
              </a:p>
            </p:txBody>
          </p:sp>
        </mc:Choice>
        <mc:Fallback xmlns="">
          <p:sp>
            <p:nvSpPr>
              <p:cNvPr id="49" name="テキスト ボックス 48">
                <a:extLst>
                  <a:ext uri="{FF2B5EF4-FFF2-40B4-BE49-F238E27FC236}">
                    <a16:creationId xmlns:a16="http://schemas.microsoft.com/office/drawing/2014/main" id="{94FF5410-621F-4FCA-AA3D-3E36449A0E0C}"/>
                  </a:ext>
                </a:extLst>
              </p:cNvPr>
              <p:cNvSpPr txBox="1">
                <a:spLocks noRot="1" noChangeAspect="1" noMove="1" noResize="1" noEditPoints="1" noAdjustHandles="1" noChangeArrowheads="1" noChangeShapeType="1" noTextEdit="1"/>
              </p:cNvSpPr>
              <p:nvPr/>
            </p:nvSpPr>
            <p:spPr>
              <a:xfrm>
                <a:off x="10175388" y="2972396"/>
                <a:ext cx="309124" cy="430887"/>
              </a:xfrm>
              <a:prstGeom prst="rect">
                <a:avLst/>
              </a:prstGeom>
              <a:blipFill>
                <a:blip r:embed="rId7"/>
                <a:stretch>
                  <a:fillRect/>
                </a:stretch>
              </a:blipFill>
            </p:spPr>
            <p:txBody>
              <a:bodyPr/>
              <a:lstStyle/>
              <a:p>
                <a:r>
                  <a:rPr lang="ja-JP" altLang="en-US">
                    <a:noFill/>
                  </a:rPr>
                  <a:t> </a:t>
                </a:r>
              </a:p>
            </p:txBody>
          </p:sp>
        </mc:Fallback>
      </mc:AlternateContent>
      <p:grpSp>
        <p:nvGrpSpPr>
          <p:cNvPr id="50" name="図形グループ 42">
            <a:extLst>
              <a:ext uri="{FF2B5EF4-FFF2-40B4-BE49-F238E27FC236}">
                <a16:creationId xmlns:a16="http://schemas.microsoft.com/office/drawing/2014/main" id="{A171EA6D-68D7-4964-B910-B3074B37016E}"/>
              </a:ext>
            </a:extLst>
          </p:cNvPr>
          <p:cNvGrpSpPr/>
          <p:nvPr/>
        </p:nvGrpSpPr>
        <p:grpSpPr>
          <a:xfrm>
            <a:off x="3908219" y="4207037"/>
            <a:ext cx="3568700" cy="158750"/>
            <a:chOff x="3521076" y="2997200"/>
            <a:chExt cx="3568700" cy="241300"/>
          </a:xfrm>
          <a:solidFill>
            <a:srgbClr val="FF7DFF"/>
          </a:solidFill>
        </p:grpSpPr>
        <p:sp>
          <p:nvSpPr>
            <p:cNvPr id="51" name="正方形/長方形 50">
              <a:extLst>
                <a:ext uri="{FF2B5EF4-FFF2-40B4-BE49-F238E27FC236}">
                  <a16:creationId xmlns:a16="http://schemas.microsoft.com/office/drawing/2014/main" id="{060B3576-0801-4284-B84C-0CC341527C1D}"/>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52" name="円/楕円 41">
              <a:extLst>
                <a:ext uri="{FF2B5EF4-FFF2-40B4-BE49-F238E27FC236}">
                  <a16:creationId xmlns:a16="http://schemas.microsoft.com/office/drawing/2014/main" id="{38B635B4-6CAC-47B1-A019-E65077D4DE79}"/>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53" name="図形グループ 49">
            <a:extLst>
              <a:ext uri="{FF2B5EF4-FFF2-40B4-BE49-F238E27FC236}">
                <a16:creationId xmlns:a16="http://schemas.microsoft.com/office/drawing/2014/main" id="{E3062CCF-81AA-413E-9C61-6257DC49BA87}"/>
              </a:ext>
            </a:extLst>
          </p:cNvPr>
          <p:cNvGrpSpPr/>
          <p:nvPr/>
        </p:nvGrpSpPr>
        <p:grpSpPr>
          <a:xfrm>
            <a:off x="3608962" y="5176736"/>
            <a:ext cx="3568700" cy="158750"/>
            <a:chOff x="3521076" y="2997200"/>
            <a:chExt cx="3568700" cy="241300"/>
          </a:xfrm>
          <a:solidFill>
            <a:srgbClr val="FF0000"/>
          </a:solidFill>
        </p:grpSpPr>
        <p:sp>
          <p:nvSpPr>
            <p:cNvPr id="54" name="正方形/長方形 53">
              <a:extLst>
                <a:ext uri="{FF2B5EF4-FFF2-40B4-BE49-F238E27FC236}">
                  <a16:creationId xmlns:a16="http://schemas.microsoft.com/office/drawing/2014/main" id="{763568D5-19E8-45A4-B84D-C4934D739365}"/>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55" name="円/楕円 43">
              <a:extLst>
                <a:ext uri="{FF2B5EF4-FFF2-40B4-BE49-F238E27FC236}">
                  <a16:creationId xmlns:a16="http://schemas.microsoft.com/office/drawing/2014/main" id="{27FE34C2-1969-4686-BDC9-6887BDAC8B05}"/>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56" name="図形グループ 27">
            <a:extLst>
              <a:ext uri="{FF2B5EF4-FFF2-40B4-BE49-F238E27FC236}">
                <a16:creationId xmlns:a16="http://schemas.microsoft.com/office/drawing/2014/main" id="{78505F74-FC27-45FB-AF7B-1BE09BBD8967}"/>
              </a:ext>
            </a:extLst>
          </p:cNvPr>
          <p:cNvGrpSpPr>
            <a:grpSpLocks/>
          </p:cNvGrpSpPr>
          <p:nvPr/>
        </p:nvGrpSpPr>
        <p:grpSpPr bwMode="auto">
          <a:xfrm>
            <a:off x="3685162" y="4914084"/>
            <a:ext cx="3568700" cy="158750"/>
            <a:chOff x="3521076" y="2997200"/>
            <a:chExt cx="3568700" cy="241300"/>
          </a:xfrm>
        </p:grpSpPr>
        <p:sp>
          <p:nvSpPr>
            <p:cNvPr id="57" name="正方形/長方形 56">
              <a:extLst>
                <a:ext uri="{FF2B5EF4-FFF2-40B4-BE49-F238E27FC236}">
                  <a16:creationId xmlns:a16="http://schemas.microsoft.com/office/drawing/2014/main" id="{26333570-36CC-4566-88C2-34CD93AD5A4A}"/>
                </a:ext>
              </a:extLst>
            </p:cNvPr>
            <p:cNvSpPr/>
            <p:nvPr/>
          </p:nvSpPr>
          <p:spPr>
            <a:xfrm>
              <a:off x="3556001" y="2997200"/>
              <a:ext cx="3533775" cy="2413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58" name="円/楕円 27">
              <a:extLst>
                <a:ext uri="{FF2B5EF4-FFF2-40B4-BE49-F238E27FC236}">
                  <a16:creationId xmlns:a16="http://schemas.microsoft.com/office/drawing/2014/main" id="{9D60BBCA-F4E7-421A-ABBF-A6AC5BF2FBF4}"/>
                </a:ext>
              </a:extLst>
            </p:cNvPr>
            <p:cNvSpPr/>
            <p:nvPr/>
          </p:nvSpPr>
          <p:spPr>
            <a:xfrm>
              <a:off x="3521076" y="2997200"/>
              <a:ext cx="76200" cy="241300"/>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59" name="図形グループ 42">
            <a:extLst>
              <a:ext uri="{FF2B5EF4-FFF2-40B4-BE49-F238E27FC236}">
                <a16:creationId xmlns:a16="http://schemas.microsoft.com/office/drawing/2014/main" id="{04C9AFE1-331A-4895-A747-50E8EBE1E050}"/>
              </a:ext>
            </a:extLst>
          </p:cNvPr>
          <p:cNvGrpSpPr/>
          <p:nvPr/>
        </p:nvGrpSpPr>
        <p:grpSpPr>
          <a:xfrm>
            <a:off x="3456562" y="4152056"/>
            <a:ext cx="7101325" cy="792850"/>
            <a:chOff x="3521076" y="2033368"/>
            <a:chExt cx="7101325" cy="1205132"/>
          </a:xfrm>
          <a:solidFill>
            <a:srgbClr val="FF7DFF"/>
          </a:solidFill>
        </p:grpSpPr>
        <p:sp>
          <p:nvSpPr>
            <p:cNvPr id="60" name="正方形/長方形 59">
              <a:extLst>
                <a:ext uri="{FF2B5EF4-FFF2-40B4-BE49-F238E27FC236}">
                  <a16:creationId xmlns:a16="http://schemas.microsoft.com/office/drawing/2014/main" id="{F99F9100-CA41-4EF0-BCBE-4263342AF33B}"/>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61" name="円/楕円 41">
              <a:extLst>
                <a:ext uri="{FF2B5EF4-FFF2-40B4-BE49-F238E27FC236}">
                  <a16:creationId xmlns:a16="http://schemas.microsoft.com/office/drawing/2014/main" id="{04EECA02-CEB6-4EDA-87C6-4BD93A019721}"/>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62" name="円/楕円 41">
              <a:extLst>
                <a:ext uri="{FF2B5EF4-FFF2-40B4-BE49-F238E27FC236}">
                  <a16:creationId xmlns:a16="http://schemas.microsoft.com/office/drawing/2014/main" id="{6E1D5BD7-40D6-486D-82FC-65E7B3AD19FF}"/>
                </a:ext>
              </a:extLst>
            </p:cNvPr>
            <p:cNvSpPr/>
            <p:nvPr/>
          </p:nvSpPr>
          <p:spPr>
            <a:xfrm>
              <a:off x="10442401" y="2033368"/>
              <a:ext cx="180000" cy="2736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63" name="図形グループ 7">
            <a:extLst>
              <a:ext uri="{FF2B5EF4-FFF2-40B4-BE49-F238E27FC236}">
                <a16:creationId xmlns:a16="http://schemas.microsoft.com/office/drawing/2014/main" id="{3EDE4A77-9BBE-43F3-8F13-0AA65CDA392E}"/>
              </a:ext>
            </a:extLst>
          </p:cNvPr>
          <p:cNvGrpSpPr>
            <a:grpSpLocks/>
          </p:cNvGrpSpPr>
          <p:nvPr/>
        </p:nvGrpSpPr>
        <p:grpSpPr bwMode="auto">
          <a:xfrm>
            <a:off x="3621662" y="2486423"/>
            <a:ext cx="3568700" cy="158750"/>
            <a:chOff x="3521076" y="2997200"/>
            <a:chExt cx="3568700" cy="241300"/>
          </a:xfrm>
        </p:grpSpPr>
        <p:sp>
          <p:nvSpPr>
            <p:cNvPr id="64" name="正方形/長方形 63">
              <a:extLst>
                <a:ext uri="{FF2B5EF4-FFF2-40B4-BE49-F238E27FC236}">
                  <a16:creationId xmlns:a16="http://schemas.microsoft.com/office/drawing/2014/main" id="{7FD53FD0-2EDC-42B3-986F-442430711936}"/>
                </a:ext>
              </a:extLst>
            </p:cNvPr>
            <p:cNvSpPr/>
            <p:nvPr/>
          </p:nvSpPr>
          <p:spPr>
            <a:xfrm>
              <a:off x="3556001" y="2997200"/>
              <a:ext cx="3533775" cy="2413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65" name="円/楕円 39">
              <a:extLst>
                <a:ext uri="{FF2B5EF4-FFF2-40B4-BE49-F238E27FC236}">
                  <a16:creationId xmlns:a16="http://schemas.microsoft.com/office/drawing/2014/main" id="{F4C37D17-E152-406A-9502-13D693FBAD88}"/>
                </a:ext>
              </a:extLst>
            </p:cNvPr>
            <p:cNvSpPr/>
            <p:nvPr/>
          </p:nvSpPr>
          <p:spPr>
            <a:xfrm>
              <a:off x="3521076" y="2997200"/>
              <a:ext cx="76200" cy="241300"/>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66" name="図形グループ 9">
            <a:extLst>
              <a:ext uri="{FF2B5EF4-FFF2-40B4-BE49-F238E27FC236}">
                <a16:creationId xmlns:a16="http://schemas.microsoft.com/office/drawing/2014/main" id="{C0085359-C0B5-4E63-8C74-32A7D161020A}"/>
              </a:ext>
            </a:extLst>
          </p:cNvPr>
          <p:cNvGrpSpPr/>
          <p:nvPr/>
        </p:nvGrpSpPr>
        <p:grpSpPr>
          <a:xfrm>
            <a:off x="3222654" y="3313879"/>
            <a:ext cx="3568700" cy="158750"/>
            <a:chOff x="3521076" y="2997200"/>
            <a:chExt cx="3568700" cy="241300"/>
          </a:xfrm>
          <a:solidFill>
            <a:srgbClr val="FF0000"/>
          </a:solidFill>
        </p:grpSpPr>
        <p:sp>
          <p:nvSpPr>
            <p:cNvPr id="67" name="正方形/長方形 66">
              <a:extLst>
                <a:ext uri="{FF2B5EF4-FFF2-40B4-BE49-F238E27FC236}">
                  <a16:creationId xmlns:a16="http://schemas.microsoft.com/office/drawing/2014/main" id="{F5AFD555-CCD1-4FE2-A7A7-42E6BC7CF6CB}"/>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68" name="円/楕円 37">
              <a:extLst>
                <a:ext uri="{FF2B5EF4-FFF2-40B4-BE49-F238E27FC236}">
                  <a16:creationId xmlns:a16="http://schemas.microsoft.com/office/drawing/2014/main" id="{390E3CE6-FE0C-4DE3-A36F-74C83323B83A}"/>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69" name="図形グループ 12">
            <a:extLst>
              <a:ext uri="{FF2B5EF4-FFF2-40B4-BE49-F238E27FC236}">
                <a16:creationId xmlns:a16="http://schemas.microsoft.com/office/drawing/2014/main" id="{05E9DB9B-7027-4656-8020-94C99FA8EB63}"/>
              </a:ext>
            </a:extLst>
          </p:cNvPr>
          <p:cNvGrpSpPr/>
          <p:nvPr/>
        </p:nvGrpSpPr>
        <p:grpSpPr>
          <a:xfrm>
            <a:off x="3621662" y="3656203"/>
            <a:ext cx="3568700" cy="158750"/>
            <a:chOff x="3521076" y="2997200"/>
            <a:chExt cx="3568700" cy="241300"/>
          </a:xfrm>
          <a:solidFill>
            <a:srgbClr val="008000"/>
          </a:solidFill>
        </p:grpSpPr>
        <p:sp>
          <p:nvSpPr>
            <p:cNvPr id="70" name="正方形/長方形 69">
              <a:extLst>
                <a:ext uri="{FF2B5EF4-FFF2-40B4-BE49-F238E27FC236}">
                  <a16:creationId xmlns:a16="http://schemas.microsoft.com/office/drawing/2014/main" id="{D973F001-5FAD-4165-8595-5D9C994240AC}"/>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71" name="円/楕円 35">
              <a:extLst>
                <a:ext uri="{FF2B5EF4-FFF2-40B4-BE49-F238E27FC236}">
                  <a16:creationId xmlns:a16="http://schemas.microsoft.com/office/drawing/2014/main" id="{3782DA23-EE9C-4CB2-BE68-E16D061E3B5E}"/>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72" name="図形グループ 18">
            <a:extLst>
              <a:ext uri="{FF2B5EF4-FFF2-40B4-BE49-F238E27FC236}">
                <a16:creationId xmlns:a16="http://schemas.microsoft.com/office/drawing/2014/main" id="{23231A40-8550-4DA9-B482-761B570480AA}"/>
              </a:ext>
            </a:extLst>
          </p:cNvPr>
          <p:cNvGrpSpPr/>
          <p:nvPr/>
        </p:nvGrpSpPr>
        <p:grpSpPr>
          <a:xfrm>
            <a:off x="3656586" y="4364978"/>
            <a:ext cx="3568700" cy="158750"/>
            <a:chOff x="3521076" y="2997200"/>
            <a:chExt cx="3568700" cy="241300"/>
          </a:xfrm>
          <a:solidFill>
            <a:srgbClr val="FF6600"/>
          </a:solidFill>
        </p:grpSpPr>
        <p:sp>
          <p:nvSpPr>
            <p:cNvPr id="73" name="正方形/長方形 72">
              <a:extLst>
                <a:ext uri="{FF2B5EF4-FFF2-40B4-BE49-F238E27FC236}">
                  <a16:creationId xmlns:a16="http://schemas.microsoft.com/office/drawing/2014/main" id="{EA78F437-6224-4BC8-9D5F-1B5F6B1AEBD9}"/>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74" name="円/楕円 33">
              <a:extLst>
                <a:ext uri="{FF2B5EF4-FFF2-40B4-BE49-F238E27FC236}">
                  <a16:creationId xmlns:a16="http://schemas.microsoft.com/office/drawing/2014/main" id="{D22E131B-BD93-48DD-A7D0-6607DFD329DF}"/>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75" name="図形グループ 21">
            <a:extLst>
              <a:ext uri="{FF2B5EF4-FFF2-40B4-BE49-F238E27FC236}">
                <a16:creationId xmlns:a16="http://schemas.microsoft.com/office/drawing/2014/main" id="{D936DF16-6063-4415-9BC4-E0EEB101B3B8}"/>
              </a:ext>
            </a:extLst>
          </p:cNvPr>
          <p:cNvGrpSpPr>
            <a:grpSpLocks/>
          </p:cNvGrpSpPr>
          <p:nvPr/>
        </p:nvGrpSpPr>
        <p:grpSpPr bwMode="auto">
          <a:xfrm>
            <a:off x="3507362" y="3916553"/>
            <a:ext cx="3568700" cy="158750"/>
            <a:chOff x="3521076" y="2997200"/>
            <a:chExt cx="3568700" cy="241300"/>
          </a:xfrm>
        </p:grpSpPr>
        <p:sp>
          <p:nvSpPr>
            <p:cNvPr id="76" name="正方形/長方形 75">
              <a:extLst>
                <a:ext uri="{FF2B5EF4-FFF2-40B4-BE49-F238E27FC236}">
                  <a16:creationId xmlns:a16="http://schemas.microsoft.com/office/drawing/2014/main" id="{B5E89771-B5A3-42AE-93CD-D576DF82C276}"/>
                </a:ext>
              </a:extLst>
            </p:cNvPr>
            <p:cNvSpPr/>
            <p:nvPr/>
          </p:nvSpPr>
          <p:spPr>
            <a:xfrm>
              <a:off x="3556001" y="2997200"/>
              <a:ext cx="3533775" cy="2413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77" name="円/楕円 31">
              <a:extLst>
                <a:ext uri="{FF2B5EF4-FFF2-40B4-BE49-F238E27FC236}">
                  <a16:creationId xmlns:a16="http://schemas.microsoft.com/office/drawing/2014/main" id="{C591404B-E86F-4B71-BDA9-890F2F351619}"/>
                </a:ext>
              </a:extLst>
            </p:cNvPr>
            <p:cNvSpPr/>
            <p:nvPr/>
          </p:nvSpPr>
          <p:spPr>
            <a:xfrm>
              <a:off x="3521076" y="2997200"/>
              <a:ext cx="76200" cy="241300"/>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78" name="図形グループ 18">
            <a:extLst>
              <a:ext uri="{FF2B5EF4-FFF2-40B4-BE49-F238E27FC236}">
                <a16:creationId xmlns:a16="http://schemas.microsoft.com/office/drawing/2014/main" id="{4587F2F4-0185-48B4-83AB-78042DF7B50A}"/>
              </a:ext>
            </a:extLst>
          </p:cNvPr>
          <p:cNvGrpSpPr/>
          <p:nvPr/>
        </p:nvGrpSpPr>
        <p:grpSpPr>
          <a:xfrm>
            <a:off x="3583562" y="3121317"/>
            <a:ext cx="3568700" cy="158750"/>
            <a:chOff x="3521076" y="2997200"/>
            <a:chExt cx="3568700" cy="241300"/>
          </a:xfrm>
          <a:solidFill>
            <a:srgbClr val="FF6600"/>
          </a:solidFill>
        </p:grpSpPr>
        <p:sp>
          <p:nvSpPr>
            <p:cNvPr id="79" name="正方形/長方形 78">
              <a:extLst>
                <a:ext uri="{FF2B5EF4-FFF2-40B4-BE49-F238E27FC236}">
                  <a16:creationId xmlns:a16="http://schemas.microsoft.com/office/drawing/2014/main" id="{2717E9E7-63C9-42D3-9169-A7AB99816916}"/>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80" name="円/楕円 33">
              <a:extLst>
                <a:ext uri="{FF2B5EF4-FFF2-40B4-BE49-F238E27FC236}">
                  <a16:creationId xmlns:a16="http://schemas.microsoft.com/office/drawing/2014/main" id="{503423A2-C8AD-4CCF-973A-5FBB6F4E0050}"/>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81" name="図形グループ 24">
            <a:extLst>
              <a:ext uri="{FF2B5EF4-FFF2-40B4-BE49-F238E27FC236}">
                <a16:creationId xmlns:a16="http://schemas.microsoft.com/office/drawing/2014/main" id="{D13DE4B8-3FD5-45F1-9167-ACE6F43451EB}"/>
              </a:ext>
            </a:extLst>
          </p:cNvPr>
          <p:cNvGrpSpPr/>
          <p:nvPr/>
        </p:nvGrpSpPr>
        <p:grpSpPr>
          <a:xfrm>
            <a:off x="3431162" y="3494278"/>
            <a:ext cx="3568700" cy="158750"/>
            <a:chOff x="3521076" y="2997200"/>
            <a:chExt cx="3568700" cy="241300"/>
          </a:xfrm>
          <a:solidFill>
            <a:srgbClr val="FF6600"/>
          </a:solidFill>
        </p:grpSpPr>
        <p:sp>
          <p:nvSpPr>
            <p:cNvPr id="82" name="正方形/長方形 81">
              <a:extLst>
                <a:ext uri="{FF2B5EF4-FFF2-40B4-BE49-F238E27FC236}">
                  <a16:creationId xmlns:a16="http://schemas.microsoft.com/office/drawing/2014/main" id="{DBAD594D-A09C-4BA8-850D-1CFCEB3804C0}"/>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83" name="円/楕円 29">
              <a:extLst>
                <a:ext uri="{FF2B5EF4-FFF2-40B4-BE49-F238E27FC236}">
                  <a16:creationId xmlns:a16="http://schemas.microsoft.com/office/drawing/2014/main" id="{F4E6CD3D-4C83-42CD-B998-D6E27B0F9475}"/>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84" name="図形グループ 27">
            <a:extLst>
              <a:ext uri="{FF2B5EF4-FFF2-40B4-BE49-F238E27FC236}">
                <a16:creationId xmlns:a16="http://schemas.microsoft.com/office/drawing/2014/main" id="{E003E692-5102-4739-8248-A7C513348C4B}"/>
              </a:ext>
            </a:extLst>
          </p:cNvPr>
          <p:cNvGrpSpPr>
            <a:grpSpLocks/>
          </p:cNvGrpSpPr>
          <p:nvPr/>
        </p:nvGrpSpPr>
        <p:grpSpPr bwMode="auto">
          <a:xfrm>
            <a:off x="3336260" y="3014047"/>
            <a:ext cx="3568700" cy="158750"/>
            <a:chOff x="3521076" y="2997200"/>
            <a:chExt cx="3568700" cy="241300"/>
          </a:xfrm>
        </p:grpSpPr>
        <p:sp>
          <p:nvSpPr>
            <p:cNvPr id="85" name="正方形/長方形 84">
              <a:extLst>
                <a:ext uri="{FF2B5EF4-FFF2-40B4-BE49-F238E27FC236}">
                  <a16:creationId xmlns:a16="http://schemas.microsoft.com/office/drawing/2014/main" id="{BC3EEAFA-1C8D-49C9-B564-29B13AEB4F67}"/>
                </a:ext>
              </a:extLst>
            </p:cNvPr>
            <p:cNvSpPr/>
            <p:nvPr/>
          </p:nvSpPr>
          <p:spPr>
            <a:xfrm>
              <a:off x="3556001" y="2997200"/>
              <a:ext cx="3533775" cy="2413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86" name="円/楕円 27">
              <a:extLst>
                <a:ext uri="{FF2B5EF4-FFF2-40B4-BE49-F238E27FC236}">
                  <a16:creationId xmlns:a16="http://schemas.microsoft.com/office/drawing/2014/main" id="{7A04C394-98E8-4927-B2B0-B4682EBD8E15}"/>
                </a:ext>
              </a:extLst>
            </p:cNvPr>
            <p:cNvSpPr/>
            <p:nvPr/>
          </p:nvSpPr>
          <p:spPr>
            <a:xfrm>
              <a:off x="3521076" y="2997200"/>
              <a:ext cx="76200" cy="241300"/>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87" name="図形グループ 30">
            <a:extLst>
              <a:ext uri="{FF2B5EF4-FFF2-40B4-BE49-F238E27FC236}">
                <a16:creationId xmlns:a16="http://schemas.microsoft.com/office/drawing/2014/main" id="{BEC5E99E-796D-42F7-BDBE-B624B5844EA6}"/>
              </a:ext>
            </a:extLst>
          </p:cNvPr>
          <p:cNvGrpSpPr>
            <a:grpSpLocks/>
          </p:cNvGrpSpPr>
          <p:nvPr/>
        </p:nvGrpSpPr>
        <p:grpSpPr bwMode="auto">
          <a:xfrm>
            <a:off x="3321310" y="4507103"/>
            <a:ext cx="3568700" cy="158750"/>
            <a:chOff x="3521076" y="2997200"/>
            <a:chExt cx="3568700" cy="241300"/>
          </a:xfrm>
        </p:grpSpPr>
        <p:sp>
          <p:nvSpPr>
            <p:cNvPr id="88" name="正方形/長方形 87">
              <a:extLst>
                <a:ext uri="{FF2B5EF4-FFF2-40B4-BE49-F238E27FC236}">
                  <a16:creationId xmlns:a16="http://schemas.microsoft.com/office/drawing/2014/main" id="{9FCC22D7-356C-46C2-95DA-FE0BA836D3D2}"/>
                </a:ext>
              </a:extLst>
            </p:cNvPr>
            <p:cNvSpPr/>
            <p:nvPr/>
          </p:nvSpPr>
          <p:spPr>
            <a:xfrm>
              <a:off x="3556001" y="2997200"/>
              <a:ext cx="3533775" cy="2413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89" name="円/楕円 25">
              <a:extLst>
                <a:ext uri="{FF2B5EF4-FFF2-40B4-BE49-F238E27FC236}">
                  <a16:creationId xmlns:a16="http://schemas.microsoft.com/office/drawing/2014/main" id="{D4D9B6F8-B87F-4957-8158-F492F2F081F2}"/>
                </a:ext>
              </a:extLst>
            </p:cNvPr>
            <p:cNvSpPr/>
            <p:nvPr/>
          </p:nvSpPr>
          <p:spPr>
            <a:xfrm>
              <a:off x="3521076" y="2997200"/>
              <a:ext cx="76200" cy="241300"/>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90" name="図形グループ 42">
            <a:extLst>
              <a:ext uri="{FF2B5EF4-FFF2-40B4-BE49-F238E27FC236}">
                <a16:creationId xmlns:a16="http://schemas.microsoft.com/office/drawing/2014/main" id="{30C44F27-7E33-4AB3-8FCF-D151D9A74832}"/>
              </a:ext>
            </a:extLst>
          </p:cNvPr>
          <p:cNvGrpSpPr/>
          <p:nvPr/>
        </p:nvGrpSpPr>
        <p:grpSpPr>
          <a:xfrm>
            <a:off x="3227735" y="4119753"/>
            <a:ext cx="3568700" cy="158750"/>
            <a:chOff x="3521076" y="2997200"/>
            <a:chExt cx="3568700" cy="241300"/>
          </a:xfrm>
          <a:solidFill>
            <a:srgbClr val="FF00FF"/>
          </a:solidFill>
        </p:grpSpPr>
        <p:sp>
          <p:nvSpPr>
            <p:cNvPr id="91" name="正方形/長方形 90">
              <a:extLst>
                <a:ext uri="{FF2B5EF4-FFF2-40B4-BE49-F238E27FC236}">
                  <a16:creationId xmlns:a16="http://schemas.microsoft.com/office/drawing/2014/main" id="{45E3FCE7-8DBF-4F02-88D4-398AE13BF7E3}"/>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92" name="円/楕円 23">
              <a:extLst>
                <a:ext uri="{FF2B5EF4-FFF2-40B4-BE49-F238E27FC236}">
                  <a16:creationId xmlns:a16="http://schemas.microsoft.com/office/drawing/2014/main" id="{0B7A9541-A166-42C6-AD18-DC156F05A6EA}"/>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93" name="図形グループ 15">
            <a:extLst>
              <a:ext uri="{FF2B5EF4-FFF2-40B4-BE49-F238E27FC236}">
                <a16:creationId xmlns:a16="http://schemas.microsoft.com/office/drawing/2014/main" id="{29A86EA1-0E6C-48DD-8B4C-B87DC3AEAD85}"/>
              </a:ext>
            </a:extLst>
          </p:cNvPr>
          <p:cNvGrpSpPr/>
          <p:nvPr/>
        </p:nvGrpSpPr>
        <p:grpSpPr>
          <a:xfrm>
            <a:off x="3427237" y="2744921"/>
            <a:ext cx="3568700" cy="158750"/>
            <a:chOff x="3521076" y="2997200"/>
            <a:chExt cx="3568700" cy="241300"/>
          </a:xfrm>
          <a:solidFill>
            <a:schemeClr val="accent4">
              <a:lumMod val="75000"/>
            </a:schemeClr>
          </a:solidFill>
        </p:grpSpPr>
        <p:sp>
          <p:nvSpPr>
            <p:cNvPr id="94" name="正方形/長方形 93">
              <a:extLst>
                <a:ext uri="{FF2B5EF4-FFF2-40B4-BE49-F238E27FC236}">
                  <a16:creationId xmlns:a16="http://schemas.microsoft.com/office/drawing/2014/main" id="{BC0F28BE-6835-4EE1-B977-782797D1BABA}"/>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95" name="円/楕円 21">
              <a:extLst>
                <a:ext uri="{FF2B5EF4-FFF2-40B4-BE49-F238E27FC236}">
                  <a16:creationId xmlns:a16="http://schemas.microsoft.com/office/drawing/2014/main" id="{0C7BE125-AB63-4302-B49B-3BEEE2BC7322}"/>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96" name="図形グループ 46">
            <a:extLst>
              <a:ext uri="{FF2B5EF4-FFF2-40B4-BE49-F238E27FC236}">
                <a16:creationId xmlns:a16="http://schemas.microsoft.com/office/drawing/2014/main" id="{D5D9C466-6FEF-4BDE-B96B-8D89EC0CFA16}"/>
              </a:ext>
            </a:extLst>
          </p:cNvPr>
          <p:cNvGrpSpPr/>
          <p:nvPr/>
        </p:nvGrpSpPr>
        <p:grpSpPr>
          <a:xfrm>
            <a:off x="3302087" y="3776853"/>
            <a:ext cx="3568700" cy="158750"/>
            <a:chOff x="3521076" y="2997200"/>
            <a:chExt cx="3568700" cy="241300"/>
          </a:xfrm>
          <a:solidFill>
            <a:srgbClr val="FF0000"/>
          </a:solidFill>
        </p:grpSpPr>
        <p:sp>
          <p:nvSpPr>
            <p:cNvPr id="97" name="正方形/長方形 96">
              <a:extLst>
                <a:ext uri="{FF2B5EF4-FFF2-40B4-BE49-F238E27FC236}">
                  <a16:creationId xmlns:a16="http://schemas.microsoft.com/office/drawing/2014/main" id="{E6234527-8C6A-488A-ABD2-4A53E7FC6FCB}"/>
                </a:ext>
              </a:extLst>
            </p:cNvPr>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98" name="円/楕円 19">
              <a:extLst>
                <a:ext uri="{FF2B5EF4-FFF2-40B4-BE49-F238E27FC236}">
                  <a16:creationId xmlns:a16="http://schemas.microsoft.com/office/drawing/2014/main" id="{F61F9242-8CCC-433E-833D-174D99EAAAC8}"/>
                </a:ext>
              </a:extLst>
            </p:cNvPr>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sp>
        <p:nvSpPr>
          <p:cNvPr id="99" name="フリーフォーム: 図形 98">
            <a:extLst>
              <a:ext uri="{FF2B5EF4-FFF2-40B4-BE49-F238E27FC236}">
                <a16:creationId xmlns:a16="http://schemas.microsoft.com/office/drawing/2014/main" id="{8EF2B416-2438-4AC3-9DB7-E6536F832974}"/>
              </a:ext>
            </a:extLst>
          </p:cNvPr>
          <p:cNvSpPr/>
          <p:nvPr/>
        </p:nvSpPr>
        <p:spPr>
          <a:xfrm>
            <a:off x="3132055" y="2362321"/>
            <a:ext cx="650759" cy="3225337"/>
          </a:xfrm>
          <a:custGeom>
            <a:avLst/>
            <a:gdLst>
              <a:gd name="connsiteX0" fmla="*/ 466086 w 549213"/>
              <a:gd name="connsiteY0" fmla="*/ 0 h 3275214"/>
              <a:gd name="connsiteX1" fmla="*/ 573 w 549213"/>
              <a:gd name="connsiteY1" fmla="*/ 1645920 h 3275214"/>
              <a:gd name="connsiteX2" fmla="*/ 549213 w 549213"/>
              <a:gd name="connsiteY2" fmla="*/ 3275214 h 3275214"/>
              <a:gd name="connsiteX0" fmla="*/ 480714 w 563841"/>
              <a:gd name="connsiteY0" fmla="*/ 0 h 3275214"/>
              <a:gd name="connsiteX1" fmla="*/ 181456 w 563841"/>
              <a:gd name="connsiteY1" fmla="*/ 598516 h 3275214"/>
              <a:gd name="connsiteX2" fmla="*/ 15201 w 563841"/>
              <a:gd name="connsiteY2" fmla="*/ 1645920 h 3275214"/>
              <a:gd name="connsiteX3" fmla="*/ 563841 w 563841"/>
              <a:gd name="connsiteY3" fmla="*/ 3275214 h 3275214"/>
              <a:gd name="connsiteX0" fmla="*/ 476890 w 560017"/>
              <a:gd name="connsiteY0" fmla="*/ 0 h 3275214"/>
              <a:gd name="connsiteX1" fmla="*/ 210883 w 560017"/>
              <a:gd name="connsiteY1" fmla="*/ 315883 h 3275214"/>
              <a:gd name="connsiteX2" fmla="*/ 11377 w 560017"/>
              <a:gd name="connsiteY2" fmla="*/ 1645920 h 3275214"/>
              <a:gd name="connsiteX3" fmla="*/ 560017 w 560017"/>
              <a:gd name="connsiteY3" fmla="*/ 3275214 h 3275214"/>
              <a:gd name="connsiteX0" fmla="*/ 476890 w 560017"/>
              <a:gd name="connsiteY0" fmla="*/ 0 h 3275214"/>
              <a:gd name="connsiteX1" fmla="*/ 210883 w 560017"/>
              <a:gd name="connsiteY1" fmla="*/ 315883 h 3275214"/>
              <a:gd name="connsiteX2" fmla="*/ 11377 w 560017"/>
              <a:gd name="connsiteY2" fmla="*/ 1645920 h 3275214"/>
              <a:gd name="connsiteX3" fmla="*/ 560017 w 560017"/>
              <a:gd name="connsiteY3" fmla="*/ 3275214 h 3275214"/>
              <a:gd name="connsiteX0" fmla="*/ 479793 w 562920"/>
              <a:gd name="connsiteY0" fmla="*/ 0 h 3275214"/>
              <a:gd name="connsiteX1" fmla="*/ 213786 w 562920"/>
              <a:gd name="connsiteY1" fmla="*/ 315883 h 3275214"/>
              <a:gd name="connsiteX2" fmla="*/ 14280 w 562920"/>
              <a:gd name="connsiteY2" fmla="*/ 1645920 h 3275214"/>
              <a:gd name="connsiteX3" fmla="*/ 562920 w 562920"/>
              <a:gd name="connsiteY3" fmla="*/ 3275214 h 3275214"/>
              <a:gd name="connsiteX0" fmla="*/ 482195 w 565322"/>
              <a:gd name="connsiteY0" fmla="*/ 0 h 3275214"/>
              <a:gd name="connsiteX1" fmla="*/ 199563 w 565322"/>
              <a:gd name="connsiteY1" fmla="*/ 415636 h 3275214"/>
              <a:gd name="connsiteX2" fmla="*/ 16682 w 565322"/>
              <a:gd name="connsiteY2" fmla="*/ 1645920 h 3275214"/>
              <a:gd name="connsiteX3" fmla="*/ 565322 w 565322"/>
              <a:gd name="connsiteY3" fmla="*/ 3275214 h 3275214"/>
              <a:gd name="connsiteX0" fmla="*/ 482195 w 565322"/>
              <a:gd name="connsiteY0" fmla="*/ 0 h 3275214"/>
              <a:gd name="connsiteX1" fmla="*/ 199563 w 565322"/>
              <a:gd name="connsiteY1" fmla="*/ 415636 h 3275214"/>
              <a:gd name="connsiteX2" fmla="*/ 16682 w 565322"/>
              <a:gd name="connsiteY2" fmla="*/ 1645920 h 3275214"/>
              <a:gd name="connsiteX3" fmla="*/ 565322 w 565322"/>
              <a:gd name="connsiteY3" fmla="*/ 3275214 h 3275214"/>
              <a:gd name="connsiteX0" fmla="*/ 482195 w 565322"/>
              <a:gd name="connsiteY0" fmla="*/ 0 h 3275214"/>
              <a:gd name="connsiteX1" fmla="*/ 199563 w 565322"/>
              <a:gd name="connsiteY1" fmla="*/ 415636 h 3275214"/>
              <a:gd name="connsiteX2" fmla="*/ 16682 w 565322"/>
              <a:gd name="connsiteY2" fmla="*/ 1645920 h 3275214"/>
              <a:gd name="connsiteX3" fmla="*/ 282690 w 565322"/>
              <a:gd name="connsiteY3" fmla="*/ 2676698 h 3275214"/>
              <a:gd name="connsiteX4" fmla="*/ 565322 w 565322"/>
              <a:gd name="connsiteY4" fmla="*/ 3275214 h 3275214"/>
              <a:gd name="connsiteX0" fmla="*/ 469279 w 552406"/>
              <a:gd name="connsiteY0" fmla="*/ 0 h 3275214"/>
              <a:gd name="connsiteX1" fmla="*/ 186647 w 552406"/>
              <a:gd name="connsiteY1" fmla="*/ 415636 h 3275214"/>
              <a:gd name="connsiteX2" fmla="*/ 3766 w 552406"/>
              <a:gd name="connsiteY2" fmla="*/ 1645920 h 3275214"/>
              <a:gd name="connsiteX3" fmla="*/ 319650 w 552406"/>
              <a:gd name="connsiteY3" fmla="*/ 2876204 h 3275214"/>
              <a:gd name="connsiteX4" fmla="*/ 552406 w 552406"/>
              <a:gd name="connsiteY4" fmla="*/ 3275214 h 3275214"/>
              <a:gd name="connsiteX0" fmla="*/ 469279 w 652159"/>
              <a:gd name="connsiteY0" fmla="*/ 0 h 3225337"/>
              <a:gd name="connsiteX1" fmla="*/ 186647 w 652159"/>
              <a:gd name="connsiteY1" fmla="*/ 415636 h 3225337"/>
              <a:gd name="connsiteX2" fmla="*/ 3766 w 652159"/>
              <a:gd name="connsiteY2" fmla="*/ 1645920 h 3225337"/>
              <a:gd name="connsiteX3" fmla="*/ 319650 w 652159"/>
              <a:gd name="connsiteY3" fmla="*/ 2876204 h 3225337"/>
              <a:gd name="connsiteX4" fmla="*/ 652159 w 652159"/>
              <a:gd name="connsiteY4" fmla="*/ 3225337 h 3225337"/>
              <a:gd name="connsiteX0" fmla="*/ 468555 w 651435"/>
              <a:gd name="connsiteY0" fmla="*/ 0 h 3225337"/>
              <a:gd name="connsiteX1" fmla="*/ 185923 w 651435"/>
              <a:gd name="connsiteY1" fmla="*/ 415636 h 3225337"/>
              <a:gd name="connsiteX2" fmla="*/ 3042 w 651435"/>
              <a:gd name="connsiteY2" fmla="*/ 1645920 h 3225337"/>
              <a:gd name="connsiteX3" fmla="*/ 302301 w 651435"/>
              <a:gd name="connsiteY3" fmla="*/ 2709949 h 3225337"/>
              <a:gd name="connsiteX4" fmla="*/ 651435 w 651435"/>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66007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66007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66007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66007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74928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74928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74928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749283 h 3225337"/>
              <a:gd name="connsiteX4" fmla="*/ 650759 w 650759"/>
              <a:gd name="connsiteY4" fmla="*/ 3225337 h 3225337"/>
              <a:gd name="connsiteX0" fmla="*/ 467879 w 650759"/>
              <a:gd name="connsiteY0" fmla="*/ 0 h 3225337"/>
              <a:gd name="connsiteX1" fmla="*/ 185247 w 650759"/>
              <a:gd name="connsiteY1" fmla="*/ 415636 h 3225337"/>
              <a:gd name="connsiteX2" fmla="*/ 2366 w 650759"/>
              <a:gd name="connsiteY2" fmla="*/ 1645920 h 3225337"/>
              <a:gd name="connsiteX3" fmla="*/ 284999 w 650759"/>
              <a:gd name="connsiteY3" fmla="*/ 2749283 h 3225337"/>
              <a:gd name="connsiteX4" fmla="*/ 650759 w 650759"/>
              <a:gd name="connsiteY4" fmla="*/ 3225337 h 3225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59" h="3225337">
                <a:moveTo>
                  <a:pt x="467879" y="0"/>
                </a:moveTo>
                <a:cubicBezTo>
                  <a:pt x="418003" y="99753"/>
                  <a:pt x="329334" y="91439"/>
                  <a:pt x="185247" y="415636"/>
                </a:cubicBezTo>
                <a:cubicBezTo>
                  <a:pt x="57786" y="689956"/>
                  <a:pt x="-14259" y="1256979"/>
                  <a:pt x="2366" y="1645920"/>
                </a:cubicBezTo>
                <a:cubicBezTo>
                  <a:pt x="18991" y="2034861"/>
                  <a:pt x="121381" y="2404947"/>
                  <a:pt x="284999" y="2749283"/>
                </a:cubicBezTo>
                <a:cubicBezTo>
                  <a:pt x="431789" y="3004206"/>
                  <a:pt x="603654" y="3125584"/>
                  <a:pt x="650759" y="3225337"/>
                </a:cubicBezTo>
              </a:path>
            </a:pathLst>
          </a:cu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100" name="テキスト ボックス 99">
                <a:extLst>
                  <a:ext uri="{FF2B5EF4-FFF2-40B4-BE49-F238E27FC236}">
                    <a16:creationId xmlns:a16="http://schemas.microsoft.com/office/drawing/2014/main" id="{5D43A26A-A931-4C9F-8859-5084A09E8843}"/>
                  </a:ext>
                </a:extLst>
              </p:cNvPr>
              <p:cNvSpPr txBox="1"/>
              <p:nvPr/>
            </p:nvSpPr>
            <p:spPr>
              <a:xfrm>
                <a:off x="8899424" y="2129414"/>
                <a:ext cx="1142236"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𝜏</m:t>
                      </m:r>
                      <m:r>
                        <a:rPr kumimoji="1" lang="en-US" altLang="ja-JP" sz="2800" b="0" i="1" smtClean="0">
                          <a:latin typeface="Cambria Math" panose="02040503050406030204" pitchFamily="18" charset="0"/>
                        </a:rPr>
                        <m:t>=</m:t>
                      </m:r>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0</m:t>
                          </m:r>
                        </m:e>
                        <m:sup>
                          <m:r>
                            <a:rPr kumimoji="1" lang="en-US" altLang="ja-JP" sz="2800" b="0" i="1" smtClean="0">
                              <a:latin typeface="Cambria Math" panose="02040503050406030204" pitchFamily="18" charset="0"/>
                            </a:rPr>
                            <m:t>+</m:t>
                          </m:r>
                        </m:sup>
                      </m:sSup>
                    </m:oMath>
                  </m:oMathPara>
                </a14:m>
                <a:endParaRPr kumimoji="1" lang="ja-JP" altLang="en-US" sz="2800" dirty="0"/>
              </a:p>
            </p:txBody>
          </p:sp>
        </mc:Choice>
        <mc:Fallback xmlns="">
          <p:sp>
            <p:nvSpPr>
              <p:cNvPr id="100" name="テキスト ボックス 99">
                <a:extLst>
                  <a:ext uri="{FF2B5EF4-FFF2-40B4-BE49-F238E27FC236}">
                    <a16:creationId xmlns:a16="http://schemas.microsoft.com/office/drawing/2014/main" id="{5D43A26A-A931-4C9F-8859-5084A09E8843}"/>
                  </a:ext>
                </a:extLst>
              </p:cNvPr>
              <p:cNvSpPr txBox="1">
                <a:spLocks noRot="1" noChangeAspect="1" noMove="1" noResize="1" noEditPoints="1" noAdjustHandles="1" noChangeArrowheads="1" noChangeShapeType="1" noTextEdit="1"/>
              </p:cNvSpPr>
              <p:nvPr/>
            </p:nvSpPr>
            <p:spPr>
              <a:xfrm>
                <a:off x="8899424" y="2129414"/>
                <a:ext cx="1142236" cy="430887"/>
              </a:xfrm>
              <a:prstGeom prst="rect">
                <a:avLst/>
              </a:prstGeom>
              <a:blipFill>
                <a:blip r:embed="rId8"/>
                <a:stretch>
                  <a:fillRect/>
                </a:stretch>
              </a:blipFill>
            </p:spPr>
            <p:txBody>
              <a:bodyPr/>
              <a:lstStyle/>
              <a:p>
                <a:r>
                  <a:rPr lang="ja-JP" altLang="en-US">
                    <a:noFill/>
                  </a:rPr>
                  <a:t> </a:t>
                </a:r>
              </a:p>
            </p:txBody>
          </p:sp>
        </mc:Fallback>
      </mc:AlternateContent>
      <p:cxnSp>
        <p:nvCxnSpPr>
          <p:cNvPr id="101" name="直線矢印コネクタ 100">
            <a:extLst>
              <a:ext uri="{FF2B5EF4-FFF2-40B4-BE49-F238E27FC236}">
                <a16:creationId xmlns:a16="http://schemas.microsoft.com/office/drawing/2014/main" id="{1C39A934-7578-4118-A2AD-ABFE5871153C}"/>
              </a:ext>
            </a:extLst>
          </p:cNvPr>
          <p:cNvCxnSpPr/>
          <p:nvPr/>
        </p:nvCxnSpPr>
        <p:spPr>
          <a:xfrm flipV="1">
            <a:off x="5107438" y="3043484"/>
            <a:ext cx="0" cy="7700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矢印コネクタ 101">
            <a:extLst>
              <a:ext uri="{FF2B5EF4-FFF2-40B4-BE49-F238E27FC236}">
                <a16:creationId xmlns:a16="http://schemas.microsoft.com/office/drawing/2014/main" id="{C8E85C02-2367-4C4B-BFE7-262378265FA9}"/>
              </a:ext>
            </a:extLst>
          </p:cNvPr>
          <p:cNvCxnSpPr/>
          <p:nvPr/>
        </p:nvCxnSpPr>
        <p:spPr>
          <a:xfrm flipV="1">
            <a:off x="5118590" y="3702678"/>
            <a:ext cx="423746" cy="997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矢印コネクタ 102">
            <a:extLst>
              <a:ext uri="{FF2B5EF4-FFF2-40B4-BE49-F238E27FC236}">
                <a16:creationId xmlns:a16="http://schemas.microsoft.com/office/drawing/2014/main" id="{054D2AB5-3209-4C0A-BBD5-BB8D3B5A72AC}"/>
              </a:ext>
            </a:extLst>
          </p:cNvPr>
          <p:cNvCxnSpPr>
            <a:cxnSpLocks/>
          </p:cNvCxnSpPr>
          <p:nvPr/>
        </p:nvCxnSpPr>
        <p:spPr>
          <a:xfrm>
            <a:off x="5118590" y="3813577"/>
            <a:ext cx="1548000" cy="4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 name="テキスト ボックス 103">
                <a:extLst>
                  <a:ext uri="{FF2B5EF4-FFF2-40B4-BE49-F238E27FC236}">
                    <a16:creationId xmlns:a16="http://schemas.microsoft.com/office/drawing/2014/main" id="{668F9DD2-A03D-42ED-80FE-7C1B4EEBBA32}"/>
                  </a:ext>
                </a:extLst>
              </p:cNvPr>
              <p:cNvSpPr txBox="1"/>
              <p:nvPr/>
            </p:nvSpPr>
            <p:spPr>
              <a:xfrm>
                <a:off x="5465329" y="3285224"/>
                <a:ext cx="304250"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𝑥</m:t>
                      </m:r>
                    </m:oMath>
                  </m:oMathPara>
                </a14:m>
                <a:endParaRPr kumimoji="1" lang="ja-JP" altLang="en-US" sz="2800" dirty="0"/>
              </a:p>
            </p:txBody>
          </p:sp>
        </mc:Choice>
        <mc:Fallback xmlns="">
          <p:sp>
            <p:nvSpPr>
              <p:cNvPr id="104" name="テキスト ボックス 103">
                <a:extLst>
                  <a:ext uri="{FF2B5EF4-FFF2-40B4-BE49-F238E27FC236}">
                    <a16:creationId xmlns:a16="http://schemas.microsoft.com/office/drawing/2014/main" id="{668F9DD2-A03D-42ED-80FE-7C1B4EEBBA32}"/>
                  </a:ext>
                </a:extLst>
              </p:cNvPr>
              <p:cNvSpPr txBox="1">
                <a:spLocks noRot="1" noChangeAspect="1" noMove="1" noResize="1" noEditPoints="1" noAdjustHandles="1" noChangeArrowheads="1" noChangeShapeType="1" noTextEdit="1"/>
              </p:cNvSpPr>
              <p:nvPr/>
            </p:nvSpPr>
            <p:spPr>
              <a:xfrm>
                <a:off x="5465329" y="3285224"/>
                <a:ext cx="304250" cy="430887"/>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5" name="テキスト ボックス 104">
                <a:extLst>
                  <a:ext uri="{FF2B5EF4-FFF2-40B4-BE49-F238E27FC236}">
                    <a16:creationId xmlns:a16="http://schemas.microsoft.com/office/drawing/2014/main" id="{0A07BB91-BA36-40BF-A22D-A8C140A1C9A9}"/>
                  </a:ext>
                </a:extLst>
              </p:cNvPr>
              <p:cNvSpPr txBox="1"/>
              <p:nvPr/>
            </p:nvSpPr>
            <p:spPr>
              <a:xfrm>
                <a:off x="4809466" y="2787318"/>
                <a:ext cx="309124"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𝑦</m:t>
                      </m:r>
                    </m:oMath>
                  </m:oMathPara>
                </a14:m>
                <a:endParaRPr kumimoji="1" lang="ja-JP" altLang="en-US" sz="2800" dirty="0"/>
              </a:p>
            </p:txBody>
          </p:sp>
        </mc:Choice>
        <mc:Fallback xmlns="">
          <p:sp>
            <p:nvSpPr>
              <p:cNvPr id="105" name="テキスト ボックス 104">
                <a:extLst>
                  <a:ext uri="{FF2B5EF4-FFF2-40B4-BE49-F238E27FC236}">
                    <a16:creationId xmlns:a16="http://schemas.microsoft.com/office/drawing/2014/main" id="{0A07BB91-BA36-40BF-A22D-A8C140A1C9A9}"/>
                  </a:ext>
                </a:extLst>
              </p:cNvPr>
              <p:cNvSpPr txBox="1">
                <a:spLocks noRot="1" noChangeAspect="1" noMove="1" noResize="1" noEditPoints="1" noAdjustHandles="1" noChangeArrowheads="1" noChangeShapeType="1" noTextEdit="1"/>
              </p:cNvSpPr>
              <p:nvPr/>
            </p:nvSpPr>
            <p:spPr>
              <a:xfrm>
                <a:off x="4809466" y="2787318"/>
                <a:ext cx="309124" cy="430887"/>
              </a:xfrm>
              <a:prstGeom prst="rect">
                <a:avLst/>
              </a:prstGeom>
              <a:blipFill>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6" name="テキスト ボックス 105">
                <a:extLst>
                  <a:ext uri="{FF2B5EF4-FFF2-40B4-BE49-F238E27FC236}">
                    <a16:creationId xmlns:a16="http://schemas.microsoft.com/office/drawing/2014/main" id="{0B942E8D-CF16-4D56-9BEA-D4143AB251BA}"/>
                  </a:ext>
                </a:extLst>
              </p:cNvPr>
              <p:cNvSpPr txBox="1"/>
              <p:nvPr/>
            </p:nvSpPr>
            <p:spPr>
              <a:xfrm>
                <a:off x="6253132" y="3803819"/>
                <a:ext cx="437043"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𝜂</m:t>
                          </m:r>
                        </m:e>
                        <m:sub>
                          <m:r>
                            <a:rPr kumimoji="1" lang="en-US" altLang="ja-JP" sz="2800" b="0" i="1" smtClean="0">
                              <a:latin typeface="Cambria Math" panose="02040503050406030204" pitchFamily="18" charset="0"/>
                            </a:rPr>
                            <m:t>𝑠</m:t>
                          </m:r>
                        </m:sub>
                      </m:sSub>
                    </m:oMath>
                  </m:oMathPara>
                </a14:m>
                <a:endParaRPr kumimoji="1" lang="ja-JP" altLang="en-US" sz="2800" dirty="0"/>
              </a:p>
            </p:txBody>
          </p:sp>
        </mc:Choice>
        <mc:Fallback xmlns="">
          <p:sp>
            <p:nvSpPr>
              <p:cNvPr id="106" name="テキスト ボックス 105">
                <a:extLst>
                  <a:ext uri="{FF2B5EF4-FFF2-40B4-BE49-F238E27FC236}">
                    <a16:creationId xmlns:a16="http://schemas.microsoft.com/office/drawing/2014/main" id="{0B942E8D-CF16-4D56-9BEA-D4143AB251BA}"/>
                  </a:ext>
                </a:extLst>
              </p:cNvPr>
              <p:cNvSpPr txBox="1">
                <a:spLocks noRot="1" noChangeAspect="1" noMove="1" noResize="1" noEditPoints="1" noAdjustHandles="1" noChangeArrowheads="1" noChangeShapeType="1" noTextEdit="1"/>
              </p:cNvSpPr>
              <p:nvPr/>
            </p:nvSpPr>
            <p:spPr>
              <a:xfrm>
                <a:off x="6253132" y="3803819"/>
                <a:ext cx="437043" cy="430887"/>
              </a:xfrm>
              <a:prstGeom prst="rect">
                <a:avLst/>
              </a:prstGeom>
              <a:blipFill>
                <a:blip r:embed="rId11"/>
                <a:stretch>
                  <a:fillRect/>
                </a:stretch>
              </a:blipFill>
            </p:spPr>
            <p:txBody>
              <a:bodyPr/>
              <a:lstStyle/>
              <a:p>
                <a:r>
                  <a:rPr lang="ja-JP" altLang="en-US">
                    <a:noFill/>
                  </a:rPr>
                  <a:t> </a:t>
                </a:r>
              </a:p>
            </p:txBody>
          </p:sp>
        </mc:Fallback>
      </mc:AlternateContent>
      <p:sp>
        <p:nvSpPr>
          <p:cNvPr id="107" name="楕円 106">
            <a:extLst>
              <a:ext uri="{FF2B5EF4-FFF2-40B4-BE49-F238E27FC236}">
                <a16:creationId xmlns:a16="http://schemas.microsoft.com/office/drawing/2014/main" id="{04308D58-868D-43DE-B6A6-20FF418BF874}"/>
              </a:ext>
            </a:extLst>
          </p:cNvPr>
          <p:cNvSpPr/>
          <p:nvPr/>
        </p:nvSpPr>
        <p:spPr>
          <a:xfrm>
            <a:off x="10251577" y="3802426"/>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楕円 107">
            <a:extLst>
              <a:ext uri="{FF2B5EF4-FFF2-40B4-BE49-F238E27FC236}">
                <a16:creationId xmlns:a16="http://schemas.microsoft.com/office/drawing/2014/main" id="{009F2D3C-19A1-4AC0-A841-BF5F0DE691F8}"/>
              </a:ext>
            </a:extLst>
          </p:cNvPr>
          <p:cNvSpPr/>
          <p:nvPr/>
        </p:nvSpPr>
        <p:spPr>
          <a:xfrm>
            <a:off x="10421418" y="3572913"/>
            <a:ext cx="180000" cy="180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楕円 108">
            <a:extLst>
              <a:ext uri="{FF2B5EF4-FFF2-40B4-BE49-F238E27FC236}">
                <a16:creationId xmlns:a16="http://schemas.microsoft.com/office/drawing/2014/main" id="{87F7F212-2440-4B74-8F0F-80832E6FB79F}"/>
              </a:ext>
            </a:extLst>
          </p:cNvPr>
          <p:cNvSpPr/>
          <p:nvPr/>
        </p:nvSpPr>
        <p:spPr>
          <a:xfrm>
            <a:off x="10536591" y="3784245"/>
            <a:ext cx="180000" cy="180000"/>
          </a:xfrm>
          <a:prstGeom prst="ellipse">
            <a:avLst/>
          </a:prstGeom>
          <a:solidFill>
            <a:schemeClr val="accent4">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楕円 109">
            <a:extLst>
              <a:ext uri="{FF2B5EF4-FFF2-40B4-BE49-F238E27FC236}">
                <a16:creationId xmlns:a16="http://schemas.microsoft.com/office/drawing/2014/main" id="{0DEA09DE-81BB-42D8-8764-C5771763C210}"/>
              </a:ext>
            </a:extLst>
          </p:cNvPr>
          <p:cNvSpPr/>
          <p:nvPr/>
        </p:nvSpPr>
        <p:spPr>
          <a:xfrm>
            <a:off x="10394084" y="3916631"/>
            <a:ext cx="180000" cy="180000"/>
          </a:xfrm>
          <a:prstGeom prst="ellipse">
            <a:avLst/>
          </a:prstGeom>
          <a:solidFill>
            <a:srgbClr val="FF00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楕円 110">
            <a:extLst>
              <a:ext uri="{FF2B5EF4-FFF2-40B4-BE49-F238E27FC236}">
                <a16:creationId xmlns:a16="http://schemas.microsoft.com/office/drawing/2014/main" id="{7CB58173-AF4F-4819-9ADE-7B5BDB48B375}"/>
              </a:ext>
            </a:extLst>
          </p:cNvPr>
          <p:cNvSpPr/>
          <p:nvPr/>
        </p:nvSpPr>
        <p:spPr>
          <a:xfrm>
            <a:off x="10536591" y="4037272"/>
            <a:ext cx="180000" cy="180000"/>
          </a:xfrm>
          <a:prstGeom prst="ellipse">
            <a:avLst/>
          </a:prstGeom>
          <a:solidFill>
            <a:srgbClr val="008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 name="直線矢印コネクタ 111">
            <a:extLst>
              <a:ext uri="{FF2B5EF4-FFF2-40B4-BE49-F238E27FC236}">
                <a16:creationId xmlns:a16="http://schemas.microsoft.com/office/drawing/2014/main" id="{EF51A61F-B9FB-41AC-A92A-C8EBE11DDF82}"/>
              </a:ext>
            </a:extLst>
          </p:cNvPr>
          <p:cNvCxnSpPr/>
          <p:nvPr/>
        </p:nvCxnSpPr>
        <p:spPr>
          <a:xfrm flipV="1">
            <a:off x="10473360" y="3095561"/>
            <a:ext cx="0" cy="864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矢印コネクタ 112">
            <a:extLst>
              <a:ext uri="{FF2B5EF4-FFF2-40B4-BE49-F238E27FC236}">
                <a16:creationId xmlns:a16="http://schemas.microsoft.com/office/drawing/2014/main" id="{63E2D3F3-AA8F-412C-A28F-5FDD3AC796E4}"/>
              </a:ext>
            </a:extLst>
          </p:cNvPr>
          <p:cNvCxnSpPr>
            <a:cxnSpLocks/>
          </p:cNvCxnSpPr>
          <p:nvPr/>
        </p:nvCxnSpPr>
        <p:spPr>
          <a:xfrm flipV="1">
            <a:off x="10467887" y="3955758"/>
            <a:ext cx="81386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m3d="http://schemas.microsoft.com/office/drawing/2017/model3d">
        <mc:Choice Requires="am3d">
          <p:graphicFrame>
            <p:nvGraphicFramePr>
              <p:cNvPr id="115" name="3D モデル 114" descr="disc">
                <a:extLst>
                  <a:ext uri="{FF2B5EF4-FFF2-40B4-BE49-F238E27FC236}">
                    <a16:creationId xmlns:a16="http://schemas.microsoft.com/office/drawing/2014/main" id="{1E61C812-A741-484A-A1B0-9B9457569E67}"/>
                  </a:ext>
                </a:extLst>
              </p:cNvPr>
              <p:cNvGraphicFramePr>
                <a:graphicFrameLocks noChangeAspect="1"/>
              </p:cNvGraphicFramePr>
              <p:nvPr>
                <p:extLst>
                  <p:ext uri="{D42A27DB-BD31-4B8C-83A1-F6EECF244321}">
                    <p14:modId xmlns:p14="http://schemas.microsoft.com/office/powerpoint/2010/main" val="3549453281"/>
                  </p:ext>
                </p:extLst>
              </p:nvPr>
            </p:nvGraphicFramePr>
            <p:xfrm rot="5400000">
              <a:off x="5638037" y="2533307"/>
              <a:ext cx="4758449" cy="2937592"/>
            </p:xfrm>
            <a:graphic>
              <a:graphicData uri="http://schemas.microsoft.com/office/drawing/2017/model3d">
                <am3d:model3d r:embed="rId2">
                  <am3d:spPr>
                    <a:xfrm rot="5400000">
                      <a:off x="0" y="0"/>
                      <a:ext cx="4758449" cy="2937592"/>
                    </a:xfrm>
                    <a:prstGeom prst="rect">
                      <a:avLst/>
                    </a:prstGeom>
                    <a:noFill/>
                  </am3d:spPr>
                  <am3d:camera>
                    <am3d:pos x="0" y="0" z="69165578"/>
                    <am3d:up dx="0" dy="36000000" dz="0"/>
                    <am3d:lookAt x="0" y="0" z="0"/>
                    <am3d:perspective fov="2700000"/>
                  </am3d:camera>
                  <am3d:trans>
                    <am3d:meterPerModelUnit n="3687" d="1000000"/>
                    <am3d:preTrans dx="-569740" dy="-11260414" dz="-26546916"/>
                    <am3d:scale>
                      <am3d:sx n="1000000" d="1000000"/>
                      <am3d:sy n="1000000" d="1000000"/>
                      <am3d:sz n="1000000" d="1000000"/>
                    </am3d:scale>
                    <am3d:rot/>
                    <am3d:postTrans dx="0" dy="0" dz="0"/>
                  </am3d:trans>
                  <am3d:attrSrcUrl r:id="rId3"/>
                  <am3d:raster rName="Office3DRenderer" rVer="16.0.8326">
                    <am3d:blip r:embed="rId12"/>
                  </am3d:raster>
                  <am3d:objViewport viewportSz="57877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5" name="3D モデル 114" descr="disc">
                <a:extLst>
                  <a:ext uri="{FF2B5EF4-FFF2-40B4-BE49-F238E27FC236}">
                    <a16:creationId xmlns:a16="http://schemas.microsoft.com/office/drawing/2014/main" id="{1E61C812-A741-484A-A1B0-9B9457569E67}"/>
                  </a:ext>
                </a:extLst>
              </p:cNvPr>
              <p:cNvPicPr>
                <a:picLocks noGrp="1" noRot="1" noChangeAspect="1" noMove="1" noResize="1" noEditPoints="1" noAdjustHandles="1" noChangeArrowheads="1" noChangeShapeType="1" noCrop="1"/>
              </p:cNvPicPr>
              <p:nvPr/>
            </p:nvPicPr>
            <p:blipFill>
              <a:blip r:embed="rId13"/>
              <a:stretch>
                <a:fillRect/>
              </a:stretch>
            </p:blipFill>
            <p:spPr>
              <a:xfrm rot="5400000">
                <a:off x="5638037" y="2533307"/>
                <a:ext cx="4758449" cy="2937592"/>
              </a:xfrm>
              <a:prstGeom prst="rect">
                <a:avLst/>
              </a:prstGeom>
              <a:noFill/>
            </p:spPr>
          </p:pic>
        </mc:Fallback>
      </mc:AlternateContent>
      <p:sp>
        <p:nvSpPr>
          <p:cNvPr id="118" name="テキスト ボックス 117">
            <a:extLst>
              <a:ext uri="{FF2B5EF4-FFF2-40B4-BE49-F238E27FC236}">
                <a16:creationId xmlns:a16="http://schemas.microsoft.com/office/drawing/2014/main" id="{EEDD7C5B-2A3A-43D3-A026-3C9C87C9BA3B}"/>
              </a:ext>
            </a:extLst>
          </p:cNvPr>
          <p:cNvSpPr txBox="1"/>
          <p:nvPr/>
        </p:nvSpPr>
        <p:spPr>
          <a:xfrm>
            <a:off x="3114630" y="1700808"/>
            <a:ext cx="4493538" cy="523220"/>
          </a:xfrm>
          <a:prstGeom prst="rect">
            <a:avLst/>
          </a:prstGeom>
          <a:noFill/>
        </p:spPr>
        <p:txBody>
          <a:bodyPr wrap="none" rtlCol="0">
            <a:spAutoFit/>
          </a:bodyPr>
          <a:lstStyle/>
          <a:p>
            <a:pPr algn="l"/>
            <a:r>
              <a:rPr kumimoji="1" lang="ja-JP" altLang="en-US" sz="2800" dirty="0"/>
              <a:t>カラーフラックスチューブ</a:t>
            </a:r>
          </a:p>
        </p:txBody>
      </p:sp>
      <mc:AlternateContent xmlns:mc="http://schemas.openxmlformats.org/markup-compatibility/2006" xmlns:am3d="http://schemas.microsoft.com/office/drawing/2017/model3d">
        <mc:Choice Requires="am3d">
          <p:graphicFrame>
            <p:nvGraphicFramePr>
              <p:cNvPr id="116" name="3D モデル 115" descr="直線的な矢印">
                <a:extLst>
                  <a:ext uri="{FF2B5EF4-FFF2-40B4-BE49-F238E27FC236}">
                    <a16:creationId xmlns:a16="http://schemas.microsoft.com/office/drawing/2014/main" id="{BE9C5982-9ED6-4473-B919-E1B095E816FA}"/>
                  </a:ext>
                </a:extLst>
              </p:cNvPr>
              <p:cNvGraphicFramePr>
                <a:graphicFrameLocks noChangeAspect="1"/>
              </p:cNvGraphicFramePr>
              <p:nvPr>
                <p:extLst>
                  <p:ext uri="{D42A27DB-BD31-4B8C-83A1-F6EECF244321}">
                    <p14:modId xmlns:p14="http://schemas.microsoft.com/office/powerpoint/2010/main" val="1776292022"/>
                  </p:ext>
                </p:extLst>
              </p:nvPr>
            </p:nvGraphicFramePr>
            <p:xfrm rot="16200000">
              <a:off x="2840162" y="3385661"/>
              <a:ext cx="4980602" cy="1404709"/>
            </p:xfrm>
            <a:graphic>
              <a:graphicData uri="http://schemas.microsoft.com/office/drawing/2017/model3d">
                <am3d:model3d r:embed="rId14">
                  <am3d:spPr>
                    <a:xfrm rot="16200000">
                      <a:off x="0" y="0"/>
                      <a:ext cx="4980602" cy="1404709"/>
                    </a:xfrm>
                    <a:prstGeom prst="rect">
                      <a:avLst/>
                    </a:prstGeom>
                  </am3d:spPr>
                  <am3d:camera>
                    <am3d:pos x="0" y="0" z="49633479"/>
                    <am3d:up dx="0" dy="36000000" dz="0"/>
                    <am3d:lookAt x="0" y="0" z="0"/>
                    <am3d:perspective fov="2700000"/>
                  </am3d:camera>
                  <am3d:trans>
                    <am3d:meterPerModelUnit n="2103194" d="1000000"/>
                    <am3d:preTrans dx="2352668" dy="-9950183" dz="0"/>
                    <am3d:scale>
                      <am3d:sx n="1000000" d="1000000"/>
                      <am3d:sy n="1000000" d="1000000"/>
                      <am3d:sz n="1000000" d="1000000"/>
                    </am3d:scale>
                    <am3d:rot ax="2648231" ay="10676" az="10354"/>
                    <am3d:postTrans dx="0" dy="0" dz="0"/>
                  </am3d:trans>
                  <am3d:raster rName="Office3DRenderer" rVer="16.0.8326">
                    <am3d:blip r:embed="rId15"/>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6" name="3D モデル 115" descr="直線的な矢印">
                <a:extLst>
                  <a:ext uri="{FF2B5EF4-FFF2-40B4-BE49-F238E27FC236}">
                    <a16:creationId xmlns:a16="http://schemas.microsoft.com/office/drawing/2014/main" id="{BE9C5982-9ED6-4473-B919-E1B095E816FA}"/>
                  </a:ext>
                </a:extLst>
              </p:cNvPr>
              <p:cNvPicPr>
                <a:picLocks noGrp="1" noRot="1" noChangeAspect="1" noMove="1" noResize="1" noEditPoints="1" noAdjustHandles="1" noChangeArrowheads="1" noChangeShapeType="1" noCrop="1"/>
              </p:cNvPicPr>
              <p:nvPr/>
            </p:nvPicPr>
            <p:blipFill>
              <a:blip r:embed="rId16"/>
              <a:stretch>
                <a:fillRect/>
              </a:stretch>
            </p:blipFill>
            <p:spPr>
              <a:xfrm rot="16200000">
                <a:off x="2840162" y="3385661"/>
                <a:ext cx="4980602" cy="1404709"/>
              </a:xfrm>
              <a:prstGeom prst="rect">
                <a:avLst/>
              </a:prstGeom>
            </p:spPr>
          </p:pic>
        </mc:Fallback>
      </mc:AlternateContent>
      <mc:AlternateContent xmlns:mc="http://schemas.openxmlformats.org/markup-compatibility/2006" xmlns:a14="http://schemas.microsoft.com/office/drawing/2010/main">
        <mc:Choice Requires="a14">
          <p:sp>
            <p:nvSpPr>
              <p:cNvPr id="117" name="テキスト ボックス 116">
                <a:extLst>
                  <a:ext uri="{FF2B5EF4-FFF2-40B4-BE49-F238E27FC236}">
                    <a16:creationId xmlns:a16="http://schemas.microsoft.com/office/drawing/2014/main" id="{1E5CCE8B-90A5-4899-9220-405280EA1926}"/>
                  </a:ext>
                </a:extLst>
              </p:cNvPr>
              <p:cNvSpPr txBox="1"/>
              <p:nvPr/>
            </p:nvSpPr>
            <p:spPr>
              <a:xfrm>
                <a:off x="5628151" y="5893059"/>
                <a:ext cx="772647" cy="923330"/>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kumimoji="1" lang="en-US" altLang="ja-JP" sz="6000" b="1" i="1" smtClean="0">
                          <a:latin typeface="Cambria Math" panose="02040503050406030204" pitchFamily="18" charset="0"/>
                        </a:rPr>
                        <m:t>𝑩</m:t>
                      </m:r>
                    </m:oMath>
                  </m:oMathPara>
                </a14:m>
                <a:endParaRPr kumimoji="1" lang="ja-JP" altLang="en-US" sz="6000" b="1" dirty="0"/>
              </a:p>
            </p:txBody>
          </p:sp>
        </mc:Choice>
        <mc:Fallback xmlns="">
          <p:sp>
            <p:nvSpPr>
              <p:cNvPr id="117" name="テキスト ボックス 116">
                <a:extLst>
                  <a:ext uri="{FF2B5EF4-FFF2-40B4-BE49-F238E27FC236}">
                    <a16:creationId xmlns:a16="http://schemas.microsoft.com/office/drawing/2014/main" id="{1E5CCE8B-90A5-4899-9220-405280EA1926}"/>
                  </a:ext>
                </a:extLst>
              </p:cNvPr>
              <p:cNvSpPr txBox="1">
                <a:spLocks noRot="1" noChangeAspect="1" noMove="1" noResize="1" noEditPoints="1" noAdjustHandles="1" noChangeArrowheads="1" noChangeShapeType="1" noTextEdit="1"/>
              </p:cNvSpPr>
              <p:nvPr/>
            </p:nvSpPr>
            <p:spPr>
              <a:xfrm>
                <a:off x="5628151" y="5893059"/>
                <a:ext cx="772647" cy="923330"/>
              </a:xfrm>
              <a:prstGeom prst="rect">
                <a:avLst/>
              </a:prstGeom>
              <a:blipFill>
                <a:blip r:embed="rId17"/>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52787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0" presetClass="entr" presetSubtype="128"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additive="sum">
                                        <p:cTn id="8" dur="1000" fill="hold"/>
                                        <p:tgtEl>
                                          <p:spTgt spid="116"/>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116"/>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116"/>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116"/>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fade">
                                      <p:cBhvr>
                                        <p:cTn id="15"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4573FB4-F24B-44AE-A456-469EE3711C6E}"/>
              </a:ext>
            </a:extLst>
          </p:cNvPr>
          <p:cNvSpPr>
            <a:spLocks noGrp="1"/>
          </p:cNvSpPr>
          <p:nvPr>
            <p:ph type="title"/>
          </p:nvPr>
        </p:nvSpPr>
        <p:spPr/>
        <p:txBody>
          <a:bodyPr>
            <a:normAutofit/>
          </a:bodyPr>
          <a:lstStyle/>
          <a:p>
            <a:pPr algn="ctr"/>
            <a:r>
              <a:rPr kumimoji="1" lang="ja-JP" altLang="en-US" sz="4000" dirty="0"/>
              <a:t>はじめに</a:t>
            </a:r>
          </a:p>
        </p:txBody>
      </p:sp>
      <p:sp>
        <p:nvSpPr>
          <p:cNvPr id="2" name="テキスト ボックス 1">
            <a:extLst>
              <a:ext uri="{FF2B5EF4-FFF2-40B4-BE49-F238E27FC236}">
                <a16:creationId xmlns:a16="http://schemas.microsoft.com/office/drawing/2014/main" id="{7A620FA6-61CE-49ED-9FA2-DF3A5C369E9A}"/>
              </a:ext>
            </a:extLst>
          </p:cNvPr>
          <p:cNvSpPr txBox="1"/>
          <p:nvPr/>
        </p:nvSpPr>
        <p:spPr>
          <a:xfrm>
            <a:off x="335360" y="2000415"/>
            <a:ext cx="5472608" cy="3539430"/>
          </a:xfrm>
          <a:prstGeom prst="rect">
            <a:avLst/>
          </a:prstGeom>
          <a:noFill/>
        </p:spPr>
        <p:txBody>
          <a:bodyPr wrap="square" rtlCol="0">
            <a:spAutoFit/>
          </a:bodyPr>
          <a:lstStyle/>
          <a:p>
            <a:pPr algn="l"/>
            <a:r>
              <a:rPr kumimoji="1" lang="ja-JP" altLang="en-US" sz="2800" u="sng" dirty="0"/>
              <a:t>ファンシーなキャッチフレーズ</a:t>
            </a:r>
            <a:endParaRPr kumimoji="1" lang="en-US" altLang="ja-JP" sz="2800" u="sng" dirty="0"/>
          </a:p>
          <a:p>
            <a:pPr marL="457200" indent="-457200" algn="l">
              <a:buFont typeface="Arial" panose="020B0604020202020204" pitchFamily="34" charset="0"/>
              <a:buChar char="•"/>
            </a:pPr>
            <a:r>
              <a:rPr kumimoji="1" lang="ja-JP" altLang="en-US" sz="2800" dirty="0"/>
              <a:t>最高温度の物質</a:t>
            </a:r>
            <a:endParaRPr kumimoji="1" lang="en-US" altLang="ja-JP" sz="2800" dirty="0"/>
          </a:p>
          <a:p>
            <a:pPr marL="457200" indent="-457200" algn="l">
              <a:buFont typeface="Arial" panose="020B0604020202020204" pitchFamily="34" charset="0"/>
              <a:buChar char="•"/>
            </a:pPr>
            <a:r>
              <a:rPr kumimoji="1" lang="ja-JP" altLang="en-US" sz="2800" dirty="0"/>
              <a:t>初期宇宙の物質</a:t>
            </a:r>
            <a:endParaRPr kumimoji="1" lang="en-US" altLang="ja-JP" sz="2800" dirty="0"/>
          </a:p>
          <a:p>
            <a:pPr marL="457200" indent="-457200" algn="l">
              <a:buFont typeface="Arial" panose="020B0604020202020204" pitchFamily="34" charset="0"/>
              <a:buChar char="•"/>
            </a:pPr>
            <a:r>
              <a:rPr kumimoji="1" lang="ja-JP" altLang="en-US" sz="2800" dirty="0"/>
              <a:t>素粒子が自由度を担う物質</a:t>
            </a:r>
            <a:endParaRPr kumimoji="1" lang="en-US" altLang="ja-JP" sz="2800" dirty="0"/>
          </a:p>
          <a:p>
            <a:pPr marL="457200" indent="-457200" algn="l">
              <a:buFont typeface="Arial" panose="020B0604020202020204" pitchFamily="34" charset="0"/>
              <a:buChar char="•"/>
            </a:pPr>
            <a:r>
              <a:rPr kumimoji="1" lang="ja-JP" altLang="en-US" sz="2800" dirty="0"/>
              <a:t>対称性の回復した物質</a:t>
            </a:r>
            <a:endParaRPr kumimoji="1" lang="en-US" altLang="ja-JP" sz="2800" dirty="0"/>
          </a:p>
          <a:p>
            <a:pPr marL="457200" indent="-457200" algn="l">
              <a:buFont typeface="Arial" panose="020B0604020202020204" pitchFamily="34" charset="0"/>
              <a:buChar char="•"/>
            </a:pPr>
            <a:r>
              <a:rPr kumimoji="1" lang="en-US" altLang="ja-JP" sz="2800" dirty="0"/>
              <a:t>QCD</a:t>
            </a:r>
            <a:r>
              <a:rPr kumimoji="1" lang="ja-JP" altLang="en-US" sz="2800" dirty="0"/>
              <a:t>が基礎理論の物質</a:t>
            </a:r>
            <a:endParaRPr kumimoji="1" lang="en-US" altLang="ja-JP" sz="2800" dirty="0"/>
          </a:p>
          <a:p>
            <a:pPr marL="457200" indent="-457200" algn="l">
              <a:buFont typeface="Arial" panose="020B0604020202020204" pitchFamily="34" charset="0"/>
              <a:buChar char="•"/>
            </a:pPr>
            <a:r>
              <a:rPr kumimoji="1" lang="ja-JP" altLang="en-US" sz="2800" dirty="0"/>
              <a:t>もっともさらさらした物質</a:t>
            </a:r>
            <a:endParaRPr kumimoji="1" lang="en-US" altLang="ja-JP" sz="2800" dirty="0"/>
          </a:p>
          <a:p>
            <a:pPr marL="457200" indent="-457200" algn="l">
              <a:buFont typeface="Arial" panose="020B0604020202020204" pitchFamily="34" charset="0"/>
              <a:buChar char="•"/>
            </a:pPr>
            <a:r>
              <a:rPr kumimoji="1" lang="en-US" altLang="ja-JP" sz="2800" dirty="0"/>
              <a:t>…</a:t>
            </a:r>
            <a:endParaRPr kumimoji="1" lang="ja-JP" altLang="en-US" sz="2800" dirty="0"/>
          </a:p>
        </p:txBody>
      </p:sp>
      <p:sp>
        <p:nvSpPr>
          <p:cNvPr id="3" name="テキスト ボックス 2">
            <a:extLst>
              <a:ext uri="{FF2B5EF4-FFF2-40B4-BE49-F238E27FC236}">
                <a16:creationId xmlns:a16="http://schemas.microsoft.com/office/drawing/2014/main" id="{CEAC12F4-EE04-4D4E-8DD6-0EF1B941F24F}"/>
              </a:ext>
            </a:extLst>
          </p:cNvPr>
          <p:cNvSpPr txBox="1"/>
          <p:nvPr/>
        </p:nvSpPr>
        <p:spPr>
          <a:xfrm>
            <a:off x="7504217" y="2000415"/>
            <a:ext cx="4352423" cy="3108543"/>
          </a:xfrm>
          <a:prstGeom prst="rect">
            <a:avLst/>
          </a:prstGeom>
          <a:noFill/>
        </p:spPr>
        <p:txBody>
          <a:bodyPr wrap="square" rtlCol="0">
            <a:spAutoFit/>
          </a:bodyPr>
          <a:lstStyle/>
          <a:p>
            <a:pPr algn="l"/>
            <a:r>
              <a:rPr kumimoji="1" lang="ja-JP" altLang="en-US" sz="2800" u="sng" dirty="0"/>
              <a:t>重イオン衝突の物理</a:t>
            </a:r>
            <a:endParaRPr kumimoji="1" lang="en-US" altLang="ja-JP" sz="2800" u="sng" dirty="0"/>
          </a:p>
          <a:p>
            <a:pPr algn="l"/>
            <a:r>
              <a:rPr kumimoji="1" lang="ja-JP" altLang="en-US" sz="2800" dirty="0"/>
              <a:t>中心度、多重度、</a:t>
            </a:r>
            <a:r>
              <a:rPr kumimoji="1" lang="en-US" altLang="ja-JP" sz="2800" dirty="0"/>
              <a:t>CGC</a:t>
            </a:r>
            <a:r>
              <a:rPr kumimoji="1" lang="ja-JP" altLang="en-US" sz="2800" dirty="0"/>
              <a:t>、グラズマ、フリーズアウト、</a:t>
            </a:r>
            <a:r>
              <a:rPr kumimoji="1" lang="en-US" altLang="ja-JP" sz="2800" dirty="0"/>
              <a:t>R</a:t>
            </a:r>
            <a:r>
              <a:rPr kumimoji="1" lang="en-US" altLang="ja-JP" sz="2800" baseline="-25000" dirty="0"/>
              <a:t>AA</a:t>
            </a:r>
            <a:r>
              <a:rPr kumimoji="1" lang="ja-JP" altLang="en-US" sz="2800" dirty="0"/>
              <a:t>、</a:t>
            </a:r>
            <a:r>
              <a:rPr kumimoji="1" lang="en-US" altLang="ja-JP" sz="2800" dirty="0" err="1"/>
              <a:t>v</a:t>
            </a:r>
            <a:r>
              <a:rPr kumimoji="1" lang="en-US" altLang="ja-JP" sz="2800" baseline="-25000" dirty="0" err="1"/>
              <a:t>n</a:t>
            </a:r>
            <a:r>
              <a:rPr kumimoji="1" lang="en-US" altLang="ja-JP" sz="2800" dirty="0"/>
              <a:t>(</a:t>
            </a:r>
            <a:r>
              <a:rPr kumimoji="1" lang="ja-JP" altLang="en-US" sz="2800" dirty="0"/>
              <a:t>スカラー積法</a:t>
            </a:r>
            <a:r>
              <a:rPr kumimoji="1" lang="en-US" altLang="ja-JP" sz="2800" dirty="0"/>
              <a:t>)</a:t>
            </a:r>
            <a:r>
              <a:rPr kumimoji="1" lang="ja-JP" altLang="en-US" sz="2800" dirty="0"/>
              <a:t>、</a:t>
            </a:r>
            <a:r>
              <a:rPr kumimoji="1" lang="en-US" altLang="ja-JP" sz="2800" dirty="0"/>
              <a:t>Anti-</a:t>
            </a:r>
            <a:r>
              <a:rPr kumimoji="1" lang="en-US" altLang="ja-JP" sz="2800" dirty="0" err="1"/>
              <a:t>k</a:t>
            </a:r>
            <a:r>
              <a:rPr kumimoji="1" lang="en-US" altLang="ja-JP" sz="2800" baseline="-25000" dirty="0" err="1"/>
              <a:t>T</a:t>
            </a:r>
            <a:r>
              <a:rPr kumimoji="1" lang="ja-JP" altLang="en-US" sz="2800" dirty="0"/>
              <a:t>、ルント図、</a:t>
            </a:r>
            <a:r>
              <a:rPr kumimoji="1" lang="en-US" altLang="ja-JP" sz="2800" dirty="0"/>
              <a:t>girth</a:t>
            </a:r>
            <a:r>
              <a:rPr kumimoji="1" lang="ja-JP" altLang="en-US" sz="2800" dirty="0"/>
              <a:t>、</a:t>
            </a:r>
            <a:r>
              <a:rPr kumimoji="1" lang="en-US" altLang="ja-JP" sz="2800" dirty="0"/>
              <a:t>eta/s</a:t>
            </a:r>
            <a:r>
              <a:rPr kumimoji="1" lang="ja-JP" altLang="en-US" sz="2800" dirty="0"/>
              <a:t>、</a:t>
            </a:r>
            <a:r>
              <a:rPr kumimoji="1" lang="en-US" altLang="ja-JP" sz="2800" dirty="0"/>
              <a:t>CME/CVE</a:t>
            </a:r>
            <a:r>
              <a:rPr kumimoji="1" lang="ja-JP" altLang="en-US" sz="2800" dirty="0"/>
              <a:t>、リッジ、横平面、</a:t>
            </a:r>
            <a:r>
              <a:rPr kumimoji="1" lang="en-US" altLang="ja-JP" sz="2800" dirty="0"/>
              <a:t>…</a:t>
            </a:r>
          </a:p>
        </p:txBody>
      </p:sp>
      <p:sp>
        <p:nvSpPr>
          <p:cNvPr id="5" name="矢印: 左右 4">
            <a:extLst>
              <a:ext uri="{FF2B5EF4-FFF2-40B4-BE49-F238E27FC236}">
                <a16:creationId xmlns:a16="http://schemas.microsoft.com/office/drawing/2014/main" id="{5CFD9746-8A40-413B-96FA-19E514A7B69F}"/>
              </a:ext>
            </a:extLst>
          </p:cNvPr>
          <p:cNvSpPr/>
          <p:nvPr/>
        </p:nvSpPr>
        <p:spPr>
          <a:xfrm>
            <a:off x="5411926" y="3212976"/>
            <a:ext cx="1944216" cy="792091"/>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39906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Autofit/>
          </a:bodyPr>
          <a:lstStyle/>
          <a:p>
            <a:pPr algn="ctr"/>
            <a:r>
              <a:rPr lang="ja-JP" altLang="en-US" sz="7200" dirty="0"/>
              <a:t>重イオン衝突</a:t>
            </a:r>
            <a:br>
              <a:rPr lang="en-US" altLang="ja-JP" sz="7200" dirty="0"/>
            </a:br>
            <a:r>
              <a:rPr lang="ja-JP" altLang="en-US" sz="7200" dirty="0"/>
              <a:t>反応の概略</a:t>
            </a:r>
          </a:p>
        </p:txBody>
      </p:sp>
      <p:sp>
        <p:nvSpPr>
          <p:cNvPr id="4" name="テキスト プレースホルダー 3"/>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781588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9706DC-7AA2-4253-8370-A3B27BA927ED}"/>
              </a:ext>
            </a:extLst>
          </p:cNvPr>
          <p:cNvSpPr>
            <a:spLocks noGrp="1"/>
          </p:cNvSpPr>
          <p:nvPr>
            <p:ph type="title"/>
          </p:nvPr>
        </p:nvSpPr>
        <p:spPr/>
        <p:txBody>
          <a:bodyPr>
            <a:normAutofit/>
          </a:bodyPr>
          <a:lstStyle/>
          <a:p>
            <a:pPr algn="ctr"/>
            <a:r>
              <a:rPr lang="ja-JP" altLang="en-US" sz="4000" dirty="0"/>
              <a:t>高エネルギー原子核衝突の標準的な描像</a:t>
            </a:r>
            <a:r>
              <a:rPr lang="en-US" altLang="ja-JP" sz="4000" dirty="0"/>
              <a:t> </a:t>
            </a:r>
            <a:endParaRPr kumimoji="1" lang="ja-JP" altLang="en-US" sz="4000" dirty="0"/>
          </a:p>
        </p:txBody>
      </p:sp>
      <p:sp>
        <p:nvSpPr>
          <p:cNvPr id="40" name="テキスト ボックス 39">
            <a:extLst>
              <a:ext uri="{FF2B5EF4-FFF2-40B4-BE49-F238E27FC236}">
                <a16:creationId xmlns:a16="http://schemas.microsoft.com/office/drawing/2014/main" id="{F3433783-D9A4-400A-B2A6-B245CA1A80ED}"/>
              </a:ext>
            </a:extLst>
          </p:cNvPr>
          <p:cNvSpPr txBox="1"/>
          <p:nvPr/>
        </p:nvSpPr>
        <p:spPr>
          <a:xfrm>
            <a:off x="5315167" y="5842796"/>
            <a:ext cx="2339102" cy="461665"/>
          </a:xfrm>
          <a:prstGeom prst="rect">
            <a:avLst/>
          </a:prstGeom>
          <a:noFill/>
        </p:spPr>
        <p:txBody>
          <a:bodyPr wrap="none" rtlCol="0">
            <a:spAutoFit/>
          </a:bodyPr>
          <a:lstStyle/>
          <a:p>
            <a:r>
              <a:rPr kumimoji="1" lang="ja-JP" altLang="en-US" sz="2400" dirty="0">
                <a:solidFill>
                  <a:schemeClr val="tx1"/>
                </a:solidFill>
                <a:latin typeface="+mn-ea"/>
              </a:rPr>
              <a:t>グルーオン飽和</a:t>
            </a:r>
          </a:p>
        </p:txBody>
      </p:sp>
      <p:sp>
        <p:nvSpPr>
          <p:cNvPr id="41" name="テキスト ボックス 40">
            <a:extLst>
              <a:ext uri="{FF2B5EF4-FFF2-40B4-BE49-F238E27FC236}">
                <a16:creationId xmlns:a16="http://schemas.microsoft.com/office/drawing/2014/main" id="{5D0D10CA-EDDB-42A7-A8AE-71A52BAD15C2}"/>
              </a:ext>
            </a:extLst>
          </p:cNvPr>
          <p:cNvSpPr txBox="1"/>
          <p:nvPr/>
        </p:nvSpPr>
        <p:spPr>
          <a:xfrm>
            <a:off x="8189936" y="5847655"/>
            <a:ext cx="3194144" cy="461665"/>
          </a:xfrm>
          <a:prstGeom prst="rect">
            <a:avLst/>
          </a:prstGeom>
          <a:noFill/>
        </p:spPr>
        <p:txBody>
          <a:bodyPr wrap="square" rtlCol="0">
            <a:spAutoFit/>
          </a:bodyPr>
          <a:lstStyle/>
          <a:p>
            <a:r>
              <a:rPr kumimoji="1" lang="ja-JP" altLang="en-US" sz="2400" dirty="0">
                <a:solidFill>
                  <a:schemeClr val="tx1"/>
                </a:solidFill>
                <a:latin typeface="+mn-ea"/>
              </a:rPr>
              <a:t>希薄なパートンガス</a:t>
            </a:r>
          </a:p>
        </p:txBody>
      </p:sp>
      <p:sp>
        <p:nvSpPr>
          <p:cNvPr id="42" name="テキスト ボックス 41">
            <a:extLst>
              <a:ext uri="{FF2B5EF4-FFF2-40B4-BE49-F238E27FC236}">
                <a16:creationId xmlns:a16="http://schemas.microsoft.com/office/drawing/2014/main" id="{52806205-6122-4FFD-9E41-7A1965563053}"/>
              </a:ext>
            </a:extLst>
          </p:cNvPr>
          <p:cNvSpPr txBox="1"/>
          <p:nvPr/>
        </p:nvSpPr>
        <p:spPr>
          <a:xfrm>
            <a:off x="8617461" y="4032851"/>
            <a:ext cx="2339102" cy="830997"/>
          </a:xfrm>
          <a:prstGeom prst="rect">
            <a:avLst/>
          </a:prstGeom>
          <a:noFill/>
        </p:spPr>
        <p:txBody>
          <a:bodyPr wrap="none" rtlCol="0">
            <a:spAutoFit/>
          </a:bodyPr>
          <a:lstStyle/>
          <a:p>
            <a:pPr algn="ctr"/>
            <a:r>
              <a:rPr lang="ja-JP" altLang="en-US" sz="2400" dirty="0">
                <a:solidFill>
                  <a:schemeClr val="tx1"/>
                </a:solidFill>
                <a:latin typeface="+mn-ea"/>
              </a:rPr>
              <a:t>ジェット</a:t>
            </a:r>
            <a:endParaRPr lang="en-US" altLang="ja-JP" sz="2400" dirty="0">
              <a:solidFill>
                <a:schemeClr val="tx1"/>
              </a:solidFill>
              <a:latin typeface="+mn-ea"/>
            </a:endParaRPr>
          </a:p>
          <a:p>
            <a:pPr algn="ctr"/>
            <a:r>
              <a:rPr lang="ja-JP" altLang="en-US" sz="2400" dirty="0">
                <a:latin typeface="+mn-ea"/>
              </a:rPr>
              <a:t>クォーコニウム</a:t>
            </a:r>
            <a:endParaRPr lang="en-US" altLang="ja-JP" sz="2400" dirty="0">
              <a:solidFill>
                <a:schemeClr val="tx1"/>
              </a:solidFill>
              <a:latin typeface="+mn-ea"/>
            </a:endParaRPr>
          </a:p>
        </p:txBody>
      </p:sp>
      <p:sp>
        <p:nvSpPr>
          <p:cNvPr id="43" name="テキスト ボックス 42">
            <a:extLst>
              <a:ext uri="{FF2B5EF4-FFF2-40B4-BE49-F238E27FC236}">
                <a16:creationId xmlns:a16="http://schemas.microsoft.com/office/drawing/2014/main" id="{F07D340C-D372-4F3E-9D54-0AEF621B2FD5}"/>
              </a:ext>
            </a:extLst>
          </p:cNvPr>
          <p:cNvSpPr txBox="1"/>
          <p:nvPr/>
        </p:nvSpPr>
        <p:spPr>
          <a:xfrm>
            <a:off x="9386899" y="3190382"/>
            <a:ext cx="800219" cy="461665"/>
          </a:xfrm>
          <a:prstGeom prst="rect">
            <a:avLst/>
          </a:prstGeom>
          <a:noFill/>
        </p:spPr>
        <p:txBody>
          <a:bodyPr wrap="none" rtlCol="0">
            <a:spAutoFit/>
          </a:bodyPr>
          <a:lstStyle/>
          <a:p>
            <a:pPr algn="ctr"/>
            <a:r>
              <a:rPr kumimoji="1" lang="ja-JP" altLang="en-US" sz="2400" dirty="0">
                <a:latin typeface="+mn-ea"/>
              </a:rPr>
              <a:t>破砕</a:t>
            </a:r>
            <a:endParaRPr kumimoji="1" lang="en-US" altLang="ja-JP" sz="2400" dirty="0">
              <a:latin typeface="+mn-ea"/>
            </a:endParaRPr>
          </a:p>
        </p:txBody>
      </p:sp>
      <p:sp>
        <p:nvSpPr>
          <p:cNvPr id="44" name="テキスト ボックス 43">
            <a:extLst>
              <a:ext uri="{FF2B5EF4-FFF2-40B4-BE49-F238E27FC236}">
                <a16:creationId xmlns:a16="http://schemas.microsoft.com/office/drawing/2014/main" id="{94966801-F0AC-4EC9-B243-2DF486B2EB57}"/>
              </a:ext>
            </a:extLst>
          </p:cNvPr>
          <p:cNvSpPr txBox="1"/>
          <p:nvPr/>
        </p:nvSpPr>
        <p:spPr>
          <a:xfrm>
            <a:off x="5949771" y="5015159"/>
            <a:ext cx="1415772" cy="461665"/>
          </a:xfrm>
          <a:prstGeom prst="rect">
            <a:avLst/>
          </a:prstGeom>
          <a:noFill/>
        </p:spPr>
        <p:txBody>
          <a:bodyPr wrap="none" rtlCol="0">
            <a:spAutoFit/>
          </a:bodyPr>
          <a:lstStyle/>
          <a:p>
            <a:r>
              <a:rPr kumimoji="1" lang="ja-JP" altLang="en-US" sz="2400" dirty="0">
                <a:solidFill>
                  <a:schemeClr val="tx1"/>
                </a:solidFill>
                <a:latin typeface="+mn-ea"/>
              </a:rPr>
              <a:t>グラズマ</a:t>
            </a:r>
          </a:p>
        </p:txBody>
      </p:sp>
      <p:sp>
        <p:nvSpPr>
          <p:cNvPr id="45" name="テキスト ボックス 44">
            <a:extLst>
              <a:ext uri="{FF2B5EF4-FFF2-40B4-BE49-F238E27FC236}">
                <a16:creationId xmlns:a16="http://schemas.microsoft.com/office/drawing/2014/main" id="{F2678D24-A01C-4A73-A134-59D175CBA6FC}"/>
              </a:ext>
            </a:extLst>
          </p:cNvPr>
          <p:cNvSpPr txBox="1"/>
          <p:nvPr/>
        </p:nvSpPr>
        <p:spPr>
          <a:xfrm>
            <a:off x="6173520" y="3983027"/>
            <a:ext cx="838691" cy="830997"/>
          </a:xfrm>
          <a:prstGeom prst="rect">
            <a:avLst/>
          </a:prstGeom>
          <a:noFill/>
        </p:spPr>
        <p:txBody>
          <a:bodyPr wrap="none" rtlCol="0">
            <a:spAutoFit/>
          </a:bodyPr>
          <a:lstStyle/>
          <a:p>
            <a:pPr algn="ctr"/>
            <a:r>
              <a:rPr kumimoji="1" lang="en-US" altLang="ja-JP" sz="2400" dirty="0">
                <a:latin typeface="+mn-ea"/>
              </a:rPr>
              <a:t>QGP</a:t>
            </a:r>
          </a:p>
          <a:p>
            <a:pPr algn="ctr"/>
            <a:r>
              <a:rPr kumimoji="1" lang="ja-JP" altLang="en-US" sz="2400" dirty="0">
                <a:latin typeface="+mn-ea"/>
              </a:rPr>
              <a:t>流体</a:t>
            </a:r>
            <a:endParaRPr kumimoji="1" lang="en-US" altLang="ja-JP" sz="2400" dirty="0">
              <a:latin typeface="+mn-ea"/>
            </a:endParaRPr>
          </a:p>
        </p:txBody>
      </p:sp>
      <p:sp>
        <p:nvSpPr>
          <p:cNvPr id="46" name="矢印: 左右 45">
            <a:extLst>
              <a:ext uri="{FF2B5EF4-FFF2-40B4-BE49-F238E27FC236}">
                <a16:creationId xmlns:a16="http://schemas.microsoft.com/office/drawing/2014/main" id="{D984DDB4-EACC-4609-9DD9-23931AB5289C}"/>
              </a:ext>
            </a:extLst>
          </p:cNvPr>
          <p:cNvSpPr/>
          <p:nvPr/>
        </p:nvSpPr>
        <p:spPr>
          <a:xfrm>
            <a:off x="7082451" y="3989763"/>
            <a:ext cx="1540250" cy="670462"/>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7" name="テキスト ボックス 46">
            <a:extLst>
              <a:ext uri="{FF2B5EF4-FFF2-40B4-BE49-F238E27FC236}">
                <a16:creationId xmlns:a16="http://schemas.microsoft.com/office/drawing/2014/main" id="{A19D7AD1-FB74-47B8-8A72-53CB206E3D29}"/>
              </a:ext>
            </a:extLst>
          </p:cNvPr>
          <p:cNvSpPr txBox="1"/>
          <p:nvPr/>
        </p:nvSpPr>
        <p:spPr>
          <a:xfrm>
            <a:off x="7228140" y="4144722"/>
            <a:ext cx="1234633" cy="400110"/>
          </a:xfrm>
          <a:prstGeom prst="rect">
            <a:avLst/>
          </a:prstGeom>
          <a:noFill/>
        </p:spPr>
        <p:txBody>
          <a:bodyPr wrap="none" rtlCol="0">
            <a:spAutoFit/>
          </a:bodyPr>
          <a:lstStyle/>
          <a:p>
            <a:r>
              <a:rPr kumimoji="1" lang="ja-JP" altLang="en-US" sz="2000" dirty="0">
                <a:solidFill>
                  <a:schemeClr val="bg2"/>
                </a:solidFill>
                <a:latin typeface="+mn-ea"/>
              </a:rPr>
              <a:t>相互作用</a:t>
            </a:r>
          </a:p>
        </p:txBody>
      </p:sp>
      <p:sp>
        <p:nvSpPr>
          <p:cNvPr id="48" name="テキスト ボックス 47">
            <a:extLst>
              <a:ext uri="{FF2B5EF4-FFF2-40B4-BE49-F238E27FC236}">
                <a16:creationId xmlns:a16="http://schemas.microsoft.com/office/drawing/2014/main" id="{9D49C34C-A3EB-4E28-BEA0-8B938A8D7516}"/>
              </a:ext>
            </a:extLst>
          </p:cNvPr>
          <p:cNvSpPr txBox="1"/>
          <p:nvPr/>
        </p:nvSpPr>
        <p:spPr>
          <a:xfrm>
            <a:off x="6223772" y="2478953"/>
            <a:ext cx="2067600" cy="461665"/>
          </a:xfrm>
          <a:prstGeom prst="rect">
            <a:avLst/>
          </a:prstGeom>
          <a:noFill/>
        </p:spPr>
        <p:txBody>
          <a:bodyPr wrap="square" rtlCol="0">
            <a:spAutoFit/>
          </a:bodyPr>
          <a:lstStyle/>
          <a:p>
            <a:pPr algn="ctr"/>
            <a:r>
              <a:rPr kumimoji="1" lang="ja-JP" altLang="en-US" sz="2400" dirty="0">
                <a:solidFill>
                  <a:schemeClr val="tx1"/>
                </a:solidFill>
                <a:latin typeface="+mn-ea"/>
              </a:rPr>
              <a:t>ハドロンガス</a:t>
            </a:r>
          </a:p>
        </p:txBody>
      </p:sp>
      <p:sp>
        <p:nvSpPr>
          <p:cNvPr id="49" name="テキスト ボックス 48">
            <a:extLst>
              <a:ext uri="{FF2B5EF4-FFF2-40B4-BE49-F238E27FC236}">
                <a16:creationId xmlns:a16="http://schemas.microsoft.com/office/drawing/2014/main" id="{E01458E8-B2E9-4172-A0B2-F48E70BF4DB2}"/>
              </a:ext>
            </a:extLst>
          </p:cNvPr>
          <p:cNvSpPr txBox="1"/>
          <p:nvPr/>
        </p:nvSpPr>
        <p:spPr>
          <a:xfrm>
            <a:off x="7345978" y="3174643"/>
            <a:ext cx="1107996" cy="461665"/>
          </a:xfrm>
          <a:prstGeom prst="rect">
            <a:avLst/>
          </a:prstGeom>
          <a:noFill/>
        </p:spPr>
        <p:txBody>
          <a:bodyPr wrap="none" rtlCol="0">
            <a:spAutoFit/>
          </a:bodyPr>
          <a:lstStyle/>
          <a:p>
            <a:r>
              <a:rPr kumimoji="1" lang="ja-JP" altLang="en-US" sz="2400" dirty="0">
                <a:solidFill>
                  <a:schemeClr val="tx1"/>
                </a:solidFill>
                <a:latin typeface="+mn-ea"/>
              </a:rPr>
              <a:t>再結合</a:t>
            </a:r>
          </a:p>
        </p:txBody>
      </p:sp>
      <p:cxnSp>
        <p:nvCxnSpPr>
          <p:cNvPr id="50" name="直線矢印コネクタ 49">
            <a:extLst>
              <a:ext uri="{FF2B5EF4-FFF2-40B4-BE49-F238E27FC236}">
                <a16:creationId xmlns:a16="http://schemas.microsoft.com/office/drawing/2014/main" id="{7F0DD7BE-E365-4F22-AD3A-BA952738F040}"/>
              </a:ext>
            </a:extLst>
          </p:cNvPr>
          <p:cNvCxnSpPr/>
          <p:nvPr/>
        </p:nvCxnSpPr>
        <p:spPr>
          <a:xfrm flipV="1">
            <a:off x="6592865" y="5411632"/>
            <a:ext cx="0" cy="4314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A4F5C180-98C0-44DF-85C0-890387D7FE53}"/>
              </a:ext>
            </a:extLst>
          </p:cNvPr>
          <p:cNvCxnSpPr/>
          <p:nvPr/>
        </p:nvCxnSpPr>
        <p:spPr>
          <a:xfrm flipV="1">
            <a:off x="6578393" y="4718868"/>
            <a:ext cx="0" cy="36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79BE92FD-C977-42A1-AEC1-7E2DD303F89E}"/>
              </a:ext>
            </a:extLst>
          </p:cNvPr>
          <p:cNvCxnSpPr>
            <a:cxnSpLocks/>
          </p:cNvCxnSpPr>
          <p:nvPr/>
        </p:nvCxnSpPr>
        <p:spPr>
          <a:xfrm flipV="1">
            <a:off x="6592865" y="2927740"/>
            <a:ext cx="0" cy="10348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CFD15C3A-7B46-4206-9922-E740FD0B6A34}"/>
              </a:ext>
            </a:extLst>
          </p:cNvPr>
          <p:cNvCxnSpPr>
            <a:cxnSpLocks/>
            <a:stCxn id="41" idx="0"/>
            <a:endCxn id="42" idx="2"/>
          </p:cNvCxnSpPr>
          <p:nvPr/>
        </p:nvCxnSpPr>
        <p:spPr>
          <a:xfrm flipV="1">
            <a:off x="9787008" y="4863848"/>
            <a:ext cx="4" cy="9838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634EF30C-D020-43E5-976F-F5887AA51210}"/>
              </a:ext>
            </a:extLst>
          </p:cNvPr>
          <p:cNvCxnSpPr>
            <a:cxnSpLocks/>
            <a:stCxn id="42" idx="0"/>
            <a:endCxn id="43" idx="2"/>
          </p:cNvCxnSpPr>
          <p:nvPr/>
        </p:nvCxnSpPr>
        <p:spPr>
          <a:xfrm flipH="1" flipV="1">
            <a:off x="9787009" y="3652047"/>
            <a:ext cx="3" cy="3808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B9212274-3931-46C4-8F3D-D64CA7553AFF}"/>
              </a:ext>
            </a:extLst>
          </p:cNvPr>
          <p:cNvCxnSpPr>
            <a:cxnSpLocks/>
            <a:stCxn id="42" idx="0"/>
            <a:endCxn id="49" idx="2"/>
          </p:cNvCxnSpPr>
          <p:nvPr/>
        </p:nvCxnSpPr>
        <p:spPr>
          <a:xfrm flipH="1" flipV="1">
            <a:off x="7899976" y="3636308"/>
            <a:ext cx="1887036" cy="3965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6831C7BE-6763-487F-8CA7-3CB49932C9A2}"/>
              </a:ext>
            </a:extLst>
          </p:cNvPr>
          <p:cNvCxnSpPr>
            <a:cxnSpLocks/>
            <a:stCxn id="45" idx="0"/>
            <a:endCxn id="49" idx="2"/>
          </p:cNvCxnSpPr>
          <p:nvPr/>
        </p:nvCxnSpPr>
        <p:spPr>
          <a:xfrm flipV="1">
            <a:off x="6592866" y="3636308"/>
            <a:ext cx="1307110" cy="3467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E02F19E6-06EC-46F4-A2D6-C640A6EA28FC}"/>
              </a:ext>
            </a:extLst>
          </p:cNvPr>
          <p:cNvCxnSpPr>
            <a:cxnSpLocks/>
            <a:endCxn id="42" idx="2"/>
          </p:cNvCxnSpPr>
          <p:nvPr/>
        </p:nvCxnSpPr>
        <p:spPr>
          <a:xfrm flipV="1">
            <a:off x="6592865" y="4863848"/>
            <a:ext cx="3194147" cy="9908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D0BBFFAD-70BA-4BED-9EC8-E35D69C56144}"/>
              </a:ext>
            </a:extLst>
          </p:cNvPr>
          <p:cNvCxnSpPr>
            <a:cxnSpLocks/>
          </p:cNvCxnSpPr>
          <p:nvPr/>
        </p:nvCxnSpPr>
        <p:spPr>
          <a:xfrm flipH="1" flipV="1">
            <a:off x="7899976" y="2927740"/>
            <a:ext cx="1" cy="3260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6DF3EED6-71DA-4C36-B172-3CC48E67D3C3}"/>
              </a:ext>
            </a:extLst>
          </p:cNvPr>
          <p:cNvCxnSpPr>
            <a:cxnSpLocks/>
            <a:stCxn id="43" idx="0"/>
            <a:endCxn id="82" idx="2"/>
          </p:cNvCxnSpPr>
          <p:nvPr/>
        </p:nvCxnSpPr>
        <p:spPr>
          <a:xfrm flipH="1" flipV="1">
            <a:off x="8102977" y="2220303"/>
            <a:ext cx="1684032" cy="9700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43818ACC-6DA5-4564-88C5-3724307F8B29}"/>
              </a:ext>
            </a:extLst>
          </p:cNvPr>
          <p:cNvCxnSpPr>
            <a:cxnSpLocks/>
            <a:stCxn id="48" idx="0"/>
            <a:endCxn id="82" idx="2"/>
          </p:cNvCxnSpPr>
          <p:nvPr/>
        </p:nvCxnSpPr>
        <p:spPr>
          <a:xfrm flipV="1">
            <a:off x="7257572" y="2220303"/>
            <a:ext cx="845405" cy="2586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テキスト ボックス 81">
            <a:extLst>
              <a:ext uri="{FF2B5EF4-FFF2-40B4-BE49-F238E27FC236}">
                <a16:creationId xmlns:a16="http://schemas.microsoft.com/office/drawing/2014/main" id="{9CF648B9-BFED-45A6-9832-981562C953D7}"/>
              </a:ext>
            </a:extLst>
          </p:cNvPr>
          <p:cNvSpPr txBox="1"/>
          <p:nvPr/>
        </p:nvSpPr>
        <p:spPr>
          <a:xfrm>
            <a:off x="7395091" y="1758638"/>
            <a:ext cx="1415772" cy="461665"/>
          </a:xfrm>
          <a:prstGeom prst="rect">
            <a:avLst/>
          </a:prstGeom>
          <a:noFill/>
        </p:spPr>
        <p:txBody>
          <a:bodyPr wrap="none" rtlCol="0">
            <a:spAutoFit/>
          </a:bodyPr>
          <a:lstStyle/>
          <a:p>
            <a:pPr algn="l"/>
            <a:r>
              <a:rPr kumimoji="1" lang="ja-JP" altLang="en-US" sz="2400" dirty="0"/>
              <a:t>ハドロン</a:t>
            </a:r>
          </a:p>
        </p:txBody>
      </p:sp>
      <p:sp>
        <p:nvSpPr>
          <p:cNvPr id="61" name="スライド番号プレースホルダー 60">
            <a:extLst>
              <a:ext uri="{FF2B5EF4-FFF2-40B4-BE49-F238E27FC236}">
                <a16:creationId xmlns:a16="http://schemas.microsoft.com/office/drawing/2014/main" id="{45398C4F-29EC-4F35-9986-D725A7F11B13}"/>
              </a:ext>
            </a:extLst>
          </p:cNvPr>
          <p:cNvSpPr>
            <a:spLocks noGrp="1"/>
          </p:cNvSpPr>
          <p:nvPr>
            <p:ph type="sldNum" sz="quarter" idx="12"/>
          </p:nvPr>
        </p:nvSpPr>
        <p:spPr/>
        <p:txBody>
          <a:bodyPr/>
          <a:lstStyle/>
          <a:p>
            <a:fld id="{790CF57B-DD1B-4031-B9F9-0C464C9FAFED}" type="slidenum">
              <a:rPr kumimoji="1" lang="ja-JP" altLang="en-US" smtClean="0">
                <a:latin typeface="+mn-ea"/>
              </a:rPr>
              <a:t>21</a:t>
            </a:fld>
            <a:endParaRPr kumimoji="1" lang="ja-JP" altLang="en-US" dirty="0">
              <a:latin typeface="+mn-ea"/>
            </a:endParaRPr>
          </a:p>
        </p:txBody>
      </p:sp>
      <p:cxnSp>
        <p:nvCxnSpPr>
          <p:cNvPr id="66" name="コネクタ: カギ線 65">
            <a:extLst>
              <a:ext uri="{FF2B5EF4-FFF2-40B4-BE49-F238E27FC236}">
                <a16:creationId xmlns:a16="http://schemas.microsoft.com/office/drawing/2014/main" id="{434A2BB1-A898-4C3A-88DE-F9C55A65D812}"/>
              </a:ext>
            </a:extLst>
          </p:cNvPr>
          <p:cNvCxnSpPr>
            <a:cxnSpLocks/>
            <a:stCxn id="44" idx="1"/>
          </p:cNvCxnSpPr>
          <p:nvPr/>
        </p:nvCxnSpPr>
        <p:spPr>
          <a:xfrm rot="10800000">
            <a:off x="5377019" y="2185912"/>
            <a:ext cx="572752" cy="3060081"/>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コネクタ: カギ線 71">
            <a:extLst>
              <a:ext uri="{FF2B5EF4-FFF2-40B4-BE49-F238E27FC236}">
                <a16:creationId xmlns:a16="http://schemas.microsoft.com/office/drawing/2014/main" id="{6F5C12A6-C97C-44F3-821B-8E53B45D7636}"/>
              </a:ext>
            </a:extLst>
          </p:cNvPr>
          <p:cNvCxnSpPr>
            <a:cxnSpLocks/>
          </p:cNvCxnSpPr>
          <p:nvPr/>
        </p:nvCxnSpPr>
        <p:spPr>
          <a:xfrm rot="16200000" flipV="1">
            <a:off x="4833105" y="2858859"/>
            <a:ext cx="2024664" cy="682586"/>
          </a:xfrm>
          <a:prstGeom prst="bentConnector3">
            <a:avLst>
              <a:gd name="adj1" fmla="val 228"/>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コネクタ: カギ線 75">
            <a:extLst>
              <a:ext uri="{FF2B5EF4-FFF2-40B4-BE49-F238E27FC236}">
                <a16:creationId xmlns:a16="http://schemas.microsoft.com/office/drawing/2014/main" id="{58030C06-B4A0-4594-A0D5-BD86E21D0598}"/>
              </a:ext>
            </a:extLst>
          </p:cNvPr>
          <p:cNvCxnSpPr>
            <a:cxnSpLocks/>
          </p:cNvCxnSpPr>
          <p:nvPr/>
        </p:nvCxnSpPr>
        <p:spPr>
          <a:xfrm rot="10800000">
            <a:off x="5803385" y="2182960"/>
            <a:ext cx="523220" cy="520114"/>
          </a:xfrm>
          <a:prstGeom prst="bentConnector3">
            <a:avLst>
              <a:gd name="adj1" fmla="val 101264"/>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4DA3E391-AE19-4839-B3F9-752CB8A7CF6E}"/>
              </a:ext>
            </a:extLst>
          </p:cNvPr>
          <p:cNvSpPr txBox="1"/>
          <p:nvPr/>
        </p:nvSpPr>
        <p:spPr>
          <a:xfrm>
            <a:off x="4176886" y="1772164"/>
            <a:ext cx="2339102" cy="461665"/>
          </a:xfrm>
          <a:prstGeom prst="rect">
            <a:avLst/>
          </a:prstGeom>
          <a:noFill/>
        </p:spPr>
        <p:txBody>
          <a:bodyPr wrap="none" rtlCol="0">
            <a:spAutoFit/>
          </a:bodyPr>
          <a:lstStyle/>
          <a:p>
            <a:pPr algn="l"/>
            <a:r>
              <a:rPr kumimoji="1" lang="ja-JP" altLang="en-US" sz="2400" dirty="0"/>
              <a:t>レプトン、光子</a:t>
            </a:r>
          </a:p>
        </p:txBody>
      </p:sp>
      <p:sp>
        <p:nvSpPr>
          <p:cNvPr id="222" name="Line 3">
            <a:extLst>
              <a:ext uri="{FF2B5EF4-FFF2-40B4-BE49-F238E27FC236}">
                <a16:creationId xmlns:a16="http://schemas.microsoft.com/office/drawing/2014/main" id="{2919D1FE-3098-4079-A55C-EA993E913BA5}"/>
              </a:ext>
            </a:extLst>
          </p:cNvPr>
          <p:cNvSpPr>
            <a:spLocks noChangeAspect="1" noChangeShapeType="1"/>
          </p:cNvSpPr>
          <p:nvPr/>
        </p:nvSpPr>
        <p:spPr bwMode="auto">
          <a:xfrm flipV="1">
            <a:off x="2319775" y="2568882"/>
            <a:ext cx="0" cy="2760834"/>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223" name="Line 4">
            <a:extLst>
              <a:ext uri="{FF2B5EF4-FFF2-40B4-BE49-F238E27FC236}">
                <a16:creationId xmlns:a16="http://schemas.microsoft.com/office/drawing/2014/main" id="{C0BBE355-1857-4CBC-818F-3FAF7FA353E5}"/>
              </a:ext>
            </a:extLst>
          </p:cNvPr>
          <p:cNvSpPr>
            <a:spLocks noChangeAspect="1" noChangeShapeType="1"/>
          </p:cNvSpPr>
          <p:nvPr/>
        </p:nvSpPr>
        <p:spPr bwMode="auto">
          <a:xfrm>
            <a:off x="478740" y="4990920"/>
            <a:ext cx="3633053" cy="0"/>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224" name="Freeform 5">
            <a:extLst>
              <a:ext uri="{FF2B5EF4-FFF2-40B4-BE49-F238E27FC236}">
                <a16:creationId xmlns:a16="http://schemas.microsoft.com/office/drawing/2014/main" id="{606CC760-43B7-4882-BD43-32AAF970E20F}"/>
              </a:ext>
            </a:extLst>
          </p:cNvPr>
          <p:cNvSpPr>
            <a:spLocks noChangeAspect="1"/>
          </p:cNvSpPr>
          <p:nvPr/>
        </p:nvSpPr>
        <p:spPr bwMode="auto">
          <a:xfrm>
            <a:off x="1943495" y="2966788"/>
            <a:ext cx="2401852" cy="2411946"/>
          </a:xfrm>
          <a:custGeom>
            <a:avLst/>
            <a:gdLst>
              <a:gd name="T0" fmla="*/ 0 w 2148"/>
              <a:gd name="T1" fmla="*/ 2160 h 2160"/>
              <a:gd name="T2" fmla="*/ 2148 w 2148"/>
              <a:gd name="T3" fmla="*/ 0 h 2160"/>
            </a:gdLst>
            <a:ahLst/>
            <a:cxnLst>
              <a:cxn ang="0">
                <a:pos x="T0" y="T1"/>
              </a:cxn>
              <a:cxn ang="0">
                <a:pos x="T2" y="T3"/>
              </a:cxn>
            </a:cxnLst>
            <a:rect l="0" t="0" r="r" b="b"/>
            <a:pathLst>
              <a:path w="2148" h="2160">
                <a:moveTo>
                  <a:pt x="0" y="2160"/>
                </a:moveTo>
                <a:lnTo>
                  <a:pt x="2148"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225" name="Freeform 6">
            <a:extLst>
              <a:ext uri="{FF2B5EF4-FFF2-40B4-BE49-F238E27FC236}">
                <a16:creationId xmlns:a16="http://schemas.microsoft.com/office/drawing/2014/main" id="{D3BE2403-69E3-452B-A2A7-FF1CE868F4BD}"/>
              </a:ext>
            </a:extLst>
          </p:cNvPr>
          <p:cNvSpPr>
            <a:spLocks noChangeAspect="1"/>
          </p:cNvSpPr>
          <p:nvPr/>
        </p:nvSpPr>
        <p:spPr bwMode="auto">
          <a:xfrm>
            <a:off x="276904" y="2966788"/>
            <a:ext cx="2429244" cy="2411946"/>
          </a:xfrm>
          <a:custGeom>
            <a:avLst/>
            <a:gdLst>
              <a:gd name="T0" fmla="*/ 2164 w 2164"/>
              <a:gd name="T1" fmla="*/ 2157 h 2157"/>
              <a:gd name="T2" fmla="*/ 0 w 2164"/>
              <a:gd name="T3" fmla="*/ 0 h 2157"/>
            </a:gdLst>
            <a:ahLst/>
            <a:cxnLst>
              <a:cxn ang="0">
                <a:pos x="T0" y="T1"/>
              </a:cxn>
              <a:cxn ang="0">
                <a:pos x="T2" y="T3"/>
              </a:cxn>
            </a:cxnLst>
            <a:rect l="0" t="0" r="r" b="b"/>
            <a:pathLst>
              <a:path w="2164" h="2157">
                <a:moveTo>
                  <a:pt x="2164" y="2157"/>
                </a:moveTo>
                <a:lnTo>
                  <a:pt x="0"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226" name="Freeform 7">
            <a:extLst>
              <a:ext uri="{FF2B5EF4-FFF2-40B4-BE49-F238E27FC236}">
                <a16:creationId xmlns:a16="http://schemas.microsoft.com/office/drawing/2014/main" id="{090566C5-888F-4E1C-BA51-406E29A795C0}"/>
              </a:ext>
            </a:extLst>
          </p:cNvPr>
          <p:cNvSpPr>
            <a:spLocks noChangeAspect="1"/>
          </p:cNvSpPr>
          <p:nvPr/>
        </p:nvSpPr>
        <p:spPr bwMode="auto">
          <a:xfrm>
            <a:off x="699318" y="2813969"/>
            <a:ext cx="3315882" cy="1809319"/>
          </a:xfrm>
          <a:custGeom>
            <a:avLst/>
            <a:gdLst>
              <a:gd name="T0" fmla="*/ 90 w 3286"/>
              <a:gd name="T1" fmla="*/ 458 h 1793"/>
              <a:gd name="T2" fmla="*/ 650 w 3286"/>
              <a:gd name="T3" fmla="*/ 1126 h 1793"/>
              <a:gd name="T4" fmla="*/ 1221 w 3286"/>
              <a:gd name="T5" fmla="*/ 1629 h 1793"/>
              <a:gd name="T6" fmla="*/ 1401 w 3286"/>
              <a:gd name="T7" fmla="*/ 1752 h 1793"/>
              <a:gd name="T8" fmla="*/ 1601 w 3286"/>
              <a:gd name="T9" fmla="*/ 1793 h 1793"/>
              <a:gd name="T10" fmla="*/ 1793 w 3286"/>
              <a:gd name="T11" fmla="*/ 1752 h 1793"/>
              <a:gd name="T12" fmla="*/ 1985 w 3286"/>
              <a:gd name="T13" fmla="*/ 1626 h 1793"/>
              <a:gd name="T14" fmla="*/ 2528 w 3286"/>
              <a:gd name="T15" fmla="*/ 1151 h 1793"/>
              <a:gd name="T16" fmla="*/ 3169 w 3286"/>
              <a:gd name="T17" fmla="*/ 399 h 1793"/>
              <a:gd name="T18" fmla="*/ 3228 w 3286"/>
              <a:gd name="T19" fmla="*/ 161 h 1793"/>
              <a:gd name="T20" fmla="*/ 2960 w 3286"/>
              <a:gd name="T21" fmla="*/ 31 h 1793"/>
              <a:gd name="T22" fmla="*/ 2364 w 3286"/>
              <a:gd name="T23" fmla="*/ 309 h 1793"/>
              <a:gd name="T24" fmla="*/ 1600 w 3286"/>
              <a:gd name="T25" fmla="*/ 518 h 1793"/>
              <a:gd name="T26" fmla="*/ 915 w 3286"/>
              <a:gd name="T27" fmla="*/ 319 h 1793"/>
              <a:gd name="T28" fmla="*/ 279 w 3286"/>
              <a:gd name="T29" fmla="*/ 21 h 1793"/>
              <a:gd name="T30" fmla="*/ 31 w 3286"/>
              <a:gd name="T31" fmla="*/ 190 h 1793"/>
              <a:gd name="T32" fmla="*/ 90 w 3286"/>
              <a:gd name="T33" fmla="*/ 458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6" h="1793">
                <a:moveTo>
                  <a:pt x="90" y="458"/>
                </a:moveTo>
                <a:cubicBezTo>
                  <a:pt x="193" y="614"/>
                  <a:pt x="462" y="931"/>
                  <a:pt x="650" y="1126"/>
                </a:cubicBezTo>
                <a:lnTo>
                  <a:pt x="1221" y="1629"/>
                </a:lnTo>
                <a:cubicBezTo>
                  <a:pt x="1346" y="1733"/>
                  <a:pt x="1338" y="1725"/>
                  <a:pt x="1401" y="1752"/>
                </a:cubicBezTo>
                <a:cubicBezTo>
                  <a:pt x="1464" y="1779"/>
                  <a:pt x="1536" y="1793"/>
                  <a:pt x="1601" y="1793"/>
                </a:cubicBezTo>
                <a:cubicBezTo>
                  <a:pt x="1666" y="1793"/>
                  <a:pt x="1729" y="1780"/>
                  <a:pt x="1793" y="1752"/>
                </a:cubicBezTo>
                <a:cubicBezTo>
                  <a:pt x="1857" y="1724"/>
                  <a:pt x="1863" y="1726"/>
                  <a:pt x="1985" y="1626"/>
                </a:cubicBezTo>
                <a:lnTo>
                  <a:pt x="2528" y="1151"/>
                </a:lnTo>
                <a:cubicBezTo>
                  <a:pt x="2725" y="947"/>
                  <a:pt x="3052" y="564"/>
                  <a:pt x="3169" y="399"/>
                </a:cubicBezTo>
                <a:cubicBezTo>
                  <a:pt x="3286" y="234"/>
                  <a:pt x="3263" y="222"/>
                  <a:pt x="3228" y="161"/>
                </a:cubicBezTo>
                <a:cubicBezTo>
                  <a:pt x="3193" y="100"/>
                  <a:pt x="3104" y="6"/>
                  <a:pt x="2960" y="31"/>
                </a:cubicBezTo>
                <a:cubicBezTo>
                  <a:pt x="2816" y="56"/>
                  <a:pt x="2591" y="228"/>
                  <a:pt x="2364" y="309"/>
                </a:cubicBezTo>
                <a:cubicBezTo>
                  <a:pt x="2137" y="390"/>
                  <a:pt x="1841" y="516"/>
                  <a:pt x="1600" y="518"/>
                </a:cubicBezTo>
                <a:cubicBezTo>
                  <a:pt x="1359" y="520"/>
                  <a:pt x="1135" y="402"/>
                  <a:pt x="915" y="319"/>
                </a:cubicBezTo>
                <a:cubicBezTo>
                  <a:pt x="695" y="236"/>
                  <a:pt x="426" y="42"/>
                  <a:pt x="279" y="21"/>
                </a:cubicBezTo>
                <a:cubicBezTo>
                  <a:pt x="132" y="0"/>
                  <a:pt x="62" y="117"/>
                  <a:pt x="31" y="190"/>
                </a:cubicBezTo>
                <a:cubicBezTo>
                  <a:pt x="0" y="263"/>
                  <a:pt x="78" y="402"/>
                  <a:pt x="90" y="458"/>
                </a:cubicBezTo>
                <a:close/>
              </a:path>
            </a:pathLst>
          </a:custGeom>
          <a:gradFill rotWithShape="0">
            <a:gsLst>
              <a:gs pos="0">
                <a:schemeClr val="accent2"/>
              </a:gs>
              <a:gs pos="49000">
                <a:srgbClr val="FF0000">
                  <a:alpha val="70000"/>
                  <a:lumMod val="73000"/>
                </a:srgbClr>
              </a:gs>
            </a:gsLst>
            <a:lin ang="5400000" scaled="1"/>
          </a:gradFill>
          <a:ln>
            <a:noFill/>
          </a:ln>
          <a:effectLst/>
        </p:spPr>
        <p:txBody>
          <a:bodyPr wrap="none" anchor="ctr"/>
          <a:lstStyle/>
          <a:p>
            <a:pPr>
              <a:defRPr/>
            </a:pPr>
            <a:endParaRPr lang="ja-JP" altLang="en-US" dirty="0"/>
          </a:p>
        </p:txBody>
      </p:sp>
      <p:sp>
        <p:nvSpPr>
          <p:cNvPr id="227" name="Text Box 8">
            <a:extLst>
              <a:ext uri="{FF2B5EF4-FFF2-40B4-BE49-F238E27FC236}">
                <a16:creationId xmlns:a16="http://schemas.microsoft.com/office/drawing/2014/main" id="{D3332CC7-4F4D-4AD2-87D7-CF557175061A}"/>
              </a:ext>
            </a:extLst>
          </p:cNvPr>
          <p:cNvSpPr txBox="1">
            <a:spLocks noChangeAspect="1" noChangeArrowheads="1"/>
          </p:cNvSpPr>
          <p:nvPr/>
        </p:nvSpPr>
        <p:spPr bwMode="auto">
          <a:xfrm>
            <a:off x="2463944" y="4963527"/>
            <a:ext cx="311826" cy="419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lang="en-US" altLang="ja-JP" sz="2400">
                <a:solidFill>
                  <a:schemeClr val="tx1"/>
                </a:solidFill>
                <a:latin typeface="+mn-lt"/>
                <a:cs typeface="Arial" charset="0"/>
              </a:rPr>
              <a:t>0</a:t>
            </a:r>
          </a:p>
        </p:txBody>
      </p:sp>
      <p:sp>
        <p:nvSpPr>
          <p:cNvPr id="228" name="AutoShape 9">
            <a:extLst>
              <a:ext uri="{FF2B5EF4-FFF2-40B4-BE49-F238E27FC236}">
                <a16:creationId xmlns:a16="http://schemas.microsoft.com/office/drawing/2014/main" id="{9D1CF2BE-E0B6-4330-98D1-BAFBD93F1D2F}"/>
              </a:ext>
            </a:extLst>
          </p:cNvPr>
          <p:cNvSpPr>
            <a:spLocks noChangeAspect="1" noChangeArrowheads="1"/>
          </p:cNvSpPr>
          <p:nvPr/>
        </p:nvSpPr>
        <p:spPr bwMode="auto">
          <a:xfrm rot="2704117">
            <a:off x="1796442" y="5064447"/>
            <a:ext cx="309964" cy="575233"/>
          </a:xfrm>
          <a:prstGeom prst="upArrow">
            <a:avLst>
              <a:gd name="adj1" fmla="val 50000"/>
              <a:gd name="adj2" fmla="val 46395"/>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229" name="Text Box 10">
            <a:extLst>
              <a:ext uri="{FF2B5EF4-FFF2-40B4-BE49-F238E27FC236}">
                <a16:creationId xmlns:a16="http://schemas.microsoft.com/office/drawing/2014/main" id="{EB0FF308-7A4F-4C11-9925-8E1669753030}"/>
              </a:ext>
            </a:extLst>
          </p:cNvPr>
          <p:cNvSpPr txBox="1">
            <a:spLocks noChangeAspect="1" noChangeArrowheads="1"/>
          </p:cNvSpPr>
          <p:nvPr/>
        </p:nvSpPr>
        <p:spPr bwMode="auto">
          <a:xfrm>
            <a:off x="64097" y="4559552"/>
            <a:ext cx="1811266" cy="419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collision axis</a:t>
            </a:r>
          </a:p>
        </p:txBody>
      </p:sp>
      <p:sp>
        <p:nvSpPr>
          <p:cNvPr id="230" name="Text Box 11">
            <a:extLst>
              <a:ext uri="{FF2B5EF4-FFF2-40B4-BE49-F238E27FC236}">
                <a16:creationId xmlns:a16="http://schemas.microsoft.com/office/drawing/2014/main" id="{86DC0BBB-0DC2-433F-9CF8-BA0CE637550C}"/>
              </a:ext>
            </a:extLst>
          </p:cNvPr>
          <p:cNvSpPr txBox="1">
            <a:spLocks noChangeAspect="1" noChangeArrowheads="1"/>
          </p:cNvSpPr>
          <p:nvPr/>
        </p:nvSpPr>
        <p:spPr bwMode="auto">
          <a:xfrm rot="16200000">
            <a:off x="1771855" y="2256171"/>
            <a:ext cx="699061" cy="419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time</a:t>
            </a:r>
          </a:p>
        </p:txBody>
      </p:sp>
      <p:sp>
        <p:nvSpPr>
          <p:cNvPr id="231" name="Oval 12">
            <a:extLst>
              <a:ext uri="{FF2B5EF4-FFF2-40B4-BE49-F238E27FC236}">
                <a16:creationId xmlns:a16="http://schemas.microsoft.com/office/drawing/2014/main" id="{9469BCF2-CCA5-4845-8233-1E693F5AC1CD}"/>
              </a:ext>
            </a:extLst>
          </p:cNvPr>
          <p:cNvSpPr>
            <a:spLocks noChangeAspect="1" noChangeArrowheads="1"/>
          </p:cNvSpPr>
          <p:nvPr/>
        </p:nvSpPr>
        <p:spPr bwMode="auto">
          <a:xfrm>
            <a:off x="1461971" y="2870195"/>
            <a:ext cx="98035" cy="96594"/>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32" name="Oval 13">
            <a:extLst>
              <a:ext uri="{FF2B5EF4-FFF2-40B4-BE49-F238E27FC236}">
                <a16:creationId xmlns:a16="http://schemas.microsoft.com/office/drawing/2014/main" id="{16A16DB7-E737-4507-93AB-D4B73E47356A}"/>
              </a:ext>
            </a:extLst>
          </p:cNvPr>
          <p:cNvSpPr>
            <a:spLocks noChangeAspect="1" noChangeArrowheads="1"/>
          </p:cNvSpPr>
          <p:nvPr/>
        </p:nvSpPr>
        <p:spPr bwMode="auto">
          <a:xfrm>
            <a:off x="2156865" y="2883170"/>
            <a:ext cx="96593" cy="96593"/>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33" name="Oval 14">
            <a:extLst>
              <a:ext uri="{FF2B5EF4-FFF2-40B4-BE49-F238E27FC236}">
                <a16:creationId xmlns:a16="http://schemas.microsoft.com/office/drawing/2014/main" id="{816F9040-3282-4D16-A580-A072FAF6E47A}"/>
              </a:ext>
            </a:extLst>
          </p:cNvPr>
          <p:cNvSpPr>
            <a:spLocks noChangeAspect="1" noChangeArrowheads="1"/>
          </p:cNvSpPr>
          <p:nvPr/>
        </p:nvSpPr>
        <p:spPr bwMode="auto">
          <a:xfrm>
            <a:off x="2205882" y="3125374"/>
            <a:ext cx="96593" cy="96593"/>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34" name="Oval 15">
            <a:extLst>
              <a:ext uri="{FF2B5EF4-FFF2-40B4-BE49-F238E27FC236}">
                <a16:creationId xmlns:a16="http://schemas.microsoft.com/office/drawing/2014/main" id="{F41DD574-B4BA-457C-A077-7CF40B638681}"/>
              </a:ext>
            </a:extLst>
          </p:cNvPr>
          <p:cNvSpPr>
            <a:spLocks noChangeAspect="1" noChangeArrowheads="1"/>
          </p:cNvSpPr>
          <p:nvPr/>
        </p:nvSpPr>
        <p:spPr bwMode="auto">
          <a:xfrm>
            <a:off x="2011254" y="3053290"/>
            <a:ext cx="96594" cy="9659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35" name="Oval 16">
            <a:extLst>
              <a:ext uri="{FF2B5EF4-FFF2-40B4-BE49-F238E27FC236}">
                <a16:creationId xmlns:a16="http://schemas.microsoft.com/office/drawing/2014/main" id="{20676063-475F-4450-BA93-7C97828B7373}"/>
              </a:ext>
            </a:extLst>
          </p:cNvPr>
          <p:cNvSpPr>
            <a:spLocks noChangeAspect="1" noChangeArrowheads="1"/>
          </p:cNvSpPr>
          <p:nvPr/>
        </p:nvSpPr>
        <p:spPr bwMode="auto">
          <a:xfrm>
            <a:off x="2514403" y="3099424"/>
            <a:ext cx="98035" cy="9659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36" name="Oval 17">
            <a:extLst>
              <a:ext uri="{FF2B5EF4-FFF2-40B4-BE49-F238E27FC236}">
                <a16:creationId xmlns:a16="http://schemas.microsoft.com/office/drawing/2014/main" id="{695B6C5A-BB8D-47EB-AE45-EA4B14D4F257}"/>
              </a:ext>
            </a:extLst>
          </p:cNvPr>
          <p:cNvSpPr>
            <a:spLocks noChangeAspect="1" noChangeArrowheads="1"/>
          </p:cNvSpPr>
          <p:nvPr/>
        </p:nvSpPr>
        <p:spPr bwMode="auto">
          <a:xfrm>
            <a:off x="2350051" y="2883170"/>
            <a:ext cx="96593" cy="96593"/>
          </a:xfrm>
          <a:prstGeom prst="ellipse">
            <a:avLst/>
          </a:prstGeom>
          <a:solidFill>
            <a:srgbClr val="CCFFCC"/>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37" name="Oval 18">
            <a:extLst>
              <a:ext uri="{FF2B5EF4-FFF2-40B4-BE49-F238E27FC236}">
                <a16:creationId xmlns:a16="http://schemas.microsoft.com/office/drawing/2014/main" id="{7C7EAC93-9D5D-4F14-AD1F-7B1E360B0D27}"/>
              </a:ext>
            </a:extLst>
          </p:cNvPr>
          <p:cNvSpPr>
            <a:spLocks noChangeAspect="1" noChangeArrowheads="1"/>
          </p:cNvSpPr>
          <p:nvPr/>
        </p:nvSpPr>
        <p:spPr bwMode="auto">
          <a:xfrm>
            <a:off x="1645065" y="2870195"/>
            <a:ext cx="96594" cy="96594"/>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38" name="Oval 19">
            <a:extLst>
              <a:ext uri="{FF2B5EF4-FFF2-40B4-BE49-F238E27FC236}">
                <a16:creationId xmlns:a16="http://schemas.microsoft.com/office/drawing/2014/main" id="{6254CA9E-86B3-495F-AC72-0EA2B8387CD5}"/>
              </a:ext>
            </a:extLst>
          </p:cNvPr>
          <p:cNvSpPr>
            <a:spLocks noChangeAspect="1" noChangeArrowheads="1"/>
          </p:cNvSpPr>
          <p:nvPr/>
        </p:nvSpPr>
        <p:spPr bwMode="auto">
          <a:xfrm>
            <a:off x="1918986" y="2824061"/>
            <a:ext cx="98035" cy="96594"/>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39" name="Oval 20">
            <a:extLst>
              <a:ext uri="{FF2B5EF4-FFF2-40B4-BE49-F238E27FC236}">
                <a16:creationId xmlns:a16="http://schemas.microsoft.com/office/drawing/2014/main" id="{3B66E7BB-A60F-4B35-BFC9-E9F9227880A1}"/>
              </a:ext>
            </a:extLst>
          </p:cNvPr>
          <p:cNvSpPr>
            <a:spLocks noChangeAspect="1" noChangeArrowheads="1"/>
          </p:cNvSpPr>
          <p:nvPr/>
        </p:nvSpPr>
        <p:spPr bwMode="auto">
          <a:xfrm>
            <a:off x="1782026" y="3053290"/>
            <a:ext cx="96593" cy="96593"/>
          </a:xfrm>
          <a:prstGeom prst="ellipse">
            <a:avLst/>
          </a:prstGeom>
          <a:solidFill>
            <a:srgbClr val="6666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0" name="Oval 21">
            <a:extLst>
              <a:ext uri="{FF2B5EF4-FFF2-40B4-BE49-F238E27FC236}">
                <a16:creationId xmlns:a16="http://schemas.microsoft.com/office/drawing/2014/main" id="{69DF56D8-0306-4597-8C31-7FAA6A4D3689}"/>
              </a:ext>
            </a:extLst>
          </p:cNvPr>
          <p:cNvSpPr>
            <a:spLocks noChangeAspect="1" noChangeArrowheads="1"/>
          </p:cNvSpPr>
          <p:nvPr/>
        </p:nvSpPr>
        <p:spPr bwMode="auto">
          <a:xfrm>
            <a:off x="2743631" y="2916329"/>
            <a:ext cx="96594" cy="96594"/>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1" name="Oval 22">
            <a:extLst>
              <a:ext uri="{FF2B5EF4-FFF2-40B4-BE49-F238E27FC236}">
                <a16:creationId xmlns:a16="http://schemas.microsoft.com/office/drawing/2014/main" id="{DC8B15E0-5BC8-4108-95C2-A89239648BD4}"/>
              </a:ext>
            </a:extLst>
          </p:cNvPr>
          <p:cNvSpPr>
            <a:spLocks noChangeAspect="1" noChangeArrowheads="1"/>
          </p:cNvSpPr>
          <p:nvPr/>
        </p:nvSpPr>
        <p:spPr bwMode="auto">
          <a:xfrm>
            <a:off x="2789765" y="3099424"/>
            <a:ext cx="96594" cy="96593"/>
          </a:xfrm>
          <a:prstGeom prst="ellipse">
            <a:avLst/>
          </a:prstGeom>
          <a:solidFill>
            <a:srgbClr val="FF00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2" name="Oval 23">
            <a:extLst>
              <a:ext uri="{FF2B5EF4-FFF2-40B4-BE49-F238E27FC236}">
                <a16:creationId xmlns:a16="http://schemas.microsoft.com/office/drawing/2014/main" id="{A70BA50F-CB90-4E4B-AEFB-84253AA6D342}"/>
              </a:ext>
            </a:extLst>
          </p:cNvPr>
          <p:cNvSpPr>
            <a:spLocks noChangeAspect="1" noChangeArrowheads="1"/>
          </p:cNvSpPr>
          <p:nvPr/>
        </p:nvSpPr>
        <p:spPr bwMode="auto">
          <a:xfrm>
            <a:off x="3018994" y="2870195"/>
            <a:ext cx="96593" cy="96594"/>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3" name="Oval 24">
            <a:extLst>
              <a:ext uri="{FF2B5EF4-FFF2-40B4-BE49-F238E27FC236}">
                <a16:creationId xmlns:a16="http://schemas.microsoft.com/office/drawing/2014/main" id="{D2EE9BA5-51FB-42BD-8F15-E2172B12418B}"/>
              </a:ext>
            </a:extLst>
          </p:cNvPr>
          <p:cNvSpPr>
            <a:spLocks noChangeAspect="1" noChangeArrowheads="1"/>
          </p:cNvSpPr>
          <p:nvPr/>
        </p:nvSpPr>
        <p:spPr bwMode="auto">
          <a:xfrm>
            <a:off x="2926726" y="3002830"/>
            <a:ext cx="96593" cy="96594"/>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4" name="Oval 25">
            <a:extLst>
              <a:ext uri="{FF2B5EF4-FFF2-40B4-BE49-F238E27FC236}">
                <a16:creationId xmlns:a16="http://schemas.microsoft.com/office/drawing/2014/main" id="{156C9863-89B1-4CBC-A07C-1F16753E226E}"/>
              </a:ext>
            </a:extLst>
          </p:cNvPr>
          <p:cNvSpPr>
            <a:spLocks noChangeAspect="1" noChangeArrowheads="1"/>
          </p:cNvSpPr>
          <p:nvPr/>
        </p:nvSpPr>
        <p:spPr bwMode="auto">
          <a:xfrm>
            <a:off x="2560537" y="2777926"/>
            <a:ext cx="96593" cy="98035"/>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5" name="Oval 26">
            <a:extLst>
              <a:ext uri="{FF2B5EF4-FFF2-40B4-BE49-F238E27FC236}">
                <a16:creationId xmlns:a16="http://schemas.microsoft.com/office/drawing/2014/main" id="{64A5609B-A4BD-4B4A-925A-317E12AB6F5D}"/>
              </a:ext>
            </a:extLst>
          </p:cNvPr>
          <p:cNvSpPr>
            <a:spLocks noChangeAspect="1" noChangeArrowheads="1"/>
          </p:cNvSpPr>
          <p:nvPr/>
        </p:nvSpPr>
        <p:spPr bwMode="auto">
          <a:xfrm>
            <a:off x="1188051" y="2733235"/>
            <a:ext cx="96593" cy="9659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6" name="Oval 27">
            <a:extLst>
              <a:ext uri="{FF2B5EF4-FFF2-40B4-BE49-F238E27FC236}">
                <a16:creationId xmlns:a16="http://schemas.microsoft.com/office/drawing/2014/main" id="{83A87A66-347E-45ED-96E6-F04FB6188FB1}"/>
              </a:ext>
            </a:extLst>
          </p:cNvPr>
          <p:cNvSpPr>
            <a:spLocks noChangeAspect="1" noChangeArrowheads="1"/>
          </p:cNvSpPr>
          <p:nvPr/>
        </p:nvSpPr>
        <p:spPr bwMode="auto">
          <a:xfrm>
            <a:off x="2417810" y="2640966"/>
            <a:ext cx="96594" cy="9659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7" name="Oval 28">
            <a:extLst>
              <a:ext uri="{FF2B5EF4-FFF2-40B4-BE49-F238E27FC236}">
                <a16:creationId xmlns:a16="http://schemas.microsoft.com/office/drawing/2014/main" id="{5AE4BF50-1831-4785-990D-8DA3FE7EFCBE}"/>
              </a:ext>
            </a:extLst>
          </p:cNvPr>
          <p:cNvSpPr>
            <a:spLocks noChangeAspect="1" noChangeArrowheads="1"/>
          </p:cNvSpPr>
          <p:nvPr/>
        </p:nvSpPr>
        <p:spPr bwMode="auto">
          <a:xfrm>
            <a:off x="1415837" y="2687101"/>
            <a:ext cx="96593" cy="96593"/>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8" name="Oval 29">
            <a:extLst>
              <a:ext uri="{FF2B5EF4-FFF2-40B4-BE49-F238E27FC236}">
                <a16:creationId xmlns:a16="http://schemas.microsoft.com/office/drawing/2014/main" id="{45E8BE59-E321-406B-964F-570BEDCDCF32}"/>
              </a:ext>
            </a:extLst>
          </p:cNvPr>
          <p:cNvSpPr>
            <a:spLocks noChangeAspect="1" noChangeArrowheads="1"/>
          </p:cNvSpPr>
          <p:nvPr/>
        </p:nvSpPr>
        <p:spPr bwMode="auto">
          <a:xfrm>
            <a:off x="1777700" y="2727468"/>
            <a:ext cx="96594" cy="96593"/>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49" name="Oval 30">
            <a:extLst>
              <a:ext uri="{FF2B5EF4-FFF2-40B4-BE49-F238E27FC236}">
                <a16:creationId xmlns:a16="http://schemas.microsoft.com/office/drawing/2014/main" id="{A0F73197-F542-491C-A203-FCA7A615A4DC}"/>
              </a:ext>
            </a:extLst>
          </p:cNvPr>
          <p:cNvSpPr>
            <a:spLocks noChangeAspect="1" noChangeArrowheads="1"/>
          </p:cNvSpPr>
          <p:nvPr/>
        </p:nvSpPr>
        <p:spPr bwMode="auto">
          <a:xfrm>
            <a:off x="2789765" y="2681334"/>
            <a:ext cx="96594" cy="9659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50" name="Oval 31">
            <a:extLst>
              <a:ext uri="{FF2B5EF4-FFF2-40B4-BE49-F238E27FC236}">
                <a16:creationId xmlns:a16="http://schemas.microsoft.com/office/drawing/2014/main" id="{432C7477-3E7C-4CD0-A80D-FAD7A5624879}"/>
              </a:ext>
            </a:extLst>
          </p:cNvPr>
          <p:cNvSpPr>
            <a:spLocks noChangeAspect="1" noChangeArrowheads="1"/>
          </p:cNvSpPr>
          <p:nvPr/>
        </p:nvSpPr>
        <p:spPr bwMode="auto">
          <a:xfrm>
            <a:off x="3288589" y="2824061"/>
            <a:ext cx="96594" cy="96594"/>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51" name="Oval 32">
            <a:extLst>
              <a:ext uri="{FF2B5EF4-FFF2-40B4-BE49-F238E27FC236}">
                <a16:creationId xmlns:a16="http://schemas.microsoft.com/office/drawing/2014/main" id="{BB3BFB93-3B59-4896-920C-4D7D78B48320}"/>
              </a:ext>
            </a:extLst>
          </p:cNvPr>
          <p:cNvSpPr>
            <a:spLocks noChangeAspect="1" noChangeArrowheads="1"/>
          </p:cNvSpPr>
          <p:nvPr/>
        </p:nvSpPr>
        <p:spPr bwMode="auto">
          <a:xfrm>
            <a:off x="3059361" y="2687101"/>
            <a:ext cx="96593" cy="96593"/>
          </a:xfrm>
          <a:prstGeom prst="ellipse">
            <a:avLst/>
          </a:prstGeom>
          <a:solidFill>
            <a:srgbClr val="333399"/>
          </a:solidFill>
          <a:ln w="9525">
            <a:noFill/>
            <a:round/>
            <a:headEnd/>
            <a:tailEnd/>
          </a:ln>
          <a:effectLst/>
          <a:scene3d>
            <a:camera prst="orthographicFront"/>
            <a:lightRig rig="threePt" dir="t"/>
          </a:scene3d>
          <a:sp3d>
            <a:bevelT w="7200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52" name="AutoShape 33">
            <a:extLst>
              <a:ext uri="{FF2B5EF4-FFF2-40B4-BE49-F238E27FC236}">
                <a16:creationId xmlns:a16="http://schemas.microsoft.com/office/drawing/2014/main" id="{03CF763F-4D44-4AF2-89F0-2CEA2A629FAC}"/>
              </a:ext>
            </a:extLst>
          </p:cNvPr>
          <p:cNvSpPr>
            <a:spLocks noChangeAspect="1" noChangeArrowheads="1"/>
          </p:cNvSpPr>
          <p:nvPr/>
        </p:nvSpPr>
        <p:spPr bwMode="auto">
          <a:xfrm>
            <a:off x="2154623" y="4803500"/>
            <a:ext cx="320055" cy="366189"/>
          </a:xfrm>
          <a:prstGeom prst="irregularSeal1">
            <a:avLst/>
          </a:pr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shape">
              <a:fillToRect l="50000" t="50000" r="50000" b="50000"/>
            </a:path>
          </a:gradFill>
          <a:ln w="9525">
            <a:noFill/>
            <a:miter lim="800000"/>
            <a:headEnd/>
            <a:tailEnd/>
          </a:ln>
          <a:effectLst/>
          <a:scene3d>
            <a:camera prst="orthographicFront"/>
            <a:lightRig rig="threePt" dir="t"/>
          </a:scene3d>
          <a:sp3d>
            <a:bevelT w="180000" h="18034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253" name="Oval 34">
            <a:extLst>
              <a:ext uri="{FF2B5EF4-FFF2-40B4-BE49-F238E27FC236}">
                <a16:creationId xmlns:a16="http://schemas.microsoft.com/office/drawing/2014/main" id="{92169268-6949-460A-9EEA-CB1CE8E05F3B}"/>
              </a:ext>
            </a:extLst>
          </p:cNvPr>
          <p:cNvSpPr>
            <a:spLocks noChangeAspect="1" noChangeArrowheads="1"/>
          </p:cNvSpPr>
          <p:nvPr/>
        </p:nvSpPr>
        <p:spPr bwMode="auto">
          <a:xfrm>
            <a:off x="1371144" y="5570479"/>
            <a:ext cx="410882" cy="412323"/>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sp>
        <p:nvSpPr>
          <p:cNvPr id="254" name="AutoShape 39">
            <a:extLst>
              <a:ext uri="{FF2B5EF4-FFF2-40B4-BE49-F238E27FC236}">
                <a16:creationId xmlns:a16="http://schemas.microsoft.com/office/drawing/2014/main" id="{60C0DD76-345A-4FE1-8C55-C745AD408E41}"/>
              </a:ext>
            </a:extLst>
          </p:cNvPr>
          <p:cNvSpPr>
            <a:spLocks noChangeAspect="1" noChangeArrowheads="1"/>
          </p:cNvSpPr>
          <p:nvPr/>
        </p:nvSpPr>
        <p:spPr bwMode="auto">
          <a:xfrm rot="18900000">
            <a:off x="2541795" y="5080305"/>
            <a:ext cx="309963" cy="510358"/>
          </a:xfrm>
          <a:prstGeom prst="upArrow">
            <a:avLst>
              <a:gd name="adj1" fmla="val 50000"/>
              <a:gd name="adj2" fmla="val 41163"/>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255" name="Oval 34">
            <a:extLst>
              <a:ext uri="{FF2B5EF4-FFF2-40B4-BE49-F238E27FC236}">
                <a16:creationId xmlns:a16="http://schemas.microsoft.com/office/drawing/2014/main" id="{F3272FA4-D367-4D8E-B927-1275788B8986}"/>
              </a:ext>
            </a:extLst>
          </p:cNvPr>
          <p:cNvSpPr>
            <a:spLocks noChangeAspect="1" noChangeArrowheads="1"/>
          </p:cNvSpPr>
          <p:nvPr/>
        </p:nvSpPr>
        <p:spPr bwMode="auto">
          <a:xfrm>
            <a:off x="2801648" y="5550208"/>
            <a:ext cx="410882" cy="412323"/>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cxnSp>
        <p:nvCxnSpPr>
          <p:cNvPr id="256" name="直線矢印コネクタ 255">
            <a:extLst>
              <a:ext uri="{FF2B5EF4-FFF2-40B4-BE49-F238E27FC236}">
                <a16:creationId xmlns:a16="http://schemas.microsoft.com/office/drawing/2014/main" id="{79967794-FD26-4E5E-AABC-292FD3D06F66}"/>
              </a:ext>
            </a:extLst>
          </p:cNvPr>
          <p:cNvCxnSpPr/>
          <p:nvPr/>
        </p:nvCxnSpPr>
        <p:spPr>
          <a:xfrm flipV="1">
            <a:off x="2314649" y="2465801"/>
            <a:ext cx="342481" cy="2525118"/>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sp>
        <p:nvSpPr>
          <p:cNvPr id="257" name="Freeform 458">
            <a:extLst>
              <a:ext uri="{FF2B5EF4-FFF2-40B4-BE49-F238E27FC236}">
                <a16:creationId xmlns:a16="http://schemas.microsoft.com/office/drawing/2014/main" id="{7AB348BF-2D4E-4B97-987B-09A8523EA451}"/>
              </a:ext>
            </a:extLst>
          </p:cNvPr>
          <p:cNvSpPr>
            <a:spLocks/>
          </p:cNvSpPr>
          <p:nvPr/>
        </p:nvSpPr>
        <p:spPr bwMode="auto">
          <a:xfrm rot="15609705">
            <a:off x="845981" y="3104490"/>
            <a:ext cx="2012272" cy="295336"/>
          </a:xfrm>
          <a:custGeom>
            <a:avLst/>
            <a:gdLst>
              <a:gd name="T0" fmla="*/ 0 w 2903"/>
              <a:gd name="T1" fmla="*/ 73025 h 91"/>
              <a:gd name="T2" fmla="*/ 287337 w 2903"/>
              <a:gd name="T3" fmla="*/ 0 h 91"/>
              <a:gd name="T4" fmla="*/ 576262 w 2903"/>
              <a:gd name="T5" fmla="*/ 73025 h 91"/>
              <a:gd name="T6" fmla="*/ 863600 w 2903"/>
              <a:gd name="T7" fmla="*/ 0 h 91"/>
              <a:gd name="T8" fmla="*/ 1152525 w 2903"/>
              <a:gd name="T9" fmla="*/ 73025 h 91"/>
              <a:gd name="T10" fmla="*/ 1439862 w 2903"/>
              <a:gd name="T11" fmla="*/ 0 h 91"/>
              <a:gd name="T12" fmla="*/ 1728787 w 2903"/>
              <a:gd name="T13" fmla="*/ 73025 h 91"/>
              <a:gd name="T14" fmla="*/ 2016125 w 2903"/>
              <a:gd name="T15" fmla="*/ 0 h 91"/>
              <a:gd name="T16" fmla="*/ 2303462 w 2903"/>
              <a:gd name="T17" fmla="*/ 73025 h 91"/>
              <a:gd name="T18" fmla="*/ 2592387 w 2903"/>
              <a:gd name="T19" fmla="*/ 0 h 91"/>
              <a:gd name="T20" fmla="*/ 2879725 w 2903"/>
              <a:gd name="T21" fmla="*/ 73025 h 91"/>
              <a:gd name="T22" fmla="*/ 3168650 w 2903"/>
              <a:gd name="T23" fmla="*/ 0 h 91"/>
              <a:gd name="T24" fmla="*/ 3455987 w 2903"/>
              <a:gd name="T25" fmla="*/ 73025 h 91"/>
              <a:gd name="T26" fmla="*/ 3744912 w 2903"/>
              <a:gd name="T27" fmla="*/ 0 h 91"/>
              <a:gd name="T28" fmla="*/ 4032250 w 2903"/>
              <a:gd name="T29" fmla="*/ 73025 h 91"/>
              <a:gd name="T30" fmla="*/ 4321175 w 2903"/>
              <a:gd name="T31" fmla="*/ 0 h 91"/>
              <a:gd name="T32" fmla="*/ 4608512 w 2903"/>
              <a:gd name="T33" fmla="*/ 73025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03"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1" y="91"/>
                  <a:pt x="1451" y="91"/>
                </a:cubicBezTo>
                <a:cubicBezTo>
                  <a:pt x="1511" y="91"/>
                  <a:pt x="1573" y="0"/>
                  <a:pt x="1633" y="0"/>
                </a:cubicBezTo>
                <a:cubicBezTo>
                  <a:pt x="1693" y="0"/>
                  <a:pt x="1754" y="91"/>
                  <a:pt x="1814" y="91"/>
                </a:cubicBezTo>
                <a:cubicBezTo>
                  <a:pt x="1874" y="91"/>
                  <a:pt x="1936" y="0"/>
                  <a:pt x="1996" y="0"/>
                </a:cubicBezTo>
                <a:cubicBezTo>
                  <a:pt x="2056" y="0"/>
                  <a:pt x="2117" y="91"/>
                  <a:pt x="2177" y="91"/>
                </a:cubicBezTo>
                <a:cubicBezTo>
                  <a:pt x="2237" y="91"/>
                  <a:pt x="2299" y="0"/>
                  <a:pt x="2359" y="0"/>
                </a:cubicBezTo>
                <a:cubicBezTo>
                  <a:pt x="2419" y="0"/>
                  <a:pt x="2480" y="91"/>
                  <a:pt x="2540" y="91"/>
                </a:cubicBezTo>
                <a:cubicBezTo>
                  <a:pt x="2600" y="91"/>
                  <a:pt x="2662" y="0"/>
                  <a:pt x="2722" y="0"/>
                </a:cubicBezTo>
                <a:cubicBezTo>
                  <a:pt x="2782" y="0"/>
                  <a:pt x="2842" y="45"/>
                  <a:pt x="2903" y="91"/>
                </a:cubicBezTo>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58" name="テキスト ボックス 257">
            <a:extLst>
              <a:ext uri="{FF2B5EF4-FFF2-40B4-BE49-F238E27FC236}">
                <a16:creationId xmlns:a16="http://schemas.microsoft.com/office/drawing/2014/main" id="{6D7CB5E7-7907-4E9D-A22A-5716CB805E61}"/>
              </a:ext>
            </a:extLst>
          </p:cNvPr>
          <p:cNvSpPr txBox="1"/>
          <p:nvPr/>
        </p:nvSpPr>
        <p:spPr>
          <a:xfrm>
            <a:off x="2408384" y="1883661"/>
            <a:ext cx="1103763" cy="475163"/>
          </a:xfrm>
          <a:prstGeom prst="rect">
            <a:avLst/>
          </a:prstGeom>
          <a:noFill/>
        </p:spPr>
        <p:txBody>
          <a:bodyPr wrap="none" rtlCol="0">
            <a:spAutoFit/>
          </a:bodyPr>
          <a:lstStyle/>
          <a:p>
            <a:r>
              <a:rPr kumimoji="1" lang="ja-JP" altLang="en-US" sz="2800" dirty="0">
                <a:latin typeface="+mn-ea"/>
              </a:rPr>
              <a:t>プローブ</a:t>
            </a:r>
          </a:p>
        </p:txBody>
      </p:sp>
      <p:sp>
        <p:nvSpPr>
          <p:cNvPr id="259" name="テキスト ボックス 258">
            <a:extLst>
              <a:ext uri="{FF2B5EF4-FFF2-40B4-BE49-F238E27FC236}">
                <a16:creationId xmlns:a16="http://schemas.microsoft.com/office/drawing/2014/main" id="{640A88B2-DB73-4047-B9B0-393AAEB1EF3C}"/>
              </a:ext>
            </a:extLst>
          </p:cNvPr>
          <p:cNvSpPr txBox="1"/>
          <p:nvPr/>
        </p:nvSpPr>
        <p:spPr>
          <a:xfrm>
            <a:off x="1191366" y="1734910"/>
            <a:ext cx="819888" cy="475163"/>
          </a:xfrm>
          <a:prstGeom prst="rect">
            <a:avLst/>
          </a:prstGeom>
          <a:noFill/>
        </p:spPr>
        <p:txBody>
          <a:bodyPr wrap="none" rtlCol="0">
            <a:spAutoFit/>
          </a:bodyPr>
          <a:lstStyle/>
          <a:p>
            <a:r>
              <a:rPr kumimoji="1" lang="ja-JP" altLang="en-US" sz="2800" dirty="0">
                <a:latin typeface="+mn-ea"/>
              </a:rPr>
              <a:t>放射</a:t>
            </a:r>
          </a:p>
        </p:txBody>
      </p:sp>
      <p:sp>
        <p:nvSpPr>
          <p:cNvPr id="260" name="正方形/長方形 259">
            <a:extLst>
              <a:ext uri="{FF2B5EF4-FFF2-40B4-BE49-F238E27FC236}">
                <a16:creationId xmlns:a16="http://schemas.microsoft.com/office/drawing/2014/main" id="{8C4F59AE-AC89-4D72-855A-AB7BDAB80503}"/>
              </a:ext>
            </a:extLst>
          </p:cNvPr>
          <p:cNvSpPr/>
          <p:nvPr/>
        </p:nvSpPr>
        <p:spPr>
          <a:xfrm>
            <a:off x="5101274" y="5861458"/>
            <a:ext cx="6121878" cy="4083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1" name="直線矢印コネクタ 260">
            <a:extLst>
              <a:ext uri="{FF2B5EF4-FFF2-40B4-BE49-F238E27FC236}">
                <a16:creationId xmlns:a16="http://schemas.microsoft.com/office/drawing/2014/main" id="{B8D23A04-1F44-49BB-BD87-A203DC9B4BEC}"/>
              </a:ext>
            </a:extLst>
          </p:cNvPr>
          <p:cNvCxnSpPr>
            <a:cxnSpLocks/>
          </p:cNvCxnSpPr>
          <p:nvPr/>
        </p:nvCxnSpPr>
        <p:spPr>
          <a:xfrm flipV="1">
            <a:off x="9796978" y="4863848"/>
            <a:ext cx="1739499" cy="9789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直線矢印コネクタ 263">
            <a:extLst>
              <a:ext uri="{FF2B5EF4-FFF2-40B4-BE49-F238E27FC236}">
                <a16:creationId xmlns:a16="http://schemas.microsoft.com/office/drawing/2014/main" id="{8B6450D3-7359-46E6-8D99-9E08B0EDB74B}"/>
              </a:ext>
            </a:extLst>
          </p:cNvPr>
          <p:cNvCxnSpPr>
            <a:cxnSpLocks/>
          </p:cNvCxnSpPr>
          <p:nvPr/>
        </p:nvCxnSpPr>
        <p:spPr>
          <a:xfrm flipV="1">
            <a:off x="6620030" y="4818883"/>
            <a:ext cx="4863911" cy="10471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9" name="コネクタ: カギ線 268">
            <a:extLst>
              <a:ext uri="{FF2B5EF4-FFF2-40B4-BE49-F238E27FC236}">
                <a16:creationId xmlns:a16="http://schemas.microsoft.com/office/drawing/2014/main" id="{5A8F85EC-457E-4E22-A0A3-40343B97BA1F}"/>
              </a:ext>
            </a:extLst>
          </p:cNvPr>
          <p:cNvCxnSpPr>
            <a:cxnSpLocks/>
            <a:stCxn id="49" idx="1"/>
          </p:cNvCxnSpPr>
          <p:nvPr/>
        </p:nvCxnSpPr>
        <p:spPr>
          <a:xfrm rot="10800000">
            <a:off x="5656404" y="2181056"/>
            <a:ext cx="1689574" cy="1224421"/>
          </a:xfrm>
          <a:prstGeom prst="bentConnector3">
            <a:avLst>
              <a:gd name="adj1" fmla="val 10051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7" name="テキスト ボックス 276">
            <a:extLst>
              <a:ext uri="{FF2B5EF4-FFF2-40B4-BE49-F238E27FC236}">
                <a16:creationId xmlns:a16="http://schemas.microsoft.com/office/drawing/2014/main" id="{139680C1-7044-4F0C-A2E9-05FAEA640151}"/>
              </a:ext>
            </a:extLst>
          </p:cNvPr>
          <p:cNvSpPr txBox="1"/>
          <p:nvPr/>
        </p:nvSpPr>
        <p:spPr>
          <a:xfrm>
            <a:off x="9480376" y="1529864"/>
            <a:ext cx="2339102" cy="830997"/>
          </a:xfrm>
          <a:prstGeom prst="rect">
            <a:avLst/>
          </a:prstGeom>
          <a:noFill/>
        </p:spPr>
        <p:txBody>
          <a:bodyPr wrap="none" rtlCol="0">
            <a:spAutoFit/>
          </a:bodyPr>
          <a:lstStyle/>
          <a:p>
            <a:pPr algn="ctr"/>
            <a:r>
              <a:rPr kumimoji="1" lang="ja-JP" altLang="en-US" sz="2400" dirty="0"/>
              <a:t>レプトン、光子</a:t>
            </a:r>
            <a:endParaRPr kumimoji="1" lang="en-US" altLang="ja-JP" sz="2400" dirty="0"/>
          </a:p>
          <a:p>
            <a:pPr algn="ctr"/>
            <a:r>
              <a:rPr kumimoji="1" lang="en-US" altLang="ja-JP" sz="2400" dirty="0"/>
              <a:t>W/Z </a:t>
            </a:r>
            <a:r>
              <a:rPr kumimoji="1" lang="ja-JP" altLang="en-US" sz="2400" dirty="0"/>
              <a:t>ボゾン</a:t>
            </a:r>
          </a:p>
        </p:txBody>
      </p:sp>
      <p:cxnSp>
        <p:nvCxnSpPr>
          <p:cNvPr id="74" name="直線矢印コネクタ 73">
            <a:extLst>
              <a:ext uri="{FF2B5EF4-FFF2-40B4-BE49-F238E27FC236}">
                <a16:creationId xmlns:a16="http://schemas.microsoft.com/office/drawing/2014/main" id="{CC8F5507-D3F1-4486-A88C-CBABD9442E4E}"/>
              </a:ext>
            </a:extLst>
          </p:cNvPr>
          <p:cNvCxnSpPr>
            <a:cxnSpLocks/>
          </p:cNvCxnSpPr>
          <p:nvPr/>
        </p:nvCxnSpPr>
        <p:spPr>
          <a:xfrm flipV="1">
            <a:off x="11483941" y="2342564"/>
            <a:ext cx="0" cy="24714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50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27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重イオン衝突の物理の観測量</a:t>
            </a:r>
          </a:p>
        </p:txBody>
      </p:sp>
      <p:sp>
        <p:nvSpPr>
          <p:cNvPr id="3" name="テキスト ボックス 2"/>
          <p:cNvSpPr txBox="1"/>
          <p:nvPr/>
        </p:nvSpPr>
        <p:spPr>
          <a:xfrm>
            <a:off x="334144" y="1690690"/>
            <a:ext cx="3601616" cy="1815882"/>
          </a:xfrm>
          <a:prstGeom prst="rect">
            <a:avLst/>
          </a:prstGeom>
          <a:noFill/>
        </p:spPr>
        <p:txBody>
          <a:bodyPr wrap="square" rtlCol="0">
            <a:spAutoFit/>
          </a:bodyPr>
          <a:lstStyle/>
          <a:p>
            <a:r>
              <a:rPr lang="en-US" altLang="ja-JP" sz="2800" u="sng" dirty="0">
                <a:latin typeface="+mn-ea"/>
              </a:rPr>
              <a:t>1. </a:t>
            </a:r>
            <a:r>
              <a:rPr kumimoji="1" lang="ja-JP" altLang="en-US" sz="2800" u="sng" dirty="0">
                <a:latin typeface="+mn-ea"/>
              </a:rPr>
              <a:t>バルク成分</a:t>
            </a:r>
            <a:endParaRPr kumimoji="1" lang="en-US" altLang="ja-JP" sz="2800" u="sng" dirty="0">
              <a:latin typeface="+mn-ea"/>
            </a:endParaRPr>
          </a:p>
          <a:p>
            <a:pPr marL="457200" indent="-457200">
              <a:buFont typeface="Arial" panose="020B0604020202020204" pitchFamily="34" charset="0"/>
              <a:buChar char="•"/>
            </a:pPr>
            <a:r>
              <a:rPr kumimoji="1" lang="ja-JP" altLang="en-US" sz="2800" dirty="0">
                <a:latin typeface="+mn-ea"/>
              </a:rPr>
              <a:t>系自体を構成</a:t>
            </a:r>
            <a:endParaRPr kumimoji="1" lang="en-US" altLang="ja-JP" sz="2800" dirty="0">
              <a:latin typeface="+mn-ea"/>
            </a:endParaRPr>
          </a:p>
          <a:p>
            <a:pPr marL="457200" indent="-457200">
              <a:buFont typeface="Arial" panose="020B0604020202020204" pitchFamily="34" charset="0"/>
              <a:buChar char="•"/>
            </a:pPr>
            <a:r>
              <a:rPr lang="ja-JP" altLang="en-US" sz="2800" dirty="0">
                <a:latin typeface="+mn-ea"/>
              </a:rPr>
              <a:t>系の歴史を反映</a:t>
            </a:r>
            <a:endParaRPr lang="en-US" altLang="ja-JP" sz="2800" dirty="0">
              <a:latin typeface="+mn-ea"/>
            </a:endParaRPr>
          </a:p>
          <a:p>
            <a:pPr marL="457200" indent="-457200">
              <a:buFont typeface="Arial" panose="020B0604020202020204" pitchFamily="34" charset="0"/>
              <a:buChar char="•"/>
            </a:pPr>
            <a:r>
              <a:rPr kumimoji="1" lang="ja-JP" altLang="en-US" sz="2800" dirty="0">
                <a:latin typeface="+mn-ea"/>
              </a:rPr>
              <a:t>低運動量ハドロン</a:t>
            </a:r>
          </a:p>
        </p:txBody>
      </p:sp>
      <p:sp>
        <p:nvSpPr>
          <p:cNvPr id="4" name="テキスト ボックス 3"/>
          <p:cNvSpPr txBox="1"/>
          <p:nvPr/>
        </p:nvSpPr>
        <p:spPr>
          <a:xfrm>
            <a:off x="4294584" y="1690690"/>
            <a:ext cx="3601616" cy="3970318"/>
          </a:xfrm>
          <a:prstGeom prst="rect">
            <a:avLst/>
          </a:prstGeom>
          <a:noFill/>
        </p:spPr>
        <p:txBody>
          <a:bodyPr wrap="square" rtlCol="0">
            <a:spAutoFit/>
          </a:bodyPr>
          <a:lstStyle/>
          <a:p>
            <a:r>
              <a:rPr lang="en-US" altLang="ja-JP" sz="2800" u="sng" dirty="0">
                <a:latin typeface="+mn-ea"/>
              </a:rPr>
              <a:t>2. </a:t>
            </a:r>
            <a:r>
              <a:rPr lang="ja-JP" altLang="en-US" sz="2800" u="sng" dirty="0">
                <a:latin typeface="+mn-ea"/>
              </a:rPr>
              <a:t>プローブ</a:t>
            </a:r>
            <a:r>
              <a:rPr kumimoji="1" lang="ja-JP" altLang="en-US" sz="2800" u="sng" dirty="0">
                <a:latin typeface="+mn-ea"/>
              </a:rPr>
              <a:t>成分</a:t>
            </a:r>
            <a:endParaRPr kumimoji="1" lang="en-US" altLang="ja-JP" sz="2800" u="sng" dirty="0">
              <a:latin typeface="+mn-ea"/>
            </a:endParaRPr>
          </a:p>
          <a:p>
            <a:pPr marL="457200" indent="-457200">
              <a:buFont typeface="Arial" panose="020B0604020202020204" pitchFamily="34" charset="0"/>
              <a:buChar char="•"/>
            </a:pPr>
            <a:r>
              <a:rPr kumimoji="1" lang="ja-JP" altLang="en-US" sz="2800" dirty="0">
                <a:latin typeface="+mn-ea"/>
              </a:rPr>
              <a:t>系を通過</a:t>
            </a:r>
            <a:endParaRPr kumimoji="1" lang="en-US" altLang="ja-JP" sz="2800" dirty="0">
              <a:latin typeface="+mn-ea"/>
            </a:endParaRPr>
          </a:p>
          <a:p>
            <a:pPr marL="457200" indent="-457200">
              <a:buFont typeface="Arial" panose="020B0604020202020204" pitchFamily="34" charset="0"/>
              <a:buChar char="•"/>
            </a:pPr>
            <a:r>
              <a:rPr lang="ja-JP" altLang="en-US" sz="2800" dirty="0">
                <a:latin typeface="+mn-ea"/>
              </a:rPr>
              <a:t>プローブの軌跡上の系の情報を反映</a:t>
            </a:r>
            <a:endParaRPr lang="en-US" altLang="ja-JP" sz="2800" dirty="0">
              <a:latin typeface="+mn-ea"/>
            </a:endParaRPr>
          </a:p>
          <a:p>
            <a:pPr marL="457200" indent="-457200">
              <a:buFont typeface="Arial" panose="020B0604020202020204" pitchFamily="34" charset="0"/>
              <a:buChar char="•"/>
            </a:pPr>
            <a:r>
              <a:rPr kumimoji="1" lang="ja-JP" altLang="en-US" sz="2800" dirty="0">
                <a:latin typeface="+mn-ea"/>
              </a:rPr>
              <a:t>高エネルギークォーク、重クォーク（がハドロン化）</a:t>
            </a:r>
            <a:endParaRPr kumimoji="1" lang="en-US" altLang="ja-JP" sz="2800" dirty="0">
              <a:latin typeface="+mn-ea"/>
            </a:endParaRPr>
          </a:p>
          <a:p>
            <a:pPr marL="457200" indent="-457200">
              <a:buFont typeface="Arial" panose="020B0604020202020204" pitchFamily="34" charset="0"/>
              <a:buChar char="•"/>
            </a:pPr>
            <a:r>
              <a:rPr lang="ja-JP" altLang="en-US" sz="2800" dirty="0">
                <a:latin typeface="+mn-ea"/>
              </a:rPr>
              <a:t>クォーコニウム</a:t>
            </a:r>
            <a:endParaRPr kumimoji="1" lang="ja-JP" altLang="en-US" sz="2800" dirty="0">
              <a:latin typeface="+mn-ea"/>
            </a:endParaRPr>
          </a:p>
        </p:txBody>
      </p:sp>
      <p:sp>
        <p:nvSpPr>
          <p:cNvPr id="5" name="テキスト ボックス 4"/>
          <p:cNvSpPr txBox="1"/>
          <p:nvPr/>
        </p:nvSpPr>
        <p:spPr>
          <a:xfrm>
            <a:off x="8256240" y="1690690"/>
            <a:ext cx="3601616" cy="2677656"/>
          </a:xfrm>
          <a:prstGeom prst="rect">
            <a:avLst/>
          </a:prstGeom>
          <a:noFill/>
        </p:spPr>
        <p:txBody>
          <a:bodyPr wrap="square" rtlCol="0">
            <a:spAutoFit/>
          </a:bodyPr>
          <a:lstStyle/>
          <a:p>
            <a:r>
              <a:rPr lang="en-US" altLang="ja-JP" sz="2800" u="sng" dirty="0">
                <a:latin typeface="+mn-ea"/>
              </a:rPr>
              <a:t>3. </a:t>
            </a:r>
            <a:r>
              <a:rPr lang="ja-JP" altLang="en-US" sz="2800" u="sng" dirty="0">
                <a:latin typeface="+mn-ea"/>
              </a:rPr>
              <a:t>放射</a:t>
            </a:r>
            <a:r>
              <a:rPr kumimoji="1" lang="ja-JP" altLang="en-US" sz="2800" u="sng" dirty="0">
                <a:latin typeface="+mn-ea"/>
              </a:rPr>
              <a:t>成分</a:t>
            </a:r>
            <a:endParaRPr kumimoji="1" lang="en-US" altLang="ja-JP" sz="2800" u="sng" dirty="0">
              <a:latin typeface="+mn-ea"/>
            </a:endParaRPr>
          </a:p>
          <a:p>
            <a:pPr marL="457200" indent="-457200">
              <a:buFont typeface="Arial" panose="020B0604020202020204" pitchFamily="34" charset="0"/>
              <a:buChar char="•"/>
            </a:pPr>
            <a:r>
              <a:rPr kumimoji="1" lang="ja-JP" altLang="en-US" sz="2800" dirty="0">
                <a:latin typeface="+mn-ea"/>
              </a:rPr>
              <a:t>系から放射</a:t>
            </a:r>
            <a:endParaRPr kumimoji="1" lang="en-US" altLang="ja-JP" sz="2800" dirty="0">
              <a:latin typeface="+mn-ea"/>
            </a:endParaRPr>
          </a:p>
          <a:p>
            <a:pPr marL="457200" indent="-457200">
              <a:buFont typeface="Arial" panose="020B0604020202020204" pitchFamily="34" charset="0"/>
              <a:buChar char="•"/>
            </a:pPr>
            <a:r>
              <a:rPr lang="ja-JP" altLang="en-US" sz="2800" dirty="0">
                <a:latin typeface="+mn-ea"/>
              </a:rPr>
              <a:t>系の内部情報を反映</a:t>
            </a:r>
            <a:endParaRPr lang="en-US" altLang="ja-JP" sz="2800" dirty="0">
              <a:latin typeface="+mn-ea"/>
            </a:endParaRPr>
          </a:p>
          <a:p>
            <a:pPr marL="457200" indent="-457200">
              <a:buFont typeface="Arial" panose="020B0604020202020204" pitchFamily="34" charset="0"/>
              <a:buChar char="•"/>
            </a:pPr>
            <a:r>
              <a:rPr lang="ja-JP" altLang="en-US" sz="2800" dirty="0">
                <a:latin typeface="+mn-ea"/>
              </a:rPr>
              <a:t>熱光子、熱レプトン対</a:t>
            </a:r>
            <a:endParaRPr kumimoji="1" lang="ja-JP" altLang="en-US" sz="2800" dirty="0">
              <a:latin typeface="+mn-ea"/>
            </a:endParaRPr>
          </a:p>
        </p:txBody>
      </p:sp>
    </p:spTree>
    <p:extLst>
      <p:ext uri="{BB962C8B-B14F-4D97-AF65-F5344CB8AC3E}">
        <p14:creationId xmlns:p14="http://schemas.microsoft.com/office/powerpoint/2010/main" val="3346476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81200" y="260648"/>
            <a:ext cx="8229600" cy="1143000"/>
          </a:xfrm>
        </p:spPr>
        <p:txBody>
          <a:bodyPr>
            <a:normAutofit/>
          </a:bodyPr>
          <a:lstStyle/>
          <a:p>
            <a:pPr algn="ctr"/>
            <a:r>
              <a:rPr lang="ja-JP" altLang="en-US" sz="4000" dirty="0"/>
              <a:t>重イオン衝突反応の概略図</a:t>
            </a:r>
          </a:p>
        </p:txBody>
      </p:sp>
      <p:grpSp>
        <p:nvGrpSpPr>
          <p:cNvPr id="2" name="グループ化 1">
            <a:extLst>
              <a:ext uri="{FF2B5EF4-FFF2-40B4-BE49-F238E27FC236}">
                <a16:creationId xmlns:a16="http://schemas.microsoft.com/office/drawing/2014/main" id="{36A1B41D-F131-424B-9590-1FC17E455ED3}"/>
              </a:ext>
            </a:extLst>
          </p:cNvPr>
          <p:cNvGrpSpPr/>
          <p:nvPr/>
        </p:nvGrpSpPr>
        <p:grpSpPr>
          <a:xfrm>
            <a:off x="3613994" y="1487786"/>
            <a:ext cx="4714255" cy="4677519"/>
            <a:chOff x="3613994" y="1487786"/>
            <a:chExt cx="4714255" cy="4677519"/>
          </a:xfrm>
        </p:grpSpPr>
        <p:sp>
          <p:nvSpPr>
            <p:cNvPr id="46" name="Line 3"/>
            <p:cNvSpPr>
              <a:spLocks noChangeAspect="1" noChangeShapeType="1"/>
            </p:cNvSpPr>
            <p:nvPr/>
          </p:nvSpPr>
          <p:spPr bwMode="auto">
            <a:xfrm flipV="1">
              <a:off x="6097811" y="2406105"/>
              <a:ext cx="0" cy="3040062"/>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47" name="Line 4"/>
            <p:cNvSpPr>
              <a:spLocks noChangeAspect="1" noChangeShapeType="1"/>
            </p:cNvSpPr>
            <p:nvPr/>
          </p:nvSpPr>
          <p:spPr bwMode="auto">
            <a:xfrm>
              <a:off x="4070574" y="5073105"/>
              <a:ext cx="4000500" cy="0"/>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48" name="Freeform 5"/>
            <p:cNvSpPr>
              <a:spLocks noChangeAspect="1"/>
            </p:cNvSpPr>
            <p:nvPr/>
          </p:nvSpPr>
          <p:spPr bwMode="auto">
            <a:xfrm>
              <a:off x="5683474" y="2844255"/>
              <a:ext cx="2644775" cy="2655887"/>
            </a:xfrm>
            <a:custGeom>
              <a:avLst/>
              <a:gdLst>
                <a:gd name="T0" fmla="*/ 0 w 2148"/>
                <a:gd name="T1" fmla="*/ 2160 h 2160"/>
                <a:gd name="T2" fmla="*/ 2148 w 2148"/>
                <a:gd name="T3" fmla="*/ 0 h 2160"/>
              </a:gdLst>
              <a:ahLst/>
              <a:cxnLst>
                <a:cxn ang="0">
                  <a:pos x="T0" y="T1"/>
                </a:cxn>
                <a:cxn ang="0">
                  <a:pos x="T2" y="T3"/>
                </a:cxn>
              </a:cxnLst>
              <a:rect l="0" t="0" r="r" b="b"/>
              <a:pathLst>
                <a:path w="2148" h="2160">
                  <a:moveTo>
                    <a:pt x="0" y="2160"/>
                  </a:moveTo>
                  <a:lnTo>
                    <a:pt x="2148"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50" name="Freeform 6"/>
            <p:cNvSpPr>
              <a:spLocks noChangeAspect="1"/>
            </p:cNvSpPr>
            <p:nvPr/>
          </p:nvSpPr>
          <p:spPr bwMode="auto">
            <a:xfrm>
              <a:off x="3848324" y="2844255"/>
              <a:ext cx="2674937" cy="2655887"/>
            </a:xfrm>
            <a:custGeom>
              <a:avLst/>
              <a:gdLst>
                <a:gd name="T0" fmla="*/ 2164 w 2164"/>
                <a:gd name="T1" fmla="*/ 2157 h 2157"/>
                <a:gd name="T2" fmla="*/ 0 w 2164"/>
                <a:gd name="T3" fmla="*/ 0 h 2157"/>
              </a:gdLst>
              <a:ahLst/>
              <a:cxnLst>
                <a:cxn ang="0">
                  <a:pos x="T0" y="T1"/>
                </a:cxn>
                <a:cxn ang="0">
                  <a:pos x="T2" y="T3"/>
                </a:cxn>
              </a:cxnLst>
              <a:rect l="0" t="0" r="r" b="b"/>
              <a:pathLst>
                <a:path w="2164" h="2157">
                  <a:moveTo>
                    <a:pt x="2164" y="2157"/>
                  </a:moveTo>
                  <a:lnTo>
                    <a:pt x="0"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51" name="Freeform 7"/>
            <p:cNvSpPr>
              <a:spLocks noChangeAspect="1"/>
            </p:cNvSpPr>
            <p:nvPr/>
          </p:nvSpPr>
          <p:spPr bwMode="auto">
            <a:xfrm>
              <a:off x="4313461" y="2675980"/>
              <a:ext cx="3651250" cy="1992312"/>
            </a:xfrm>
            <a:custGeom>
              <a:avLst/>
              <a:gdLst>
                <a:gd name="T0" fmla="*/ 90 w 3286"/>
                <a:gd name="T1" fmla="*/ 458 h 1793"/>
                <a:gd name="T2" fmla="*/ 650 w 3286"/>
                <a:gd name="T3" fmla="*/ 1126 h 1793"/>
                <a:gd name="T4" fmla="*/ 1221 w 3286"/>
                <a:gd name="T5" fmla="*/ 1629 h 1793"/>
                <a:gd name="T6" fmla="*/ 1401 w 3286"/>
                <a:gd name="T7" fmla="*/ 1752 h 1793"/>
                <a:gd name="T8" fmla="*/ 1601 w 3286"/>
                <a:gd name="T9" fmla="*/ 1793 h 1793"/>
                <a:gd name="T10" fmla="*/ 1793 w 3286"/>
                <a:gd name="T11" fmla="*/ 1752 h 1793"/>
                <a:gd name="T12" fmla="*/ 1985 w 3286"/>
                <a:gd name="T13" fmla="*/ 1626 h 1793"/>
                <a:gd name="T14" fmla="*/ 2528 w 3286"/>
                <a:gd name="T15" fmla="*/ 1151 h 1793"/>
                <a:gd name="T16" fmla="*/ 3169 w 3286"/>
                <a:gd name="T17" fmla="*/ 399 h 1793"/>
                <a:gd name="T18" fmla="*/ 3228 w 3286"/>
                <a:gd name="T19" fmla="*/ 161 h 1793"/>
                <a:gd name="T20" fmla="*/ 2960 w 3286"/>
                <a:gd name="T21" fmla="*/ 31 h 1793"/>
                <a:gd name="T22" fmla="*/ 2364 w 3286"/>
                <a:gd name="T23" fmla="*/ 309 h 1793"/>
                <a:gd name="T24" fmla="*/ 1600 w 3286"/>
                <a:gd name="T25" fmla="*/ 518 h 1793"/>
                <a:gd name="T26" fmla="*/ 915 w 3286"/>
                <a:gd name="T27" fmla="*/ 319 h 1793"/>
                <a:gd name="T28" fmla="*/ 279 w 3286"/>
                <a:gd name="T29" fmla="*/ 21 h 1793"/>
                <a:gd name="T30" fmla="*/ 31 w 3286"/>
                <a:gd name="T31" fmla="*/ 190 h 1793"/>
                <a:gd name="T32" fmla="*/ 90 w 3286"/>
                <a:gd name="T33" fmla="*/ 458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6" h="1793">
                  <a:moveTo>
                    <a:pt x="90" y="458"/>
                  </a:moveTo>
                  <a:cubicBezTo>
                    <a:pt x="193" y="614"/>
                    <a:pt x="462" y="931"/>
                    <a:pt x="650" y="1126"/>
                  </a:cubicBezTo>
                  <a:lnTo>
                    <a:pt x="1221" y="1629"/>
                  </a:lnTo>
                  <a:cubicBezTo>
                    <a:pt x="1346" y="1733"/>
                    <a:pt x="1338" y="1725"/>
                    <a:pt x="1401" y="1752"/>
                  </a:cubicBezTo>
                  <a:cubicBezTo>
                    <a:pt x="1464" y="1779"/>
                    <a:pt x="1536" y="1793"/>
                    <a:pt x="1601" y="1793"/>
                  </a:cubicBezTo>
                  <a:cubicBezTo>
                    <a:pt x="1666" y="1793"/>
                    <a:pt x="1729" y="1780"/>
                    <a:pt x="1793" y="1752"/>
                  </a:cubicBezTo>
                  <a:cubicBezTo>
                    <a:pt x="1857" y="1724"/>
                    <a:pt x="1863" y="1726"/>
                    <a:pt x="1985" y="1626"/>
                  </a:cubicBezTo>
                  <a:lnTo>
                    <a:pt x="2528" y="1151"/>
                  </a:lnTo>
                  <a:cubicBezTo>
                    <a:pt x="2725" y="947"/>
                    <a:pt x="3052" y="564"/>
                    <a:pt x="3169" y="399"/>
                  </a:cubicBezTo>
                  <a:cubicBezTo>
                    <a:pt x="3286" y="234"/>
                    <a:pt x="3263" y="222"/>
                    <a:pt x="3228" y="161"/>
                  </a:cubicBezTo>
                  <a:cubicBezTo>
                    <a:pt x="3193" y="100"/>
                    <a:pt x="3104" y="6"/>
                    <a:pt x="2960" y="31"/>
                  </a:cubicBezTo>
                  <a:cubicBezTo>
                    <a:pt x="2816" y="56"/>
                    <a:pt x="2591" y="228"/>
                    <a:pt x="2364" y="309"/>
                  </a:cubicBezTo>
                  <a:cubicBezTo>
                    <a:pt x="2137" y="390"/>
                    <a:pt x="1841" y="516"/>
                    <a:pt x="1600" y="518"/>
                  </a:cubicBezTo>
                  <a:cubicBezTo>
                    <a:pt x="1359" y="520"/>
                    <a:pt x="1135" y="402"/>
                    <a:pt x="915" y="319"/>
                  </a:cubicBezTo>
                  <a:cubicBezTo>
                    <a:pt x="695" y="236"/>
                    <a:pt x="426" y="42"/>
                    <a:pt x="279" y="21"/>
                  </a:cubicBezTo>
                  <a:cubicBezTo>
                    <a:pt x="132" y="0"/>
                    <a:pt x="62" y="117"/>
                    <a:pt x="31" y="190"/>
                  </a:cubicBezTo>
                  <a:cubicBezTo>
                    <a:pt x="0" y="263"/>
                    <a:pt x="78" y="402"/>
                    <a:pt x="90" y="458"/>
                  </a:cubicBezTo>
                  <a:close/>
                </a:path>
              </a:pathLst>
            </a:custGeom>
            <a:gradFill rotWithShape="0">
              <a:gsLst>
                <a:gs pos="0">
                  <a:schemeClr val="accent2"/>
                </a:gs>
                <a:gs pos="49000">
                  <a:srgbClr val="FF0000">
                    <a:alpha val="70000"/>
                    <a:lumMod val="73000"/>
                  </a:srgbClr>
                </a:gs>
              </a:gsLst>
              <a:lin ang="5400000" scaled="1"/>
            </a:gradFill>
            <a:ln>
              <a:noFill/>
            </a:ln>
            <a:effectLst/>
          </p:spPr>
          <p:txBody>
            <a:bodyPr wrap="none" anchor="ctr"/>
            <a:lstStyle/>
            <a:p>
              <a:pPr>
                <a:defRPr/>
              </a:pPr>
              <a:endParaRPr lang="ja-JP" altLang="en-US" dirty="0"/>
            </a:p>
          </p:txBody>
        </p:sp>
        <p:sp>
          <p:nvSpPr>
            <p:cNvPr id="52" name="Text Box 8"/>
            <p:cNvSpPr txBox="1">
              <a:spLocks noChangeAspect="1" noChangeArrowheads="1"/>
            </p:cNvSpPr>
            <p:nvPr/>
          </p:nvSpPr>
          <p:spPr bwMode="auto">
            <a:xfrm>
              <a:off x="6256561" y="5042942"/>
              <a:ext cx="3433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lang="en-US" altLang="ja-JP" sz="2400">
                  <a:solidFill>
                    <a:schemeClr val="tx1"/>
                  </a:solidFill>
                  <a:latin typeface="+mn-lt"/>
                  <a:cs typeface="Arial" charset="0"/>
                </a:rPr>
                <a:t>0</a:t>
              </a:r>
            </a:p>
          </p:txBody>
        </p:sp>
        <p:sp>
          <p:nvSpPr>
            <p:cNvPr id="53" name="AutoShape 9"/>
            <p:cNvSpPr>
              <a:spLocks noChangeAspect="1" noChangeArrowheads="1"/>
            </p:cNvSpPr>
            <p:nvPr/>
          </p:nvSpPr>
          <p:spPr bwMode="auto">
            <a:xfrm rot="2704117">
              <a:off x="5521548" y="5154068"/>
              <a:ext cx="341313" cy="633412"/>
            </a:xfrm>
            <a:prstGeom prst="upArrow">
              <a:avLst>
                <a:gd name="adj1" fmla="val 50000"/>
                <a:gd name="adj2" fmla="val 46395"/>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54" name="Text Box 10"/>
            <p:cNvSpPr txBox="1">
              <a:spLocks noChangeAspect="1" noChangeArrowheads="1"/>
            </p:cNvSpPr>
            <p:nvPr/>
          </p:nvSpPr>
          <p:spPr bwMode="auto">
            <a:xfrm>
              <a:off x="3613994" y="4598109"/>
              <a:ext cx="1994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collision axis</a:t>
              </a:r>
            </a:p>
          </p:txBody>
        </p:sp>
        <p:sp>
          <p:nvSpPr>
            <p:cNvPr id="55" name="Text Box 11"/>
            <p:cNvSpPr txBox="1">
              <a:spLocks noChangeAspect="1" noChangeArrowheads="1"/>
            </p:cNvSpPr>
            <p:nvPr/>
          </p:nvSpPr>
          <p:spPr bwMode="auto">
            <a:xfrm rot="16200000">
              <a:off x="5494475" y="2061767"/>
              <a:ext cx="7697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time</a:t>
              </a:r>
            </a:p>
          </p:txBody>
        </p:sp>
        <p:sp>
          <p:nvSpPr>
            <p:cNvPr id="56" name="Oval 12"/>
            <p:cNvSpPr>
              <a:spLocks noChangeAspect="1" noChangeArrowheads="1"/>
            </p:cNvSpPr>
            <p:nvPr/>
          </p:nvSpPr>
          <p:spPr bwMode="auto">
            <a:xfrm>
              <a:off x="5153249" y="2737892"/>
              <a:ext cx="107950"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7" name="Oval 13"/>
            <p:cNvSpPr>
              <a:spLocks noChangeAspect="1" noChangeArrowheads="1"/>
            </p:cNvSpPr>
            <p:nvPr/>
          </p:nvSpPr>
          <p:spPr bwMode="auto">
            <a:xfrm>
              <a:off x="5918424" y="2752180"/>
              <a:ext cx="106362"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8" name="Oval 14"/>
            <p:cNvSpPr>
              <a:spLocks noChangeAspect="1" noChangeArrowheads="1"/>
            </p:cNvSpPr>
            <p:nvPr/>
          </p:nvSpPr>
          <p:spPr bwMode="auto">
            <a:xfrm>
              <a:off x="5972399" y="3018880"/>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9" name="Oval 15"/>
            <p:cNvSpPr>
              <a:spLocks noChangeAspect="1" noChangeArrowheads="1"/>
            </p:cNvSpPr>
            <p:nvPr/>
          </p:nvSpPr>
          <p:spPr bwMode="auto">
            <a:xfrm>
              <a:off x="5758086" y="2939505"/>
              <a:ext cx="106363"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0" name="Oval 16"/>
            <p:cNvSpPr>
              <a:spLocks noChangeAspect="1" noChangeArrowheads="1"/>
            </p:cNvSpPr>
            <p:nvPr/>
          </p:nvSpPr>
          <p:spPr bwMode="auto">
            <a:xfrm>
              <a:off x="6312124" y="2990305"/>
              <a:ext cx="107950"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1" name="Oval 17"/>
            <p:cNvSpPr>
              <a:spLocks noChangeAspect="1" noChangeArrowheads="1"/>
            </p:cNvSpPr>
            <p:nvPr/>
          </p:nvSpPr>
          <p:spPr bwMode="auto">
            <a:xfrm>
              <a:off x="6131149" y="2752180"/>
              <a:ext cx="106362" cy="106362"/>
            </a:xfrm>
            <a:prstGeom prst="ellipse">
              <a:avLst/>
            </a:prstGeom>
            <a:solidFill>
              <a:srgbClr val="CCFFCC"/>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2" name="Oval 18"/>
            <p:cNvSpPr>
              <a:spLocks noChangeAspect="1" noChangeArrowheads="1"/>
            </p:cNvSpPr>
            <p:nvPr/>
          </p:nvSpPr>
          <p:spPr bwMode="auto">
            <a:xfrm>
              <a:off x="5354861" y="2737892"/>
              <a:ext cx="106363"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3" name="Oval 19"/>
            <p:cNvSpPr>
              <a:spLocks noChangeAspect="1" noChangeArrowheads="1"/>
            </p:cNvSpPr>
            <p:nvPr/>
          </p:nvSpPr>
          <p:spPr bwMode="auto">
            <a:xfrm>
              <a:off x="5656486" y="2687092"/>
              <a:ext cx="107950"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4" name="Oval 20"/>
            <p:cNvSpPr>
              <a:spLocks noChangeAspect="1" noChangeArrowheads="1"/>
            </p:cNvSpPr>
            <p:nvPr/>
          </p:nvSpPr>
          <p:spPr bwMode="auto">
            <a:xfrm>
              <a:off x="5505674" y="2939505"/>
              <a:ext cx="106362" cy="106362"/>
            </a:xfrm>
            <a:prstGeom prst="ellipse">
              <a:avLst/>
            </a:prstGeom>
            <a:solidFill>
              <a:srgbClr val="6666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5" name="Oval 21"/>
            <p:cNvSpPr>
              <a:spLocks noChangeAspect="1" noChangeArrowheads="1"/>
            </p:cNvSpPr>
            <p:nvPr/>
          </p:nvSpPr>
          <p:spPr bwMode="auto">
            <a:xfrm>
              <a:off x="6564536" y="2788692"/>
              <a:ext cx="106363"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6" name="Oval 22"/>
            <p:cNvSpPr>
              <a:spLocks noChangeAspect="1" noChangeArrowheads="1"/>
            </p:cNvSpPr>
            <p:nvPr/>
          </p:nvSpPr>
          <p:spPr bwMode="auto">
            <a:xfrm>
              <a:off x="6615336" y="2990305"/>
              <a:ext cx="106363" cy="106362"/>
            </a:xfrm>
            <a:prstGeom prst="ellipse">
              <a:avLst/>
            </a:prstGeom>
            <a:solidFill>
              <a:srgbClr val="FF00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7" name="Oval 23"/>
            <p:cNvSpPr>
              <a:spLocks noChangeAspect="1" noChangeArrowheads="1"/>
            </p:cNvSpPr>
            <p:nvPr/>
          </p:nvSpPr>
          <p:spPr bwMode="auto">
            <a:xfrm>
              <a:off x="6867749" y="2737892"/>
              <a:ext cx="106362"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8" name="Oval 24"/>
            <p:cNvSpPr>
              <a:spLocks noChangeAspect="1" noChangeArrowheads="1"/>
            </p:cNvSpPr>
            <p:nvPr/>
          </p:nvSpPr>
          <p:spPr bwMode="auto">
            <a:xfrm>
              <a:off x="6766149" y="2883942"/>
              <a:ext cx="106362"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9" name="Oval 25"/>
            <p:cNvSpPr>
              <a:spLocks noChangeAspect="1" noChangeArrowheads="1"/>
            </p:cNvSpPr>
            <p:nvPr/>
          </p:nvSpPr>
          <p:spPr bwMode="auto">
            <a:xfrm>
              <a:off x="6362924" y="2636292"/>
              <a:ext cx="106362" cy="107950"/>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0" name="Oval 26"/>
            <p:cNvSpPr>
              <a:spLocks noChangeAspect="1" noChangeArrowheads="1"/>
            </p:cNvSpPr>
            <p:nvPr/>
          </p:nvSpPr>
          <p:spPr bwMode="auto">
            <a:xfrm>
              <a:off x="4851624" y="2587080"/>
              <a:ext cx="106362"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1" name="Oval 27"/>
            <p:cNvSpPr>
              <a:spLocks noChangeAspect="1" noChangeArrowheads="1"/>
            </p:cNvSpPr>
            <p:nvPr/>
          </p:nvSpPr>
          <p:spPr bwMode="auto">
            <a:xfrm>
              <a:off x="6205761" y="2485480"/>
              <a:ext cx="106363" cy="106362"/>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2" name="Oval 28"/>
            <p:cNvSpPr>
              <a:spLocks noChangeAspect="1" noChangeArrowheads="1"/>
            </p:cNvSpPr>
            <p:nvPr/>
          </p:nvSpPr>
          <p:spPr bwMode="auto">
            <a:xfrm>
              <a:off x="5102449" y="2536280"/>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3" name="Oval 29"/>
            <p:cNvSpPr>
              <a:spLocks noChangeAspect="1" noChangeArrowheads="1"/>
            </p:cNvSpPr>
            <p:nvPr/>
          </p:nvSpPr>
          <p:spPr bwMode="auto">
            <a:xfrm>
              <a:off x="5500911" y="2580730"/>
              <a:ext cx="106363"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4" name="Oval 30"/>
            <p:cNvSpPr>
              <a:spLocks noChangeAspect="1" noChangeArrowheads="1"/>
            </p:cNvSpPr>
            <p:nvPr/>
          </p:nvSpPr>
          <p:spPr bwMode="auto">
            <a:xfrm>
              <a:off x="6615336" y="2529930"/>
              <a:ext cx="106363"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5" name="Oval 31"/>
            <p:cNvSpPr>
              <a:spLocks noChangeAspect="1" noChangeArrowheads="1"/>
            </p:cNvSpPr>
            <p:nvPr/>
          </p:nvSpPr>
          <p:spPr bwMode="auto">
            <a:xfrm>
              <a:off x="7164611" y="2687092"/>
              <a:ext cx="106363" cy="10636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6" name="Oval 32"/>
            <p:cNvSpPr>
              <a:spLocks noChangeAspect="1" noChangeArrowheads="1"/>
            </p:cNvSpPr>
            <p:nvPr/>
          </p:nvSpPr>
          <p:spPr bwMode="auto">
            <a:xfrm>
              <a:off x="6912199" y="2536280"/>
              <a:ext cx="106362" cy="106362"/>
            </a:xfrm>
            <a:prstGeom prst="ellipse">
              <a:avLst/>
            </a:prstGeom>
            <a:solidFill>
              <a:srgbClr val="333399"/>
            </a:solidFill>
            <a:ln w="9525">
              <a:noFill/>
              <a:round/>
              <a:headEnd/>
              <a:tailEnd/>
            </a:ln>
            <a:effectLst/>
            <a:scene3d>
              <a:camera prst="orthographicFront"/>
              <a:lightRig rig="threePt" dir="t"/>
            </a:scene3d>
            <a:sp3d>
              <a:bevelT w="7200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7" name="AutoShape 33"/>
            <p:cNvSpPr>
              <a:spLocks noChangeAspect="1" noChangeArrowheads="1"/>
            </p:cNvSpPr>
            <p:nvPr/>
          </p:nvSpPr>
          <p:spPr bwMode="auto">
            <a:xfrm>
              <a:off x="5915955" y="4866730"/>
              <a:ext cx="352425" cy="403225"/>
            </a:xfrm>
            <a:prstGeom prst="irregularSeal1">
              <a:avLst/>
            </a:pr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shape">
                <a:fillToRect l="50000" t="50000" r="50000" b="50000"/>
              </a:path>
            </a:gradFill>
            <a:ln w="9525">
              <a:noFill/>
              <a:miter lim="800000"/>
              <a:headEnd/>
              <a:tailEnd/>
            </a:ln>
            <a:effectLst/>
            <a:scene3d>
              <a:camera prst="orthographicFront"/>
              <a:lightRig rig="threePt" dir="t"/>
            </a:scene3d>
            <a:sp3d>
              <a:bevelT w="180000" h="18034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8" name="Oval 34"/>
            <p:cNvSpPr>
              <a:spLocks noChangeAspect="1" noChangeArrowheads="1"/>
            </p:cNvSpPr>
            <p:nvPr/>
          </p:nvSpPr>
          <p:spPr bwMode="auto">
            <a:xfrm>
              <a:off x="5053236" y="5711280"/>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sp>
          <p:nvSpPr>
            <p:cNvPr id="79" name="AutoShape 39"/>
            <p:cNvSpPr>
              <a:spLocks noChangeAspect="1" noChangeArrowheads="1"/>
            </p:cNvSpPr>
            <p:nvPr/>
          </p:nvSpPr>
          <p:spPr bwMode="auto">
            <a:xfrm rot="18900000">
              <a:off x="6342286" y="5171530"/>
              <a:ext cx="341313" cy="561975"/>
            </a:xfrm>
            <a:prstGeom prst="upArrow">
              <a:avLst>
                <a:gd name="adj1" fmla="val 50000"/>
                <a:gd name="adj2" fmla="val 41163"/>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80" name="Oval 34"/>
            <p:cNvSpPr>
              <a:spLocks noChangeAspect="1" noChangeArrowheads="1"/>
            </p:cNvSpPr>
            <p:nvPr/>
          </p:nvSpPr>
          <p:spPr bwMode="auto">
            <a:xfrm>
              <a:off x="6628420" y="5688959"/>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cxnSp>
          <p:nvCxnSpPr>
            <p:cNvPr id="84" name="直線矢印コネクタ 83"/>
            <p:cNvCxnSpPr/>
            <p:nvPr/>
          </p:nvCxnSpPr>
          <p:spPr>
            <a:xfrm flipV="1">
              <a:off x="6092167" y="2292599"/>
              <a:ext cx="377119" cy="2780506"/>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sp>
          <p:nvSpPr>
            <p:cNvPr id="38" name="Freeform 458"/>
            <p:cNvSpPr>
              <a:spLocks/>
            </p:cNvSpPr>
            <p:nvPr/>
          </p:nvSpPr>
          <p:spPr bwMode="auto">
            <a:xfrm rot="15609705">
              <a:off x="4474959" y="2995884"/>
              <a:ext cx="2215791" cy="325206"/>
            </a:xfrm>
            <a:custGeom>
              <a:avLst/>
              <a:gdLst>
                <a:gd name="T0" fmla="*/ 0 w 2903"/>
                <a:gd name="T1" fmla="*/ 73025 h 91"/>
                <a:gd name="T2" fmla="*/ 287337 w 2903"/>
                <a:gd name="T3" fmla="*/ 0 h 91"/>
                <a:gd name="T4" fmla="*/ 576262 w 2903"/>
                <a:gd name="T5" fmla="*/ 73025 h 91"/>
                <a:gd name="T6" fmla="*/ 863600 w 2903"/>
                <a:gd name="T7" fmla="*/ 0 h 91"/>
                <a:gd name="T8" fmla="*/ 1152525 w 2903"/>
                <a:gd name="T9" fmla="*/ 73025 h 91"/>
                <a:gd name="T10" fmla="*/ 1439862 w 2903"/>
                <a:gd name="T11" fmla="*/ 0 h 91"/>
                <a:gd name="T12" fmla="*/ 1728787 w 2903"/>
                <a:gd name="T13" fmla="*/ 73025 h 91"/>
                <a:gd name="T14" fmla="*/ 2016125 w 2903"/>
                <a:gd name="T15" fmla="*/ 0 h 91"/>
                <a:gd name="T16" fmla="*/ 2303462 w 2903"/>
                <a:gd name="T17" fmla="*/ 73025 h 91"/>
                <a:gd name="T18" fmla="*/ 2592387 w 2903"/>
                <a:gd name="T19" fmla="*/ 0 h 91"/>
                <a:gd name="T20" fmla="*/ 2879725 w 2903"/>
                <a:gd name="T21" fmla="*/ 73025 h 91"/>
                <a:gd name="T22" fmla="*/ 3168650 w 2903"/>
                <a:gd name="T23" fmla="*/ 0 h 91"/>
                <a:gd name="T24" fmla="*/ 3455987 w 2903"/>
                <a:gd name="T25" fmla="*/ 73025 h 91"/>
                <a:gd name="T26" fmla="*/ 3744912 w 2903"/>
                <a:gd name="T27" fmla="*/ 0 h 91"/>
                <a:gd name="T28" fmla="*/ 4032250 w 2903"/>
                <a:gd name="T29" fmla="*/ 73025 h 91"/>
                <a:gd name="T30" fmla="*/ 4321175 w 2903"/>
                <a:gd name="T31" fmla="*/ 0 h 91"/>
                <a:gd name="T32" fmla="*/ 4608512 w 2903"/>
                <a:gd name="T33" fmla="*/ 73025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03"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1" y="91"/>
                    <a:pt x="1451" y="91"/>
                  </a:cubicBezTo>
                  <a:cubicBezTo>
                    <a:pt x="1511" y="91"/>
                    <a:pt x="1573" y="0"/>
                    <a:pt x="1633" y="0"/>
                  </a:cubicBezTo>
                  <a:cubicBezTo>
                    <a:pt x="1693" y="0"/>
                    <a:pt x="1754" y="91"/>
                    <a:pt x="1814" y="91"/>
                  </a:cubicBezTo>
                  <a:cubicBezTo>
                    <a:pt x="1874" y="91"/>
                    <a:pt x="1936" y="0"/>
                    <a:pt x="1996" y="0"/>
                  </a:cubicBezTo>
                  <a:cubicBezTo>
                    <a:pt x="2056" y="0"/>
                    <a:pt x="2117" y="91"/>
                    <a:pt x="2177" y="91"/>
                  </a:cubicBezTo>
                  <a:cubicBezTo>
                    <a:pt x="2237" y="91"/>
                    <a:pt x="2299" y="0"/>
                    <a:pt x="2359" y="0"/>
                  </a:cubicBezTo>
                  <a:cubicBezTo>
                    <a:pt x="2419" y="0"/>
                    <a:pt x="2480" y="91"/>
                    <a:pt x="2540" y="91"/>
                  </a:cubicBezTo>
                  <a:cubicBezTo>
                    <a:pt x="2600" y="91"/>
                    <a:pt x="2662" y="0"/>
                    <a:pt x="2722" y="0"/>
                  </a:cubicBezTo>
                  <a:cubicBezTo>
                    <a:pt x="2782" y="0"/>
                    <a:pt x="2842" y="45"/>
                    <a:pt x="2903" y="91"/>
                  </a:cubicBezTo>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5" name="テキスト ボックス 4"/>
            <p:cNvSpPr txBox="1"/>
            <p:nvPr/>
          </p:nvSpPr>
          <p:spPr>
            <a:xfrm>
              <a:off x="6195382" y="1651582"/>
              <a:ext cx="1215397" cy="523220"/>
            </a:xfrm>
            <a:prstGeom prst="rect">
              <a:avLst/>
            </a:prstGeom>
            <a:noFill/>
          </p:spPr>
          <p:txBody>
            <a:bodyPr wrap="none" rtlCol="0">
              <a:spAutoFit/>
            </a:bodyPr>
            <a:lstStyle/>
            <a:p>
              <a:r>
                <a:rPr kumimoji="1" lang="ja-JP" altLang="en-US" sz="2800" dirty="0">
                  <a:latin typeface="+mn-ea"/>
                </a:rPr>
                <a:t>プローブ</a:t>
              </a:r>
            </a:p>
          </p:txBody>
        </p:sp>
        <p:sp>
          <p:nvSpPr>
            <p:cNvPr id="6" name="テキスト ボックス 5"/>
            <p:cNvSpPr txBox="1"/>
            <p:nvPr/>
          </p:nvSpPr>
          <p:spPr>
            <a:xfrm>
              <a:off x="4855275" y="1487786"/>
              <a:ext cx="902811" cy="523220"/>
            </a:xfrm>
            <a:prstGeom prst="rect">
              <a:avLst/>
            </a:prstGeom>
            <a:noFill/>
          </p:spPr>
          <p:txBody>
            <a:bodyPr wrap="none" rtlCol="0">
              <a:spAutoFit/>
            </a:bodyPr>
            <a:lstStyle/>
            <a:p>
              <a:r>
                <a:rPr kumimoji="1" lang="ja-JP" altLang="en-US" sz="2800" dirty="0">
                  <a:latin typeface="+mn-ea"/>
                </a:rPr>
                <a:t>放射</a:t>
              </a:r>
            </a:p>
          </p:txBody>
        </p:sp>
      </p:grpSp>
    </p:spTree>
    <p:extLst>
      <p:ext uri="{BB962C8B-B14F-4D97-AF65-F5344CB8AC3E}">
        <p14:creationId xmlns:p14="http://schemas.microsoft.com/office/powerpoint/2010/main" val="1285465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各ステージ（バルク）</a:t>
            </a:r>
          </a:p>
        </p:txBody>
      </p:sp>
      <p:sp>
        <p:nvSpPr>
          <p:cNvPr id="40" name="テキスト ボックス 39"/>
          <p:cNvSpPr txBox="1"/>
          <p:nvPr/>
        </p:nvSpPr>
        <p:spPr>
          <a:xfrm>
            <a:off x="6817544" y="5169884"/>
            <a:ext cx="2760692" cy="523220"/>
          </a:xfrm>
          <a:prstGeom prst="rect">
            <a:avLst/>
          </a:prstGeom>
          <a:noFill/>
        </p:spPr>
        <p:txBody>
          <a:bodyPr wrap="none" rtlCol="0">
            <a:spAutoFit/>
          </a:bodyPr>
          <a:lstStyle/>
          <a:p>
            <a:r>
              <a:rPr kumimoji="1" lang="en-US" altLang="ja-JP" sz="2800" dirty="0">
                <a:latin typeface="+mn-ea"/>
              </a:rPr>
              <a:t>1. </a:t>
            </a:r>
            <a:r>
              <a:rPr kumimoji="1" lang="ja-JP" altLang="en-US" sz="2800" dirty="0">
                <a:latin typeface="+mn-ea"/>
              </a:rPr>
              <a:t>カラーグラス凝縮</a:t>
            </a:r>
          </a:p>
        </p:txBody>
      </p:sp>
      <p:sp>
        <p:nvSpPr>
          <p:cNvPr id="41" name="テキスト ボックス 40"/>
          <p:cNvSpPr txBox="1"/>
          <p:nvPr/>
        </p:nvSpPr>
        <p:spPr>
          <a:xfrm>
            <a:off x="6817545" y="4429868"/>
            <a:ext cx="1633781" cy="523220"/>
          </a:xfrm>
          <a:prstGeom prst="rect">
            <a:avLst/>
          </a:prstGeom>
          <a:noFill/>
        </p:spPr>
        <p:txBody>
          <a:bodyPr wrap="none" rtlCol="0">
            <a:spAutoFit/>
          </a:bodyPr>
          <a:lstStyle/>
          <a:p>
            <a:r>
              <a:rPr lang="en-US" altLang="ja-JP" sz="2800" dirty="0">
                <a:latin typeface="+mn-ea"/>
              </a:rPr>
              <a:t>2</a:t>
            </a:r>
            <a:r>
              <a:rPr kumimoji="1" lang="en-US" altLang="ja-JP" sz="2800" dirty="0">
                <a:latin typeface="+mn-ea"/>
              </a:rPr>
              <a:t>. </a:t>
            </a:r>
            <a:r>
              <a:rPr kumimoji="1" lang="ja-JP" altLang="en-US" sz="2800" dirty="0">
                <a:latin typeface="+mn-ea"/>
              </a:rPr>
              <a:t>グラズマ</a:t>
            </a:r>
          </a:p>
        </p:txBody>
      </p:sp>
      <p:sp>
        <p:nvSpPr>
          <p:cNvPr id="42" name="テキスト ボックス 41"/>
          <p:cNvSpPr txBox="1"/>
          <p:nvPr/>
        </p:nvSpPr>
        <p:spPr>
          <a:xfrm>
            <a:off x="6817545" y="3689852"/>
            <a:ext cx="1983235" cy="523220"/>
          </a:xfrm>
          <a:prstGeom prst="rect">
            <a:avLst/>
          </a:prstGeom>
          <a:noFill/>
        </p:spPr>
        <p:txBody>
          <a:bodyPr wrap="none" rtlCol="0">
            <a:spAutoFit/>
          </a:bodyPr>
          <a:lstStyle/>
          <a:p>
            <a:r>
              <a:rPr kumimoji="1" lang="en-US" altLang="ja-JP" sz="2800" dirty="0">
                <a:latin typeface="+mn-ea"/>
              </a:rPr>
              <a:t>3. </a:t>
            </a:r>
            <a:r>
              <a:rPr lang="en-US" altLang="ja-JP" sz="2800" dirty="0">
                <a:latin typeface="+mn-ea"/>
              </a:rPr>
              <a:t>QGP</a:t>
            </a:r>
            <a:r>
              <a:rPr lang="ja-JP" altLang="en-US" sz="2800" dirty="0">
                <a:latin typeface="+mn-ea"/>
              </a:rPr>
              <a:t>流体</a:t>
            </a:r>
            <a:endParaRPr kumimoji="1" lang="ja-JP" altLang="en-US" sz="2800" dirty="0">
              <a:latin typeface="+mn-ea"/>
            </a:endParaRPr>
          </a:p>
        </p:txBody>
      </p:sp>
      <p:sp>
        <p:nvSpPr>
          <p:cNvPr id="43" name="テキスト ボックス 42"/>
          <p:cNvSpPr txBox="1"/>
          <p:nvPr/>
        </p:nvSpPr>
        <p:spPr>
          <a:xfrm>
            <a:off x="6817544" y="2949836"/>
            <a:ext cx="2178802" cy="523220"/>
          </a:xfrm>
          <a:prstGeom prst="rect">
            <a:avLst/>
          </a:prstGeom>
          <a:noFill/>
        </p:spPr>
        <p:txBody>
          <a:bodyPr wrap="none" rtlCol="0">
            <a:spAutoFit/>
          </a:bodyPr>
          <a:lstStyle/>
          <a:p>
            <a:r>
              <a:rPr kumimoji="1" lang="en-US" altLang="ja-JP" sz="2800" dirty="0">
                <a:latin typeface="+mn-ea"/>
              </a:rPr>
              <a:t>4. </a:t>
            </a:r>
            <a:r>
              <a:rPr kumimoji="1" lang="ja-JP" altLang="en-US" sz="2800" dirty="0">
                <a:latin typeface="+mn-ea"/>
              </a:rPr>
              <a:t>ハドロンガス</a:t>
            </a:r>
          </a:p>
        </p:txBody>
      </p:sp>
      <p:sp>
        <p:nvSpPr>
          <p:cNvPr id="44" name="テキスト ボックス 43"/>
          <p:cNvSpPr txBox="1"/>
          <p:nvPr/>
        </p:nvSpPr>
        <p:spPr>
          <a:xfrm>
            <a:off x="6817545" y="2210592"/>
            <a:ext cx="3047629" cy="523220"/>
          </a:xfrm>
          <a:prstGeom prst="rect">
            <a:avLst/>
          </a:prstGeom>
          <a:noFill/>
        </p:spPr>
        <p:txBody>
          <a:bodyPr wrap="none" rtlCol="0">
            <a:spAutoFit/>
          </a:bodyPr>
          <a:lstStyle/>
          <a:p>
            <a:r>
              <a:rPr kumimoji="1" lang="en-US" altLang="ja-JP" sz="2800" dirty="0">
                <a:latin typeface="+mn-ea"/>
              </a:rPr>
              <a:t>5. </a:t>
            </a:r>
            <a:r>
              <a:rPr kumimoji="1" lang="ja-JP" altLang="en-US" sz="2800" dirty="0">
                <a:latin typeface="+mn-ea"/>
              </a:rPr>
              <a:t>ハドロン自由粒子</a:t>
            </a:r>
          </a:p>
        </p:txBody>
      </p:sp>
      <p:grpSp>
        <p:nvGrpSpPr>
          <p:cNvPr id="46" name="グループ化 45"/>
          <p:cNvGrpSpPr/>
          <p:nvPr/>
        </p:nvGrpSpPr>
        <p:grpSpPr>
          <a:xfrm>
            <a:off x="2063553" y="1735273"/>
            <a:ext cx="4714255" cy="4257587"/>
            <a:chOff x="2088559" y="1447240"/>
            <a:chExt cx="4714255" cy="4257587"/>
          </a:xfrm>
        </p:grpSpPr>
        <p:sp>
          <p:nvSpPr>
            <p:cNvPr id="47" name="Line 3"/>
            <p:cNvSpPr>
              <a:spLocks noChangeAspect="1" noChangeShapeType="1"/>
            </p:cNvSpPr>
            <p:nvPr/>
          </p:nvSpPr>
          <p:spPr bwMode="auto">
            <a:xfrm flipV="1">
              <a:off x="4572376" y="1945627"/>
              <a:ext cx="0" cy="3040062"/>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48" name="Line 4"/>
            <p:cNvSpPr>
              <a:spLocks noChangeAspect="1" noChangeShapeType="1"/>
            </p:cNvSpPr>
            <p:nvPr/>
          </p:nvSpPr>
          <p:spPr bwMode="auto">
            <a:xfrm>
              <a:off x="2545139" y="4612627"/>
              <a:ext cx="4000500" cy="0"/>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49" name="Freeform 5"/>
            <p:cNvSpPr>
              <a:spLocks noChangeAspect="1"/>
            </p:cNvSpPr>
            <p:nvPr/>
          </p:nvSpPr>
          <p:spPr bwMode="auto">
            <a:xfrm>
              <a:off x="4158039" y="2383777"/>
              <a:ext cx="2644775" cy="2655887"/>
            </a:xfrm>
            <a:custGeom>
              <a:avLst/>
              <a:gdLst>
                <a:gd name="T0" fmla="*/ 0 w 2148"/>
                <a:gd name="T1" fmla="*/ 2160 h 2160"/>
                <a:gd name="T2" fmla="*/ 2148 w 2148"/>
                <a:gd name="T3" fmla="*/ 0 h 2160"/>
              </a:gdLst>
              <a:ahLst/>
              <a:cxnLst>
                <a:cxn ang="0">
                  <a:pos x="T0" y="T1"/>
                </a:cxn>
                <a:cxn ang="0">
                  <a:pos x="T2" y="T3"/>
                </a:cxn>
              </a:cxnLst>
              <a:rect l="0" t="0" r="r" b="b"/>
              <a:pathLst>
                <a:path w="2148" h="2160">
                  <a:moveTo>
                    <a:pt x="0" y="2160"/>
                  </a:moveTo>
                  <a:lnTo>
                    <a:pt x="2148"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50" name="Freeform 6"/>
            <p:cNvSpPr>
              <a:spLocks noChangeAspect="1"/>
            </p:cNvSpPr>
            <p:nvPr/>
          </p:nvSpPr>
          <p:spPr bwMode="auto">
            <a:xfrm>
              <a:off x="2322889" y="2383777"/>
              <a:ext cx="2674937" cy="2655887"/>
            </a:xfrm>
            <a:custGeom>
              <a:avLst/>
              <a:gdLst>
                <a:gd name="T0" fmla="*/ 2164 w 2164"/>
                <a:gd name="T1" fmla="*/ 2157 h 2157"/>
                <a:gd name="T2" fmla="*/ 0 w 2164"/>
                <a:gd name="T3" fmla="*/ 0 h 2157"/>
              </a:gdLst>
              <a:ahLst/>
              <a:cxnLst>
                <a:cxn ang="0">
                  <a:pos x="T0" y="T1"/>
                </a:cxn>
                <a:cxn ang="0">
                  <a:pos x="T2" y="T3"/>
                </a:cxn>
              </a:cxnLst>
              <a:rect l="0" t="0" r="r" b="b"/>
              <a:pathLst>
                <a:path w="2164" h="2157">
                  <a:moveTo>
                    <a:pt x="2164" y="2157"/>
                  </a:moveTo>
                  <a:lnTo>
                    <a:pt x="0"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51" name="Freeform 7"/>
            <p:cNvSpPr>
              <a:spLocks noChangeAspect="1"/>
            </p:cNvSpPr>
            <p:nvPr/>
          </p:nvSpPr>
          <p:spPr bwMode="auto">
            <a:xfrm>
              <a:off x="2788026" y="2215502"/>
              <a:ext cx="3651250" cy="1992312"/>
            </a:xfrm>
            <a:custGeom>
              <a:avLst/>
              <a:gdLst>
                <a:gd name="T0" fmla="*/ 90 w 3286"/>
                <a:gd name="T1" fmla="*/ 458 h 1793"/>
                <a:gd name="T2" fmla="*/ 650 w 3286"/>
                <a:gd name="T3" fmla="*/ 1126 h 1793"/>
                <a:gd name="T4" fmla="*/ 1221 w 3286"/>
                <a:gd name="T5" fmla="*/ 1629 h 1793"/>
                <a:gd name="T6" fmla="*/ 1401 w 3286"/>
                <a:gd name="T7" fmla="*/ 1752 h 1793"/>
                <a:gd name="T8" fmla="*/ 1601 w 3286"/>
                <a:gd name="T9" fmla="*/ 1793 h 1793"/>
                <a:gd name="T10" fmla="*/ 1793 w 3286"/>
                <a:gd name="T11" fmla="*/ 1752 h 1793"/>
                <a:gd name="T12" fmla="*/ 1985 w 3286"/>
                <a:gd name="T13" fmla="*/ 1626 h 1793"/>
                <a:gd name="T14" fmla="*/ 2528 w 3286"/>
                <a:gd name="T15" fmla="*/ 1151 h 1793"/>
                <a:gd name="T16" fmla="*/ 3169 w 3286"/>
                <a:gd name="T17" fmla="*/ 399 h 1793"/>
                <a:gd name="T18" fmla="*/ 3228 w 3286"/>
                <a:gd name="T19" fmla="*/ 161 h 1793"/>
                <a:gd name="T20" fmla="*/ 2960 w 3286"/>
                <a:gd name="T21" fmla="*/ 31 h 1793"/>
                <a:gd name="T22" fmla="*/ 2364 w 3286"/>
                <a:gd name="T23" fmla="*/ 309 h 1793"/>
                <a:gd name="T24" fmla="*/ 1600 w 3286"/>
                <a:gd name="T25" fmla="*/ 518 h 1793"/>
                <a:gd name="T26" fmla="*/ 915 w 3286"/>
                <a:gd name="T27" fmla="*/ 319 h 1793"/>
                <a:gd name="T28" fmla="*/ 279 w 3286"/>
                <a:gd name="T29" fmla="*/ 21 h 1793"/>
                <a:gd name="T30" fmla="*/ 31 w 3286"/>
                <a:gd name="T31" fmla="*/ 190 h 1793"/>
                <a:gd name="T32" fmla="*/ 90 w 3286"/>
                <a:gd name="T33" fmla="*/ 458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6" h="1793">
                  <a:moveTo>
                    <a:pt x="90" y="458"/>
                  </a:moveTo>
                  <a:cubicBezTo>
                    <a:pt x="193" y="614"/>
                    <a:pt x="462" y="931"/>
                    <a:pt x="650" y="1126"/>
                  </a:cubicBezTo>
                  <a:lnTo>
                    <a:pt x="1221" y="1629"/>
                  </a:lnTo>
                  <a:cubicBezTo>
                    <a:pt x="1346" y="1733"/>
                    <a:pt x="1338" y="1725"/>
                    <a:pt x="1401" y="1752"/>
                  </a:cubicBezTo>
                  <a:cubicBezTo>
                    <a:pt x="1464" y="1779"/>
                    <a:pt x="1536" y="1793"/>
                    <a:pt x="1601" y="1793"/>
                  </a:cubicBezTo>
                  <a:cubicBezTo>
                    <a:pt x="1666" y="1793"/>
                    <a:pt x="1729" y="1780"/>
                    <a:pt x="1793" y="1752"/>
                  </a:cubicBezTo>
                  <a:cubicBezTo>
                    <a:pt x="1857" y="1724"/>
                    <a:pt x="1863" y="1726"/>
                    <a:pt x="1985" y="1626"/>
                  </a:cubicBezTo>
                  <a:lnTo>
                    <a:pt x="2528" y="1151"/>
                  </a:lnTo>
                  <a:cubicBezTo>
                    <a:pt x="2725" y="947"/>
                    <a:pt x="3052" y="564"/>
                    <a:pt x="3169" y="399"/>
                  </a:cubicBezTo>
                  <a:cubicBezTo>
                    <a:pt x="3286" y="234"/>
                    <a:pt x="3263" y="222"/>
                    <a:pt x="3228" y="161"/>
                  </a:cubicBezTo>
                  <a:cubicBezTo>
                    <a:pt x="3193" y="100"/>
                    <a:pt x="3104" y="6"/>
                    <a:pt x="2960" y="31"/>
                  </a:cubicBezTo>
                  <a:cubicBezTo>
                    <a:pt x="2816" y="56"/>
                    <a:pt x="2591" y="228"/>
                    <a:pt x="2364" y="309"/>
                  </a:cubicBezTo>
                  <a:cubicBezTo>
                    <a:pt x="2137" y="390"/>
                    <a:pt x="1841" y="516"/>
                    <a:pt x="1600" y="518"/>
                  </a:cubicBezTo>
                  <a:cubicBezTo>
                    <a:pt x="1359" y="520"/>
                    <a:pt x="1135" y="402"/>
                    <a:pt x="915" y="319"/>
                  </a:cubicBezTo>
                  <a:cubicBezTo>
                    <a:pt x="695" y="236"/>
                    <a:pt x="426" y="42"/>
                    <a:pt x="279" y="21"/>
                  </a:cubicBezTo>
                  <a:cubicBezTo>
                    <a:pt x="132" y="0"/>
                    <a:pt x="62" y="117"/>
                    <a:pt x="31" y="190"/>
                  </a:cubicBezTo>
                  <a:cubicBezTo>
                    <a:pt x="0" y="263"/>
                    <a:pt x="78" y="402"/>
                    <a:pt x="90" y="458"/>
                  </a:cubicBezTo>
                  <a:close/>
                </a:path>
              </a:pathLst>
            </a:custGeom>
            <a:gradFill rotWithShape="0">
              <a:gsLst>
                <a:gs pos="0">
                  <a:schemeClr val="accent2"/>
                </a:gs>
                <a:gs pos="49000">
                  <a:srgbClr val="FF0000">
                    <a:alpha val="70000"/>
                    <a:lumMod val="73000"/>
                  </a:srgbClr>
                </a:gs>
              </a:gsLst>
              <a:lin ang="5400000" scaled="1"/>
            </a:gradFill>
            <a:ln>
              <a:noFill/>
            </a:ln>
            <a:effectLst/>
          </p:spPr>
          <p:txBody>
            <a:bodyPr wrap="none" anchor="ctr"/>
            <a:lstStyle/>
            <a:p>
              <a:pPr>
                <a:defRPr/>
              </a:pPr>
              <a:endParaRPr lang="ja-JP" altLang="en-US" dirty="0"/>
            </a:p>
          </p:txBody>
        </p:sp>
        <p:sp>
          <p:nvSpPr>
            <p:cNvPr id="52" name="Text Box 8"/>
            <p:cNvSpPr txBox="1">
              <a:spLocks noChangeAspect="1" noChangeArrowheads="1"/>
            </p:cNvSpPr>
            <p:nvPr/>
          </p:nvSpPr>
          <p:spPr bwMode="auto">
            <a:xfrm>
              <a:off x="4731126" y="4582464"/>
              <a:ext cx="3433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lang="en-US" altLang="ja-JP" sz="2400">
                  <a:solidFill>
                    <a:schemeClr val="tx1"/>
                  </a:solidFill>
                  <a:latin typeface="+mn-lt"/>
                  <a:cs typeface="Arial" charset="0"/>
                </a:rPr>
                <a:t>0</a:t>
              </a:r>
            </a:p>
          </p:txBody>
        </p:sp>
        <p:sp>
          <p:nvSpPr>
            <p:cNvPr id="53" name="AutoShape 9"/>
            <p:cNvSpPr>
              <a:spLocks noChangeAspect="1" noChangeArrowheads="1"/>
            </p:cNvSpPr>
            <p:nvPr/>
          </p:nvSpPr>
          <p:spPr bwMode="auto">
            <a:xfrm rot="2704117">
              <a:off x="3996113" y="4693590"/>
              <a:ext cx="341313" cy="633412"/>
            </a:xfrm>
            <a:prstGeom prst="upArrow">
              <a:avLst>
                <a:gd name="adj1" fmla="val 50000"/>
                <a:gd name="adj2" fmla="val 46395"/>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54" name="Text Box 10"/>
            <p:cNvSpPr txBox="1">
              <a:spLocks noChangeAspect="1" noChangeArrowheads="1"/>
            </p:cNvSpPr>
            <p:nvPr/>
          </p:nvSpPr>
          <p:spPr bwMode="auto">
            <a:xfrm>
              <a:off x="2088559" y="4137631"/>
              <a:ext cx="1994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collision axis</a:t>
              </a:r>
            </a:p>
          </p:txBody>
        </p:sp>
        <p:sp>
          <p:nvSpPr>
            <p:cNvPr id="55" name="Text Box 11"/>
            <p:cNvSpPr txBox="1">
              <a:spLocks noChangeAspect="1" noChangeArrowheads="1"/>
            </p:cNvSpPr>
            <p:nvPr/>
          </p:nvSpPr>
          <p:spPr bwMode="auto">
            <a:xfrm rot="16200000">
              <a:off x="3969040" y="1601289"/>
              <a:ext cx="7697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time</a:t>
              </a:r>
            </a:p>
          </p:txBody>
        </p:sp>
        <p:sp>
          <p:nvSpPr>
            <p:cNvPr id="56" name="Oval 12"/>
            <p:cNvSpPr>
              <a:spLocks noChangeAspect="1" noChangeArrowheads="1"/>
            </p:cNvSpPr>
            <p:nvPr/>
          </p:nvSpPr>
          <p:spPr bwMode="auto">
            <a:xfrm>
              <a:off x="3627814" y="2277414"/>
              <a:ext cx="107950"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7" name="Oval 13"/>
            <p:cNvSpPr>
              <a:spLocks noChangeAspect="1" noChangeArrowheads="1"/>
            </p:cNvSpPr>
            <p:nvPr/>
          </p:nvSpPr>
          <p:spPr bwMode="auto">
            <a:xfrm>
              <a:off x="4392989" y="2291702"/>
              <a:ext cx="106362"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8" name="Oval 14"/>
            <p:cNvSpPr>
              <a:spLocks noChangeAspect="1" noChangeArrowheads="1"/>
            </p:cNvSpPr>
            <p:nvPr/>
          </p:nvSpPr>
          <p:spPr bwMode="auto">
            <a:xfrm>
              <a:off x="4446964" y="2558402"/>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9" name="Oval 15"/>
            <p:cNvSpPr>
              <a:spLocks noChangeAspect="1" noChangeArrowheads="1"/>
            </p:cNvSpPr>
            <p:nvPr/>
          </p:nvSpPr>
          <p:spPr bwMode="auto">
            <a:xfrm>
              <a:off x="4232651" y="2479027"/>
              <a:ext cx="106363"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0" name="Oval 16"/>
            <p:cNvSpPr>
              <a:spLocks noChangeAspect="1" noChangeArrowheads="1"/>
            </p:cNvSpPr>
            <p:nvPr/>
          </p:nvSpPr>
          <p:spPr bwMode="auto">
            <a:xfrm>
              <a:off x="4786689" y="2529827"/>
              <a:ext cx="107950"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1" name="Oval 17"/>
            <p:cNvSpPr>
              <a:spLocks noChangeAspect="1" noChangeArrowheads="1"/>
            </p:cNvSpPr>
            <p:nvPr/>
          </p:nvSpPr>
          <p:spPr bwMode="auto">
            <a:xfrm>
              <a:off x="4605714" y="2291702"/>
              <a:ext cx="106362" cy="106362"/>
            </a:xfrm>
            <a:prstGeom prst="ellipse">
              <a:avLst/>
            </a:prstGeom>
            <a:solidFill>
              <a:srgbClr val="CCFFCC"/>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2" name="Oval 18"/>
            <p:cNvSpPr>
              <a:spLocks noChangeAspect="1" noChangeArrowheads="1"/>
            </p:cNvSpPr>
            <p:nvPr/>
          </p:nvSpPr>
          <p:spPr bwMode="auto">
            <a:xfrm>
              <a:off x="3829426" y="2277414"/>
              <a:ext cx="106363"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3" name="Oval 19"/>
            <p:cNvSpPr>
              <a:spLocks noChangeAspect="1" noChangeArrowheads="1"/>
            </p:cNvSpPr>
            <p:nvPr/>
          </p:nvSpPr>
          <p:spPr bwMode="auto">
            <a:xfrm>
              <a:off x="4131051" y="2226614"/>
              <a:ext cx="107950"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4" name="Oval 20"/>
            <p:cNvSpPr>
              <a:spLocks noChangeAspect="1" noChangeArrowheads="1"/>
            </p:cNvSpPr>
            <p:nvPr/>
          </p:nvSpPr>
          <p:spPr bwMode="auto">
            <a:xfrm>
              <a:off x="3980239" y="2479027"/>
              <a:ext cx="106362" cy="106362"/>
            </a:xfrm>
            <a:prstGeom prst="ellipse">
              <a:avLst/>
            </a:prstGeom>
            <a:solidFill>
              <a:srgbClr val="6666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5" name="Oval 21"/>
            <p:cNvSpPr>
              <a:spLocks noChangeAspect="1" noChangeArrowheads="1"/>
            </p:cNvSpPr>
            <p:nvPr/>
          </p:nvSpPr>
          <p:spPr bwMode="auto">
            <a:xfrm>
              <a:off x="5039101" y="2328214"/>
              <a:ext cx="106363"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6" name="Oval 22"/>
            <p:cNvSpPr>
              <a:spLocks noChangeAspect="1" noChangeArrowheads="1"/>
            </p:cNvSpPr>
            <p:nvPr/>
          </p:nvSpPr>
          <p:spPr bwMode="auto">
            <a:xfrm>
              <a:off x="5089901" y="2529827"/>
              <a:ext cx="106363" cy="106362"/>
            </a:xfrm>
            <a:prstGeom prst="ellipse">
              <a:avLst/>
            </a:prstGeom>
            <a:solidFill>
              <a:srgbClr val="FF00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7" name="Oval 23"/>
            <p:cNvSpPr>
              <a:spLocks noChangeAspect="1" noChangeArrowheads="1"/>
            </p:cNvSpPr>
            <p:nvPr/>
          </p:nvSpPr>
          <p:spPr bwMode="auto">
            <a:xfrm>
              <a:off x="5342314" y="2277414"/>
              <a:ext cx="106362"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8" name="Oval 24"/>
            <p:cNvSpPr>
              <a:spLocks noChangeAspect="1" noChangeArrowheads="1"/>
            </p:cNvSpPr>
            <p:nvPr/>
          </p:nvSpPr>
          <p:spPr bwMode="auto">
            <a:xfrm>
              <a:off x="5240714" y="2423464"/>
              <a:ext cx="106362"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9" name="Oval 25"/>
            <p:cNvSpPr>
              <a:spLocks noChangeAspect="1" noChangeArrowheads="1"/>
            </p:cNvSpPr>
            <p:nvPr/>
          </p:nvSpPr>
          <p:spPr bwMode="auto">
            <a:xfrm>
              <a:off x="4837489" y="2175814"/>
              <a:ext cx="106362" cy="107950"/>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0" name="Oval 26"/>
            <p:cNvSpPr>
              <a:spLocks noChangeAspect="1" noChangeArrowheads="1"/>
            </p:cNvSpPr>
            <p:nvPr/>
          </p:nvSpPr>
          <p:spPr bwMode="auto">
            <a:xfrm>
              <a:off x="3326189" y="2126602"/>
              <a:ext cx="106362"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1" name="Oval 27"/>
            <p:cNvSpPr>
              <a:spLocks noChangeAspect="1" noChangeArrowheads="1"/>
            </p:cNvSpPr>
            <p:nvPr/>
          </p:nvSpPr>
          <p:spPr bwMode="auto">
            <a:xfrm>
              <a:off x="4680326" y="2025002"/>
              <a:ext cx="106363" cy="106362"/>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2" name="Oval 28"/>
            <p:cNvSpPr>
              <a:spLocks noChangeAspect="1" noChangeArrowheads="1"/>
            </p:cNvSpPr>
            <p:nvPr/>
          </p:nvSpPr>
          <p:spPr bwMode="auto">
            <a:xfrm>
              <a:off x="3577014" y="2075802"/>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3" name="Oval 29"/>
            <p:cNvSpPr>
              <a:spLocks noChangeAspect="1" noChangeArrowheads="1"/>
            </p:cNvSpPr>
            <p:nvPr/>
          </p:nvSpPr>
          <p:spPr bwMode="auto">
            <a:xfrm>
              <a:off x="3975476" y="2120252"/>
              <a:ext cx="106363"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4" name="Oval 30"/>
            <p:cNvSpPr>
              <a:spLocks noChangeAspect="1" noChangeArrowheads="1"/>
            </p:cNvSpPr>
            <p:nvPr/>
          </p:nvSpPr>
          <p:spPr bwMode="auto">
            <a:xfrm>
              <a:off x="5089901" y="2069452"/>
              <a:ext cx="106363"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5" name="Oval 31"/>
            <p:cNvSpPr>
              <a:spLocks noChangeAspect="1" noChangeArrowheads="1"/>
            </p:cNvSpPr>
            <p:nvPr/>
          </p:nvSpPr>
          <p:spPr bwMode="auto">
            <a:xfrm>
              <a:off x="5639176" y="2226614"/>
              <a:ext cx="106363" cy="10636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6" name="Oval 32"/>
            <p:cNvSpPr>
              <a:spLocks noChangeAspect="1" noChangeArrowheads="1"/>
            </p:cNvSpPr>
            <p:nvPr/>
          </p:nvSpPr>
          <p:spPr bwMode="auto">
            <a:xfrm>
              <a:off x="5386764" y="2075802"/>
              <a:ext cx="106362" cy="106362"/>
            </a:xfrm>
            <a:prstGeom prst="ellipse">
              <a:avLst/>
            </a:prstGeom>
            <a:solidFill>
              <a:srgbClr val="333399"/>
            </a:solidFill>
            <a:ln w="9525">
              <a:noFill/>
              <a:round/>
              <a:headEnd/>
              <a:tailEnd/>
            </a:ln>
            <a:effectLst/>
            <a:scene3d>
              <a:camera prst="orthographicFront"/>
              <a:lightRig rig="threePt" dir="t"/>
            </a:scene3d>
            <a:sp3d>
              <a:bevelT w="7200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7" name="AutoShape 33"/>
            <p:cNvSpPr>
              <a:spLocks noChangeAspect="1" noChangeArrowheads="1"/>
            </p:cNvSpPr>
            <p:nvPr/>
          </p:nvSpPr>
          <p:spPr bwMode="auto">
            <a:xfrm>
              <a:off x="4390520" y="4406252"/>
              <a:ext cx="352425" cy="403225"/>
            </a:xfrm>
            <a:prstGeom prst="irregularSeal1">
              <a:avLst/>
            </a:pr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shape">
                <a:fillToRect l="50000" t="50000" r="50000" b="50000"/>
              </a:path>
            </a:gradFill>
            <a:ln w="9525">
              <a:noFill/>
              <a:miter lim="800000"/>
              <a:headEnd/>
              <a:tailEnd/>
            </a:ln>
            <a:effectLst/>
            <a:scene3d>
              <a:camera prst="orthographicFront"/>
              <a:lightRig rig="threePt" dir="t"/>
            </a:scene3d>
            <a:sp3d>
              <a:bevelT w="180000" h="18034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8" name="Oval 34"/>
            <p:cNvSpPr>
              <a:spLocks noChangeAspect="1" noChangeArrowheads="1"/>
            </p:cNvSpPr>
            <p:nvPr/>
          </p:nvSpPr>
          <p:spPr bwMode="auto">
            <a:xfrm>
              <a:off x="3527801" y="5250802"/>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sp>
          <p:nvSpPr>
            <p:cNvPr id="79" name="AutoShape 39"/>
            <p:cNvSpPr>
              <a:spLocks noChangeAspect="1" noChangeArrowheads="1"/>
            </p:cNvSpPr>
            <p:nvPr/>
          </p:nvSpPr>
          <p:spPr bwMode="auto">
            <a:xfrm rot="18900000">
              <a:off x="4816851" y="4711052"/>
              <a:ext cx="341313" cy="561975"/>
            </a:xfrm>
            <a:prstGeom prst="upArrow">
              <a:avLst>
                <a:gd name="adj1" fmla="val 50000"/>
                <a:gd name="adj2" fmla="val 41163"/>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80" name="Oval 34"/>
            <p:cNvSpPr>
              <a:spLocks noChangeAspect="1" noChangeArrowheads="1"/>
            </p:cNvSpPr>
            <p:nvPr/>
          </p:nvSpPr>
          <p:spPr bwMode="auto">
            <a:xfrm>
              <a:off x="5102985" y="5228481"/>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cxnSp>
          <p:nvCxnSpPr>
            <p:cNvPr id="81" name="直線矢印コネクタ 80"/>
            <p:cNvCxnSpPr/>
            <p:nvPr/>
          </p:nvCxnSpPr>
          <p:spPr>
            <a:xfrm flipV="1">
              <a:off x="4566732" y="1832121"/>
              <a:ext cx="377119" cy="2780506"/>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sp>
          <p:nvSpPr>
            <p:cNvPr id="82" name="Freeform 458"/>
            <p:cNvSpPr>
              <a:spLocks/>
            </p:cNvSpPr>
            <p:nvPr/>
          </p:nvSpPr>
          <p:spPr bwMode="auto">
            <a:xfrm rot="15609705">
              <a:off x="2949524" y="2535406"/>
              <a:ext cx="2215791" cy="325206"/>
            </a:xfrm>
            <a:custGeom>
              <a:avLst/>
              <a:gdLst>
                <a:gd name="T0" fmla="*/ 0 w 2903"/>
                <a:gd name="T1" fmla="*/ 73025 h 91"/>
                <a:gd name="T2" fmla="*/ 287337 w 2903"/>
                <a:gd name="T3" fmla="*/ 0 h 91"/>
                <a:gd name="T4" fmla="*/ 576262 w 2903"/>
                <a:gd name="T5" fmla="*/ 73025 h 91"/>
                <a:gd name="T6" fmla="*/ 863600 w 2903"/>
                <a:gd name="T7" fmla="*/ 0 h 91"/>
                <a:gd name="T8" fmla="*/ 1152525 w 2903"/>
                <a:gd name="T9" fmla="*/ 73025 h 91"/>
                <a:gd name="T10" fmla="*/ 1439862 w 2903"/>
                <a:gd name="T11" fmla="*/ 0 h 91"/>
                <a:gd name="T12" fmla="*/ 1728787 w 2903"/>
                <a:gd name="T13" fmla="*/ 73025 h 91"/>
                <a:gd name="T14" fmla="*/ 2016125 w 2903"/>
                <a:gd name="T15" fmla="*/ 0 h 91"/>
                <a:gd name="T16" fmla="*/ 2303462 w 2903"/>
                <a:gd name="T17" fmla="*/ 73025 h 91"/>
                <a:gd name="T18" fmla="*/ 2592387 w 2903"/>
                <a:gd name="T19" fmla="*/ 0 h 91"/>
                <a:gd name="T20" fmla="*/ 2879725 w 2903"/>
                <a:gd name="T21" fmla="*/ 73025 h 91"/>
                <a:gd name="T22" fmla="*/ 3168650 w 2903"/>
                <a:gd name="T23" fmla="*/ 0 h 91"/>
                <a:gd name="T24" fmla="*/ 3455987 w 2903"/>
                <a:gd name="T25" fmla="*/ 73025 h 91"/>
                <a:gd name="T26" fmla="*/ 3744912 w 2903"/>
                <a:gd name="T27" fmla="*/ 0 h 91"/>
                <a:gd name="T28" fmla="*/ 4032250 w 2903"/>
                <a:gd name="T29" fmla="*/ 73025 h 91"/>
                <a:gd name="T30" fmla="*/ 4321175 w 2903"/>
                <a:gd name="T31" fmla="*/ 0 h 91"/>
                <a:gd name="T32" fmla="*/ 4608512 w 2903"/>
                <a:gd name="T33" fmla="*/ 73025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03"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1" y="91"/>
                    <a:pt x="1451" y="91"/>
                  </a:cubicBezTo>
                  <a:cubicBezTo>
                    <a:pt x="1511" y="91"/>
                    <a:pt x="1573" y="0"/>
                    <a:pt x="1633" y="0"/>
                  </a:cubicBezTo>
                  <a:cubicBezTo>
                    <a:pt x="1693" y="0"/>
                    <a:pt x="1754" y="91"/>
                    <a:pt x="1814" y="91"/>
                  </a:cubicBezTo>
                  <a:cubicBezTo>
                    <a:pt x="1874" y="91"/>
                    <a:pt x="1936" y="0"/>
                    <a:pt x="1996" y="0"/>
                  </a:cubicBezTo>
                  <a:cubicBezTo>
                    <a:pt x="2056" y="0"/>
                    <a:pt x="2117" y="91"/>
                    <a:pt x="2177" y="91"/>
                  </a:cubicBezTo>
                  <a:cubicBezTo>
                    <a:pt x="2237" y="91"/>
                    <a:pt x="2299" y="0"/>
                    <a:pt x="2359" y="0"/>
                  </a:cubicBezTo>
                  <a:cubicBezTo>
                    <a:pt x="2419" y="0"/>
                    <a:pt x="2480" y="91"/>
                    <a:pt x="2540" y="91"/>
                  </a:cubicBezTo>
                  <a:cubicBezTo>
                    <a:pt x="2600" y="91"/>
                    <a:pt x="2662" y="0"/>
                    <a:pt x="2722" y="0"/>
                  </a:cubicBezTo>
                  <a:cubicBezTo>
                    <a:pt x="2782" y="0"/>
                    <a:pt x="2842" y="45"/>
                    <a:pt x="2903" y="91"/>
                  </a:cubicBezTo>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Tree>
    <p:extLst>
      <p:ext uri="{BB962C8B-B14F-4D97-AF65-F5344CB8AC3E}">
        <p14:creationId xmlns:p14="http://schemas.microsoft.com/office/powerpoint/2010/main" val="3504261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カラーグラス凝縮</a:t>
            </a:r>
          </a:p>
        </p:txBody>
      </p:sp>
      <p:pic>
        <p:nvPicPr>
          <p:cNvPr id="3" name="図 2"/>
          <p:cNvPicPr>
            <a:picLocks noChangeAspect="1"/>
          </p:cNvPicPr>
          <p:nvPr/>
        </p:nvPicPr>
        <p:blipFill>
          <a:blip r:embed="rId2"/>
          <a:stretch>
            <a:fillRect/>
          </a:stretch>
        </p:blipFill>
        <p:spPr>
          <a:xfrm>
            <a:off x="1600050" y="1556793"/>
            <a:ext cx="8991901" cy="2894867"/>
          </a:xfrm>
          <a:prstGeom prst="rect">
            <a:avLst/>
          </a:prstGeom>
        </p:spPr>
      </p:pic>
      <p:sp>
        <p:nvSpPr>
          <p:cNvPr id="4" name="テキスト ボックス 3"/>
          <p:cNvSpPr txBox="1"/>
          <p:nvPr/>
        </p:nvSpPr>
        <p:spPr>
          <a:xfrm>
            <a:off x="7248128" y="1544922"/>
            <a:ext cx="2860078" cy="400110"/>
          </a:xfrm>
          <a:prstGeom prst="rect">
            <a:avLst/>
          </a:prstGeom>
          <a:noFill/>
        </p:spPr>
        <p:txBody>
          <a:bodyPr wrap="none" rtlCol="0">
            <a:spAutoFit/>
          </a:bodyPr>
          <a:lstStyle/>
          <a:p>
            <a:r>
              <a:rPr kumimoji="1" lang="en-US" altLang="ja-JP" sz="2000" b="1" dirty="0">
                <a:solidFill>
                  <a:srgbClr val="FF0000"/>
                </a:solidFill>
              </a:rPr>
              <a:t>Courtesy of K. Watanabe</a:t>
            </a:r>
            <a:endParaRPr kumimoji="1" lang="ja-JP" altLang="en-US" sz="2000" b="1" dirty="0">
              <a:solidFill>
                <a:srgbClr val="FF0000"/>
              </a:solidFill>
            </a:endParaRPr>
          </a:p>
        </p:txBody>
      </p:sp>
      <p:sp>
        <p:nvSpPr>
          <p:cNvPr id="5" name="テキスト ボックス 4"/>
          <p:cNvSpPr txBox="1"/>
          <p:nvPr/>
        </p:nvSpPr>
        <p:spPr>
          <a:xfrm>
            <a:off x="3635229" y="4725145"/>
            <a:ext cx="4921540" cy="1384995"/>
          </a:xfrm>
          <a:prstGeom prst="rect">
            <a:avLst/>
          </a:prstGeom>
          <a:noFill/>
        </p:spPr>
        <p:txBody>
          <a:bodyPr wrap="none" rtlCol="0">
            <a:spAutoFit/>
          </a:bodyPr>
          <a:lstStyle/>
          <a:p>
            <a:pPr algn="ctr"/>
            <a:r>
              <a:rPr kumimoji="1" lang="ja-JP" altLang="en-US" sz="2800" dirty="0">
                <a:latin typeface="+mn-ea"/>
              </a:rPr>
              <a:t>高エネルギーハドロン</a:t>
            </a:r>
            <a:r>
              <a:rPr kumimoji="1" lang="en-US" altLang="ja-JP" sz="2800" dirty="0">
                <a:latin typeface="+mn-ea"/>
              </a:rPr>
              <a:t>/</a:t>
            </a:r>
            <a:r>
              <a:rPr kumimoji="1" lang="ja-JP" altLang="en-US" sz="2800" dirty="0">
                <a:latin typeface="+mn-ea"/>
              </a:rPr>
              <a:t>原子核衝突</a:t>
            </a:r>
            <a:endParaRPr kumimoji="1" lang="en-US" altLang="ja-JP" sz="2800" dirty="0">
              <a:latin typeface="+mn-ea"/>
            </a:endParaRPr>
          </a:p>
          <a:p>
            <a:pPr algn="ctr"/>
            <a:endParaRPr lang="en-US" altLang="ja-JP" sz="2800" dirty="0">
              <a:latin typeface="+mn-ea"/>
            </a:endParaRPr>
          </a:p>
          <a:p>
            <a:pPr algn="ctr"/>
            <a:r>
              <a:rPr kumimoji="1" lang="ja-JP" altLang="en-US" sz="2800" dirty="0">
                <a:latin typeface="+mn-ea"/>
              </a:rPr>
              <a:t>グルーオンの塊同士の衝突</a:t>
            </a:r>
          </a:p>
        </p:txBody>
      </p:sp>
      <p:sp>
        <p:nvSpPr>
          <p:cNvPr id="6" name="下矢印 5"/>
          <p:cNvSpPr/>
          <p:nvPr/>
        </p:nvSpPr>
        <p:spPr>
          <a:xfrm>
            <a:off x="5875016" y="5209467"/>
            <a:ext cx="484632" cy="36004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4439816" y="6021288"/>
            <a:ext cx="5976664" cy="707886"/>
          </a:xfrm>
          <a:prstGeom prst="rect">
            <a:avLst/>
          </a:prstGeom>
          <a:noFill/>
        </p:spPr>
        <p:txBody>
          <a:bodyPr wrap="square" rtlCol="0">
            <a:spAutoFit/>
          </a:bodyPr>
          <a:lstStyle/>
          <a:p>
            <a:r>
              <a:rPr kumimoji="1" lang="en-US" altLang="ja-JP" sz="2000" dirty="0" err="1"/>
              <a:t>McLerran</a:t>
            </a:r>
            <a:r>
              <a:rPr kumimoji="1" lang="en-US" altLang="ja-JP" sz="2000" dirty="0"/>
              <a:t>, </a:t>
            </a:r>
            <a:r>
              <a:rPr kumimoji="1" lang="en-US" altLang="ja-JP" sz="2000" dirty="0" err="1"/>
              <a:t>Venugopalan</a:t>
            </a:r>
            <a:r>
              <a:rPr kumimoji="1" lang="en-US" altLang="ja-JP" sz="2000" dirty="0"/>
              <a:t>, </a:t>
            </a:r>
            <a:r>
              <a:rPr kumimoji="1" lang="en-US" altLang="ja-JP" sz="2000" dirty="0" err="1"/>
              <a:t>Balitsky</a:t>
            </a:r>
            <a:r>
              <a:rPr kumimoji="1" lang="en-US" altLang="ja-JP" sz="2000" dirty="0"/>
              <a:t>, </a:t>
            </a:r>
            <a:r>
              <a:rPr kumimoji="1" lang="en-US" altLang="ja-JP" sz="2000" dirty="0" err="1"/>
              <a:t>Kovchegov</a:t>
            </a:r>
            <a:r>
              <a:rPr kumimoji="1" lang="en-US" altLang="ja-JP" sz="2000" dirty="0"/>
              <a:t>, </a:t>
            </a:r>
            <a:r>
              <a:rPr kumimoji="1" lang="en-US" altLang="ja-JP" sz="2000" dirty="0" err="1"/>
              <a:t>Jalilian</a:t>
            </a:r>
            <a:r>
              <a:rPr kumimoji="1" lang="en-US" altLang="ja-JP" sz="2000" dirty="0"/>
              <a:t>-Marian, </a:t>
            </a:r>
            <a:r>
              <a:rPr kumimoji="1" lang="en-US" altLang="ja-JP" sz="2000" dirty="0" err="1"/>
              <a:t>Kovner</a:t>
            </a:r>
            <a:r>
              <a:rPr kumimoji="1" lang="en-US" altLang="ja-JP" sz="2000" dirty="0"/>
              <a:t>, </a:t>
            </a:r>
            <a:r>
              <a:rPr kumimoji="1" lang="en-US" altLang="ja-JP" sz="2000" dirty="0" err="1"/>
              <a:t>Leonidov</a:t>
            </a:r>
            <a:r>
              <a:rPr kumimoji="1" lang="en-US" altLang="ja-JP" sz="2000" dirty="0"/>
              <a:t>, </a:t>
            </a:r>
            <a:r>
              <a:rPr kumimoji="1" lang="en-US" altLang="ja-JP" sz="2000" dirty="0" err="1"/>
              <a:t>Weigert</a:t>
            </a:r>
            <a:r>
              <a:rPr kumimoji="1" lang="en-US" altLang="ja-JP" sz="2000" dirty="0"/>
              <a:t>, …</a:t>
            </a:r>
            <a:endParaRPr kumimoji="1" lang="ja-JP" altLang="en-US" sz="2000" dirty="0"/>
          </a:p>
        </p:txBody>
      </p:sp>
    </p:spTree>
    <p:extLst>
      <p:ext uri="{BB962C8B-B14F-4D97-AF65-F5344CB8AC3E}">
        <p14:creationId xmlns:p14="http://schemas.microsoft.com/office/powerpoint/2010/main" val="3228928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ハドロン・原子核の</a:t>
            </a:r>
            <a:r>
              <a:rPr lang="en-US" altLang="ja-JP" sz="4000" dirty="0"/>
              <a:t>”</a:t>
            </a:r>
            <a:r>
              <a:rPr lang="ja-JP" altLang="en-US" sz="4000" dirty="0"/>
              <a:t>相図</a:t>
            </a:r>
            <a:r>
              <a:rPr lang="en-US" altLang="ja-JP" sz="4000" dirty="0"/>
              <a:t>”</a:t>
            </a:r>
            <a:endParaRPr lang="ja-JP" altLang="en-US" sz="4000" dirty="0"/>
          </a:p>
        </p:txBody>
      </p:sp>
      <p:pic>
        <p:nvPicPr>
          <p:cNvPr id="4" name="図 3"/>
          <p:cNvPicPr>
            <a:picLocks noChangeAspect="1"/>
          </p:cNvPicPr>
          <p:nvPr/>
        </p:nvPicPr>
        <p:blipFill>
          <a:blip r:embed="rId2"/>
          <a:stretch>
            <a:fillRect/>
          </a:stretch>
        </p:blipFill>
        <p:spPr>
          <a:xfrm>
            <a:off x="1522715" y="1593033"/>
            <a:ext cx="4727701" cy="4211974"/>
          </a:xfrm>
          <a:prstGeom prst="rect">
            <a:avLst/>
          </a:prstGeom>
        </p:spPr>
      </p:pic>
      <p:sp>
        <p:nvSpPr>
          <p:cNvPr id="7" name="テキスト ボックス 6"/>
          <p:cNvSpPr txBox="1"/>
          <p:nvPr/>
        </p:nvSpPr>
        <p:spPr>
          <a:xfrm>
            <a:off x="7248128" y="1849901"/>
            <a:ext cx="3788040" cy="3539430"/>
          </a:xfrm>
          <a:prstGeom prst="rect">
            <a:avLst/>
          </a:prstGeom>
          <a:noFill/>
        </p:spPr>
        <p:txBody>
          <a:bodyPr wrap="square" rtlCol="0">
            <a:spAutoFit/>
          </a:bodyPr>
          <a:lstStyle/>
          <a:p>
            <a:pPr algn="ctr"/>
            <a:r>
              <a:rPr kumimoji="1" lang="ja-JP" altLang="en-US" sz="2800" dirty="0">
                <a:latin typeface="+mn-ea"/>
              </a:rPr>
              <a:t>プローブによる</a:t>
            </a:r>
            <a:endParaRPr kumimoji="1" lang="en-US" altLang="ja-JP" sz="2800" dirty="0">
              <a:latin typeface="+mn-ea"/>
            </a:endParaRPr>
          </a:p>
          <a:p>
            <a:pPr algn="ctr"/>
            <a:r>
              <a:rPr kumimoji="1" lang="ja-JP" altLang="en-US" sz="2800" dirty="0">
                <a:latin typeface="+mn-ea"/>
              </a:rPr>
              <a:t>見え方</a:t>
            </a:r>
            <a:r>
              <a:rPr lang="ja-JP" altLang="en-US" sz="2800" dirty="0">
                <a:latin typeface="+mn-ea"/>
              </a:rPr>
              <a:t>の違い</a:t>
            </a:r>
            <a:endParaRPr kumimoji="1" lang="en-US" altLang="ja-JP" sz="2800" dirty="0">
              <a:latin typeface="+mn-ea"/>
            </a:endParaRPr>
          </a:p>
          <a:p>
            <a:pPr algn="ctr"/>
            <a:endParaRPr kumimoji="1" lang="en-US" altLang="ja-JP" sz="2800" dirty="0">
              <a:latin typeface="+mn-ea"/>
            </a:endParaRPr>
          </a:p>
          <a:p>
            <a:pPr algn="ctr"/>
            <a:endParaRPr kumimoji="1" lang="en-US" altLang="ja-JP" sz="2800" dirty="0">
              <a:latin typeface="+mn-ea"/>
            </a:endParaRPr>
          </a:p>
          <a:p>
            <a:pPr algn="ctr"/>
            <a:r>
              <a:rPr kumimoji="1" lang="en-US" altLang="ja-JP" sz="2800" dirty="0">
                <a:latin typeface="+mn-ea"/>
              </a:rPr>
              <a:t>QCD</a:t>
            </a:r>
            <a:r>
              <a:rPr kumimoji="1" lang="ja-JP" altLang="en-US" sz="2800" dirty="0">
                <a:latin typeface="+mn-ea"/>
              </a:rPr>
              <a:t>に根差した</a:t>
            </a:r>
            <a:endParaRPr kumimoji="1" lang="en-US" altLang="ja-JP" sz="2800" dirty="0">
              <a:latin typeface="+mn-ea"/>
            </a:endParaRPr>
          </a:p>
          <a:p>
            <a:pPr algn="ctr"/>
            <a:r>
              <a:rPr lang="ja-JP" altLang="en-US" sz="2800" dirty="0">
                <a:latin typeface="+mn-ea"/>
              </a:rPr>
              <a:t>高エネルギー</a:t>
            </a:r>
            <a:endParaRPr lang="en-US" altLang="ja-JP" sz="2800" dirty="0">
              <a:latin typeface="+mn-ea"/>
            </a:endParaRPr>
          </a:p>
          <a:p>
            <a:pPr algn="ctr"/>
            <a:r>
              <a:rPr lang="ja-JP" altLang="en-US" sz="2800" dirty="0">
                <a:latin typeface="+mn-ea"/>
              </a:rPr>
              <a:t>ハドロン・原子核の</a:t>
            </a:r>
            <a:endParaRPr lang="en-US" altLang="ja-JP" sz="2800" dirty="0">
              <a:latin typeface="+mn-ea"/>
            </a:endParaRPr>
          </a:p>
          <a:p>
            <a:pPr algn="ctr"/>
            <a:r>
              <a:rPr lang="ja-JP" altLang="en-US" sz="2800" dirty="0">
                <a:latin typeface="+mn-ea"/>
              </a:rPr>
              <a:t>普遍的な姿の理解へ</a:t>
            </a:r>
            <a:endParaRPr kumimoji="1" lang="ja-JP" altLang="en-US" sz="2800" dirty="0">
              <a:latin typeface="+mn-ea"/>
            </a:endParaRPr>
          </a:p>
        </p:txBody>
      </p:sp>
      <p:sp>
        <p:nvSpPr>
          <p:cNvPr id="8" name="下矢印 7"/>
          <p:cNvSpPr/>
          <p:nvPr/>
        </p:nvSpPr>
        <p:spPr>
          <a:xfrm>
            <a:off x="8751824" y="2795157"/>
            <a:ext cx="780648" cy="69467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rot="16200000">
            <a:off x="375162" y="4213675"/>
            <a:ext cx="2595582" cy="369332"/>
          </a:xfrm>
          <a:prstGeom prst="rect">
            <a:avLst/>
          </a:prstGeom>
          <a:noFill/>
        </p:spPr>
        <p:txBody>
          <a:bodyPr wrap="none" rtlCol="0">
            <a:spAutoFit/>
          </a:bodyPr>
          <a:lstStyle/>
          <a:p>
            <a:r>
              <a:rPr kumimoji="1" lang="en-US" altLang="ja-JP" b="1" dirty="0">
                <a:solidFill>
                  <a:srgbClr val="FF0000"/>
                </a:solidFill>
              </a:rPr>
              <a:t>Courtesy of K. Watanabe</a:t>
            </a:r>
            <a:endParaRPr kumimoji="1" lang="ja-JP" altLang="en-US" b="1" dirty="0">
              <a:solidFill>
                <a:srgbClr val="FF0000"/>
              </a:solidFill>
            </a:endParaRPr>
          </a:p>
        </p:txBody>
      </p:sp>
      <p:sp>
        <p:nvSpPr>
          <p:cNvPr id="6" name="テキスト ボックス 5"/>
          <p:cNvSpPr txBox="1"/>
          <p:nvPr/>
        </p:nvSpPr>
        <p:spPr>
          <a:xfrm>
            <a:off x="4763075" y="5785972"/>
            <a:ext cx="1620957" cy="523220"/>
          </a:xfrm>
          <a:prstGeom prst="rect">
            <a:avLst/>
          </a:prstGeom>
          <a:noFill/>
        </p:spPr>
        <p:txBody>
          <a:bodyPr wrap="none" rtlCol="0">
            <a:spAutoFit/>
          </a:bodyPr>
          <a:lstStyle/>
          <a:p>
            <a:r>
              <a:rPr lang="ja-JP" altLang="en-US" sz="2800" dirty="0">
                <a:latin typeface="+mn-ea"/>
              </a:rPr>
              <a:t>分解能</a:t>
            </a:r>
            <a:r>
              <a:rPr lang="en-US" altLang="ja-JP" sz="2800" dirty="0">
                <a:latin typeface="+mn-ea"/>
                <a:sym typeface="Wingdings" panose="05000000000000000000" pitchFamily="2" charset="2"/>
              </a:rPr>
              <a:t></a:t>
            </a:r>
            <a:endParaRPr kumimoji="1" lang="ja-JP" altLang="en-US" sz="2800" dirty="0">
              <a:latin typeface="+mn-ea"/>
            </a:endParaRPr>
          </a:p>
        </p:txBody>
      </p:sp>
      <p:sp>
        <p:nvSpPr>
          <p:cNvPr id="10" name="テキスト ボックス 9"/>
          <p:cNvSpPr txBox="1"/>
          <p:nvPr/>
        </p:nvSpPr>
        <p:spPr>
          <a:xfrm rot="16200000">
            <a:off x="301224" y="2267859"/>
            <a:ext cx="1920719" cy="523220"/>
          </a:xfrm>
          <a:prstGeom prst="rect">
            <a:avLst/>
          </a:prstGeom>
          <a:noFill/>
        </p:spPr>
        <p:txBody>
          <a:bodyPr wrap="none" rtlCol="0">
            <a:spAutoFit/>
          </a:bodyPr>
          <a:lstStyle/>
          <a:p>
            <a:r>
              <a:rPr lang="ja-JP" altLang="en-US" sz="2800" dirty="0">
                <a:latin typeface="+mn-ea"/>
              </a:rPr>
              <a:t>エネルギー</a:t>
            </a:r>
            <a:r>
              <a:rPr lang="en-US" altLang="ja-JP" sz="2800" dirty="0">
                <a:latin typeface="+mn-ea"/>
                <a:sym typeface="Wingdings" panose="05000000000000000000" pitchFamily="2" charset="2"/>
              </a:rPr>
              <a:t></a:t>
            </a:r>
            <a:endParaRPr kumimoji="1" lang="ja-JP" altLang="en-US" sz="2800" dirty="0">
              <a:latin typeface="+mn-ea"/>
            </a:endParaRPr>
          </a:p>
        </p:txBody>
      </p:sp>
    </p:spTree>
    <p:extLst>
      <p:ext uri="{BB962C8B-B14F-4D97-AF65-F5344CB8AC3E}">
        <p14:creationId xmlns:p14="http://schemas.microsoft.com/office/powerpoint/2010/main" val="2775700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各ステージ（バルク）</a:t>
            </a:r>
          </a:p>
        </p:txBody>
      </p:sp>
      <p:sp>
        <p:nvSpPr>
          <p:cNvPr id="40" name="テキスト ボックス 39"/>
          <p:cNvSpPr txBox="1"/>
          <p:nvPr/>
        </p:nvSpPr>
        <p:spPr>
          <a:xfrm>
            <a:off x="6817544" y="5169884"/>
            <a:ext cx="2760692" cy="523220"/>
          </a:xfrm>
          <a:prstGeom prst="rect">
            <a:avLst/>
          </a:prstGeom>
          <a:noFill/>
        </p:spPr>
        <p:txBody>
          <a:bodyPr wrap="none" rtlCol="0">
            <a:spAutoFit/>
          </a:bodyPr>
          <a:lstStyle/>
          <a:p>
            <a:r>
              <a:rPr kumimoji="1" lang="en-US" altLang="ja-JP" sz="2800" dirty="0">
                <a:latin typeface="+mn-ea"/>
              </a:rPr>
              <a:t>1. </a:t>
            </a:r>
            <a:r>
              <a:rPr kumimoji="1" lang="ja-JP" altLang="en-US" sz="2800" dirty="0">
                <a:latin typeface="+mn-ea"/>
              </a:rPr>
              <a:t>カラーグラス凝縮</a:t>
            </a:r>
          </a:p>
        </p:txBody>
      </p:sp>
      <p:sp>
        <p:nvSpPr>
          <p:cNvPr id="41" name="テキスト ボックス 40"/>
          <p:cNvSpPr txBox="1"/>
          <p:nvPr/>
        </p:nvSpPr>
        <p:spPr>
          <a:xfrm>
            <a:off x="6817545" y="4429868"/>
            <a:ext cx="1633781" cy="523220"/>
          </a:xfrm>
          <a:prstGeom prst="rect">
            <a:avLst/>
          </a:prstGeom>
          <a:noFill/>
        </p:spPr>
        <p:txBody>
          <a:bodyPr wrap="none" rtlCol="0">
            <a:spAutoFit/>
          </a:bodyPr>
          <a:lstStyle/>
          <a:p>
            <a:r>
              <a:rPr lang="en-US" altLang="ja-JP" sz="2800" dirty="0">
                <a:latin typeface="+mn-ea"/>
              </a:rPr>
              <a:t>2</a:t>
            </a:r>
            <a:r>
              <a:rPr kumimoji="1" lang="en-US" altLang="ja-JP" sz="2800" dirty="0">
                <a:latin typeface="+mn-ea"/>
              </a:rPr>
              <a:t>. </a:t>
            </a:r>
            <a:r>
              <a:rPr kumimoji="1" lang="ja-JP" altLang="en-US" sz="2800" dirty="0">
                <a:latin typeface="+mn-ea"/>
              </a:rPr>
              <a:t>グラズマ</a:t>
            </a:r>
          </a:p>
        </p:txBody>
      </p:sp>
      <p:sp>
        <p:nvSpPr>
          <p:cNvPr id="42" name="テキスト ボックス 41"/>
          <p:cNvSpPr txBox="1"/>
          <p:nvPr/>
        </p:nvSpPr>
        <p:spPr>
          <a:xfrm>
            <a:off x="6817545" y="3689852"/>
            <a:ext cx="1983235" cy="523220"/>
          </a:xfrm>
          <a:prstGeom prst="rect">
            <a:avLst/>
          </a:prstGeom>
          <a:noFill/>
        </p:spPr>
        <p:txBody>
          <a:bodyPr wrap="none" rtlCol="0">
            <a:spAutoFit/>
          </a:bodyPr>
          <a:lstStyle/>
          <a:p>
            <a:r>
              <a:rPr kumimoji="1" lang="en-US" altLang="ja-JP" sz="2800" dirty="0">
                <a:latin typeface="+mn-ea"/>
              </a:rPr>
              <a:t>3. </a:t>
            </a:r>
            <a:r>
              <a:rPr lang="en-US" altLang="ja-JP" sz="2800" dirty="0">
                <a:latin typeface="+mn-ea"/>
              </a:rPr>
              <a:t>QGP</a:t>
            </a:r>
            <a:r>
              <a:rPr lang="ja-JP" altLang="en-US" sz="2800" dirty="0">
                <a:latin typeface="+mn-ea"/>
              </a:rPr>
              <a:t>流体</a:t>
            </a:r>
            <a:endParaRPr kumimoji="1" lang="ja-JP" altLang="en-US" sz="2800" dirty="0">
              <a:latin typeface="+mn-ea"/>
            </a:endParaRPr>
          </a:p>
        </p:txBody>
      </p:sp>
      <p:sp>
        <p:nvSpPr>
          <p:cNvPr id="43" name="テキスト ボックス 42"/>
          <p:cNvSpPr txBox="1"/>
          <p:nvPr/>
        </p:nvSpPr>
        <p:spPr>
          <a:xfrm>
            <a:off x="6817544" y="2949836"/>
            <a:ext cx="2178802" cy="523220"/>
          </a:xfrm>
          <a:prstGeom prst="rect">
            <a:avLst/>
          </a:prstGeom>
          <a:noFill/>
        </p:spPr>
        <p:txBody>
          <a:bodyPr wrap="none" rtlCol="0">
            <a:spAutoFit/>
          </a:bodyPr>
          <a:lstStyle/>
          <a:p>
            <a:r>
              <a:rPr kumimoji="1" lang="en-US" altLang="ja-JP" sz="2800" dirty="0">
                <a:latin typeface="+mn-ea"/>
              </a:rPr>
              <a:t>4. </a:t>
            </a:r>
            <a:r>
              <a:rPr kumimoji="1" lang="ja-JP" altLang="en-US" sz="2800" dirty="0">
                <a:latin typeface="+mn-ea"/>
              </a:rPr>
              <a:t>ハドロンガス</a:t>
            </a:r>
          </a:p>
        </p:txBody>
      </p:sp>
      <p:sp>
        <p:nvSpPr>
          <p:cNvPr id="44" name="テキスト ボックス 43"/>
          <p:cNvSpPr txBox="1"/>
          <p:nvPr/>
        </p:nvSpPr>
        <p:spPr>
          <a:xfrm>
            <a:off x="6817545" y="2210592"/>
            <a:ext cx="3047629" cy="523220"/>
          </a:xfrm>
          <a:prstGeom prst="rect">
            <a:avLst/>
          </a:prstGeom>
          <a:noFill/>
        </p:spPr>
        <p:txBody>
          <a:bodyPr wrap="none" rtlCol="0">
            <a:spAutoFit/>
          </a:bodyPr>
          <a:lstStyle/>
          <a:p>
            <a:r>
              <a:rPr kumimoji="1" lang="en-US" altLang="ja-JP" sz="2800" dirty="0">
                <a:latin typeface="+mn-ea"/>
              </a:rPr>
              <a:t>5. </a:t>
            </a:r>
            <a:r>
              <a:rPr kumimoji="1" lang="ja-JP" altLang="en-US" sz="2800" dirty="0">
                <a:latin typeface="+mn-ea"/>
              </a:rPr>
              <a:t>ハドロン自由粒子</a:t>
            </a:r>
          </a:p>
        </p:txBody>
      </p:sp>
      <p:grpSp>
        <p:nvGrpSpPr>
          <p:cNvPr id="46" name="グループ化 45"/>
          <p:cNvGrpSpPr/>
          <p:nvPr/>
        </p:nvGrpSpPr>
        <p:grpSpPr>
          <a:xfrm>
            <a:off x="2063553" y="1735273"/>
            <a:ext cx="4714255" cy="4257587"/>
            <a:chOff x="2088559" y="1447240"/>
            <a:chExt cx="4714255" cy="4257587"/>
          </a:xfrm>
        </p:grpSpPr>
        <p:sp>
          <p:nvSpPr>
            <p:cNvPr id="47" name="Line 3"/>
            <p:cNvSpPr>
              <a:spLocks noChangeAspect="1" noChangeShapeType="1"/>
            </p:cNvSpPr>
            <p:nvPr/>
          </p:nvSpPr>
          <p:spPr bwMode="auto">
            <a:xfrm flipV="1">
              <a:off x="4572376" y="1945627"/>
              <a:ext cx="0" cy="3040062"/>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48" name="Line 4"/>
            <p:cNvSpPr>
              <a:spLocks noChangeAspect="1" noChangeShapeType="1"/>
            </p:cNvSpPr>
            <p:nvPr/>
          </p:nvSpPr>
          <p:spPr bwMode="auto">
            <a:xfrm>
              <a:off x="2545139" y="4612627"/>
              <a:ext cx="4000500" cy="0"/>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49" name="Freeform 5"/>
            <p:cNvSpPr>
              <a:spLocks noChangeAspect="1"/>
            </p:cNvSpPr>
            <p:nvPr/>
          </p:nvSpPr>
          <p:spPr bwMode="auto">
            <a:xfrm>
              <a:off x="4158039" y="2383777"/>
              <a:ext cx="2644775" cy="2655887"/>
            </a:xfrm>
            <a:custGeom>
              <a:avLst/>
              <a:gdLst>
                <a:gd name="T0" fmla="*/ 0 w 2148"/>
                <a:gd name="T1" fmla="*/ 2160 h 2160"/>
                <a:gd name="T2" fmla="*/ 2148 w 2148"/>
                <a:gd name="T3" fmla="*/ 0 h 2160"/>
              </a:gdLst>
              <a:ahLst/>
              <a:cxnLst>
                <a:cxn ang="0">
                  <a:pos x="T0" y="T1"/>
                </a:cxn>
                <a:cxn ang="0">
                  <a:pos x="T2" y="T3"/>
                </a:cxn>
              </a:cxnLst>
              <a:rect l="0" t="0" r="r" b="b"/>
              <a:pathLst>
                <a:path w="2148" h="2160">
                  <a:moveTo>
                    <a:pt x="0" y="2160"/>
                  </a:moveTo>
                  <a:lnTo>
                    <a:pt x="2148"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50" name="Freeform 6"/>
            <p:cNvSpPr>
              <a:spLocks noChangeAspect="1"/>
            </p:cNvSpPr>
            <p:nvPr/>
          </p:nvSpPr>
          <p:spPr bwMode="auto">
            <a:xfrm>
              <a:off x="2322889" y="2383777"/>
              <a:ext cx="2674937" cy="2655887"/>
            </a:xfrm>
            <a:custGeom>
              <a:avLst/>
              <a:gdLst>
                <a:gd name="T0" fmla="*/ 2164 w 2164"/>
                <a:gd name="T1" fmla="*/ 2157 h 2157"/>
                <a:gd name="T2" fmla="*/ 0 w 2164"/>
                <a:gd name="T3" fmla="*/ 0 h 2157"/>
              </a:gdLst>
              <a:ahLst/>
              <a:cxnLst>
                <a:cxn ang="0">
                  <a:pos x="T0" y="T1"/>
                </a:cxn>
                <a:cxn ang="0">
                  <a:pos x="T2" y="T3"/>
                </a:cxn>
              </a:cxnLst>
              <a:rect l="0" t="0" r="r" b="b"/>
              <a:pathLst>
                <a:path w="2164" h="2157">
                  <a:moveTo>
                    <a:pt x="2164" y="2157"/>
                  </a:moveTo>
                  <a:lnTo>
                    <a:pt x="0"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51" name="Freeform 7"/>
            <p:cNvSpPr>
              <a:spLocks noChangeAspect="1"/>
            </p:cNvSpPr>
            <p:nvPr/>
          </p:nvSpPr>
          <p:spPr bwMode="auto">
            <a:xfrm>
              <a:off x="2788026" y="2215502"/>
              <a:ext cx="3651250" cy="1992312"/>
            </a:xfrm>
            <a:custGeom>
              <a:avLst/>
              <a:gdLst>
                <a:gd name="T0" fmla="*/ 90 w 3286"/>
                <a:gd name="T1" fmla="*/ 458 h 1793"/>
                <a:gd name="T2" fmla="*/ 650 w 3286"/>
                <a:gd name="T3" fmla="*/ 1126 h 1793"/>
                <a:gd name="T4" fmla="*/ 1221 w 3286"/>
                <a:gd name="T5" fmla="*/ 1629 h 1793"/>
                <a:gd name="T6" fmla="*/ 1401 w 3286"/>
                <a:gd name="T7" fmla="*/ 1752 h 1793"/>
                <a:gd name="T8" fmla="*/ 1601 w 3286"/>
                <a:gd name="T9" fmla="*/ 1793 h 1793"/>
                <a:gd name="T10" fmla="*/ 1793 w 3286"/>
                <a:gd name="T11" fmla="*/ 1752 h 1793"/>
                <a:gd name="T12" fmla="*/ 1985 w 3286"/>
                <a:gd name="T13" fmla="*/ 1626 h 1793"/>
                <a:gd name="T14" fmla="*/ 2528 w 3286"/>
                <a:gd name="T15" fmla="*/ 1151 h 1793"/>
                <a:gd name="T16" fmla="*/ 3169 w 3286"/>
                <a:gd name="T17" fmla="*/ 399 h 1793"/>
                <a:gd name="T18" fmla="*/ 3228 w 3286"/>
                <a:gd name="T19" fmla="*/ 161 h 1793"/>
                <a:gd name="T20" fmla="*/ 2960 w 3286"/>
                <a:gd name="T21" fmla="*/ 31 h 1793"/>
                <a:gd name="T22" fmla="*/ 2364 w 3286"/>
                <a:gd name="T23" fmla="*/ 309 h 1793"/>
                <a:gd name="T24" fmla="*/ 1600 w 3286"/>
                <a:gd name="T25" fmla="*/ 518 h 1793"/>
                <a:gd name="T26" fmla="*/ 915 w 3286"/>
                <a:gd name="T27" fmla="*/ 319 h 1793"/>
                <a:gd name="T28" fmla="*/ 279 w 3286"/>
                <a:gd name="T29" fmla="*/ 21 h 1793"/>
                <a:gd name="T30" fmla="*/ 31 w 3286"/>
                <a:gd name="T31" fmla="*/ 190 h 1793"/>
                <a:gd name="T32" fmla="*/ 90 w 3286"/>
                <a:gd name="T33" fmla="*/ 458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6" h="1793">
                  <a:moveTo>
                    <a:pt x="90" y="458"/>
                  </a:moveTo>
                  <a:cubicBezTo>
                    <a:pt x="193" y="614"/>
                    <a:pt x="462" y="931"/>
                    <a:pt x="650" y="1126"/>
                  </a:cubicBezTo>
                  <a:lnTo>
                    <a:pt x="1221" y="1629"/>
                  </a:lnTo>
                  <a:cubicBezTo>
                    <a:pt x="1346" y="1733"/>
                    <a:pt x="1338" y="1725"/>
                    <a:pt x="1401" y="1752"/>
                  </a:cubicBezTo>
                  <a:cubicBezTo>
                    <a:pt x="1464" y="1779"/>
                    <a:pt x="1536" y="1793"/>
                    <a:pt x="1601" y="1793"/>
                  </a:cubicBezTo>
                  <a:cubicBezTo>
                    <a:pt x="1666" y="1793"/>
                    <a:pt x="1729" y="1780"/>
                    <a:pt x="1793" y="1752"/>
                  </a:cubicBezTo>
                  <a:cubicBezTo>
                    <a:pt x="1857" y="1724"/>
                    <a:pt x="1863" y="1726"/>
                    <a:pt x="1985" y="1626"/>
                  </a:cubicBezTo>
                  <a:lnTo>
                    <a:pt x="2528" y="1151"/>
                  </a:lnTo>
                  <a:cubicBezTo>
                    <a:pt x="2725" y="947"/>
                    <a:pt x="3052" y="564"/>
                    <a:pt x="3169" y="399"/>
                  </a:cubicBezTo>
                  <a:cubicBezTo>
                    <a:pt x="3286" y="234"/>
                    <a:pt x="3263" y="222"/>
                    <a:pt x="3228" y="161"/>
                  </a:cubicBezTo>
                  <a:cubicBezTo>
                    <a:pt x="3193" y="100"/>
                    <a:pt x="3104" y="6"/>
                    <a:pt x="2960" y="31"/>
                  </a:cubicBezTo>
                  <a:cubicBezTo>
                    <a:pt x="2816" y="56"/>
                    <a:pt x="2591" y="228"/>
                    <a:pt x="2364" y="309"/>
                  </a:cubicBezTo>
                  <a:cubicBezTo>
                    <a:pt x="2137" y="390"/>
                    <a:pt x="1841" y="516"/>
                    <a:pt x="1600" y="518"/>
                  </a:cubicBezTo>
                  <a:cubicBezTo>
                    <a:pt x="1359" y="520"/>
                    <a:pt x="1135" y="402"/>
                    <a:pt x="915" y="319"/>
                  </a:cubicBezTo>
                  <a:cubicBezTo>
                    <a:pt x="695" y="236"/>
                    <a:pt x="426" y="42"/>
                    <a:pt x="279" y="21"/>
                  </a:cubicBezTo>
                  <a:cubicBezTo>
                    <a:pt x="132" y="0"/>
                    <a:pt x="62" y="117"/>
                    <a:pt x="31" y="190"/>
                  </a:cubicBezTo>
                  <a:cubicBezTo>
                    <a:pt x="0" y="263"/>
                    <a:pt x="78" y="402"/>
                    <a:pt x="90" y="458"/>
                  </a:cubicBezTo>
                  <a:close/>
                </a:path>
              </a:pathLst>
            </a:custGeom>
            <a:gradFill rotWithShape="0">
              <a:gsLst>
                <a:gs pos="0">
                  <a:schemeClr val="accent2"/>
                </a:gs>
                <a:gs pos="49000">
                  <a:srgbClr val="FF0000">
                    <a:alpha val="70000"/>
                    <a:lumMod val="73000"/>
                  </a:srgbClr>
                </a:gs>
              </a:gsLst>
              <a:lin ang="5400000" scaled="1"/>
            </a:gradFill>
            <a:ln>
              <a:noFill/>
            </a:ln>
            <a:effectLst/>
          </p:spPr>
          <p:txBody>
            <a:bodyPr wrap="none" anchor="ctr"/>
            <a:lstStyle/>
            <a:p>
              <a:pPr>
                <a:defRPr/>
              </a:pPr>
              <a:endParaRPr lang="ja-JP" altLang="en-US" dirty="0"/>
            </a:p>
          </p:txBody>
        </p:sp>
        <p:sp>
          <p:nvSpPr>
            <p:cNvPr id="52" name="Text Box 8"/>
            <p:cNvSpPr txBox="1">
              <a:spLocks noChangeAspect="1" noChangeArrowheads="1"/>
            </p:cNvSpPr>
            <p:nvPr/>
          </p:nvSpPr>
          <p:spPr bwMode="auto">
            <a:xfrm>
              <a:off x="4731126" y="4582464"/>
              <a:ext cx="3433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lang="en-US" altLang="ja-JP" sz="2400">
                  <a:solidFill>
                    <a:schemeClr val="tx1"/>
                  </a:solidFill>
                  <a:latin typeface="+mn-lt"/>
                  <a:cs typeface="Arial" charset="0"/>
                </a:rPr>
                <a:t>0</a:t>
              </a:r>
            </a:p>
          </p:txBody>
        </p:sp>
        <p:sp>
          <p:nvSpPr>
            <p:cNvPr id="53" name="AutoShape 9"/>
            <p:cNvSpPr>
              <a:spLocks noChangeAspect="1" noChangeArrowheads="1"/>
            </p:cNvSpPr>
            <p:nvPr/>
          </p:nvSpPr>
          <p:spPr bwMode="auto">
            <a:xfrm rot="2704117">
              <a:off x="3996113" y="4693590"/>
              <a:ext cx="341313" cy="633412"/>
            </a:xfrm>
            <a:prstGeom prst="upArrow">
              <a:avLst>
                <a:gd name="adj1" fmla="val 50000"/>
                <a:gd name="adj2" fmla="val 46395"/>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54" name="Text Box 10"/>
            <p:cNvSpPr txBox="1">
              <a:spLocks noChangeAspect="1" noChangeArrowheads="1"/>
            </p:cNvSpPr>
            <p:nvPr/>
          </p:nvSpPr>
          <p:spPr bwMode="auto">
            <a:xfrm>
              <a:off x="2088559" y="4137631"/>
              <a:ext cx="1994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collision axis</a:t>
              </a:r>
            </a:p>
          </p:txBody>
        </p:sp>
        <p:sp>
          <p:nvSpPr>
            <p:cNvPr id="55" name="Text Box 11"/>
            <p:cNvSpPr txBox="1">
              <a:spLocks noChangeAspect="1" noChangeArrowheads="1"/>
            </p:cNvSpPr>
            <p:nvPr/>
          </p:nvSpPr>
          <p:spPr bwMode="auto">
            <a:xfrm rot="16200000">
              <a:off x="3969040" y="1601289"/>
              <a:ext cx="7697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time</a:t>
              </a:r>
            </a:p>
          </p:txBody>
        </p:sp>
        <p:sp>
          <p:nvSpPr>
            <p:cNvPr id="56" name="Oval 12"/>
            <p:cNvSpPr>
              <a:spLocks noChangeAspect="1" noChangeArrowheads="1"/>
            </p:cNvSpPr>
            <p:nvPr/>
          </p:nvSpPr>
          <p:spPr bwMode="auto">
            <a:xfrm>
              <a:off x="3627814" y="2277414"/>
              <a:ext cx="107950"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7" name="Oval 13"/>
            <p:cNvSpPr>
              <a:spLocks noChangeAspect="1" noChangeArrowheads="1"/>
            </p:cNvSpPr>
            <p:nvPr/>
          </p:nvSpPr>
          <p:spPr bwMode="auto">
            <a:xfrm>
              <a:off x="4392989" y="2291702"/>
              <a:ext cx="106362"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8" name="Oval 14"/>
            <p:cNvSpPr>
              <a:spLocks noChangeAspect="1" noChangeArrowheads="1"/>
            </p:cNvSpPr>
            <p:nvPr/>
          </p:nvSpPr>
          <p:spPr bwMode="auto">
            <a:xfrm>
              <a:off x="4446964" y="2558402"/>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9" name="Oval 15"/>
            <p:cNvSpPr>
              <a:spLocks noChangeAspect="1" noChangeArrowheads="1"/>
            </p:cNvSpPr>
            <p:nvPr/>
          </p:nvSpPr>
          <p:spPr bwMode="auto">
            <a:xfrm>
              <a:off x="4232651" y="2479027"/>
              <a:ext cx="106363"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0" name="Oval 16"/>
            <p:cNvSpPr>
              <a:spLocks noChangeAspect="1" noChangeArrowheads="1"/>
            </p:cNvSpPr>
            <p:nvPr/>
          </p:nvSpPr>
          <p:spPr bwMode="auto">
            <a:xfrm>
              <a:off x="4786689" y="2529827"/>
              <a:ext cx="107950"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1" name="Oval 17"/>
            <p:cNvSpPr>
              <a:spLocks noChangeAspect="1" noChangeArrowheads="1"/>
            </p:cNvSpPr>
            <p:nvPr/>
          </p:nvSpPr>
          <p:spPr bwMode="auto">
            <a:xfrm>
              <a:off x="4605714" y="2291702"/>
              <a:ext cx="106362" cy="106362"/>
            </a:xfrm>
            <a:prstGeom prst="ellipse">
              <a:avLst/>
            </a:prstGeom>
            <a:solidFill>
              <a:srgbClr val="CCFFCC"/>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2" name="Oval 18"/>
            <p:cNvSpPr>
              <a:spLocks noChangeAspect="1" noChangeArrowheads="1"/>
            </p:cNvSpPr>
            <p:nvPr/>
          </p:nvSpPr>
          <p:spPr bwMode="auto">
            <a:xfrm>
              <a:off x="3829426" y="2277414"/>
              <a:ext cx="106363"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3" name="Oval 19"/>
            <p:cNvSpPr>
              <a:spLocks noChangeAspect="1" noChangeArrowheads="1"/>
            </p:cNvSpPr>
            <p:nvPr/>
          </p:nvSpPr>
          <p:spPr bwMode="auto">
            <a:xfrm>
              <a:off x="4131051" y="2226614"/>
              <a:ext cx="107950"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4" name="Oval 20"/>
            <p:cNvSpPr>
              <a:spLocks noChangeAspect="1" noChangeArrowheads="1"/>
            </p:cNvSpPr>
            <p:nvPr/>
          </p:nvSpPr>
          <p:spPr bwMode="auto">
            <a:xfrm>
              <a:off x="3980239" y="2479027"/>
              <a:ext cx="106362" cy="106362"/>
            </a:xfrm>
            <a:prstGeom prst="ellipse">
              <a:avLst/>
            </a:prstGeom>
            <a:solidFill>
              <a:srgbClr val="6666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5" name="Oval 21"/>
            <p:cNvSpPr>
              <a:spLocks noChangeAspect="1" noChangeArrowheads="1"/>
            </p:cNvSpPr>
            <p:nvPr/>
          </p:nvSpPr>
          <p:spPr bwMode="auto">
            <a:xfrm>
              <a:off x="5039101" y="2328214"/>
              <a:ext cx="106363"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6" name="Oval 22"/>
            <p:cNvSpPr>
              <a:spLocks noChangeAspect="1" noChangeArrowheads="1"/>
            </p:cNvSpPr>
            <p:nvPr/>
          </p:nvSpPr>
          <p:spPr bwMode="auto">
            <a:xfrm>
              <a:off x="5089901" y="2529827"/>
              <a:ext cx="106363" cy="106362"/>
            </a:xfrm>
            <a:prstGeom prst="ellipse">
              <a:avLst/>
            </a:prstGeom>
            <a:solidFill>
              <a:srgbClr val="FF00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7" name="Oval 23"/>
            <p:cNvSpPr>
              <a:spLocks noChangeAspect="1" noChangeArrowheads="1"/>
            </p:cNvSpPr>
            <p:nvPr/>
          </p:nvSpPr>
          <p:spPr bwMode="auto">
            <a:xfrm>
              <a:off x="5342314" y="2277414"/>
              <a:ext cx="106362"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8" name="Oval 24"/>
            <p:cNvSpPr>
              <a:spLocks noChangeAspect="1" noChangeArrowheads="1"/>
            </p:cNvSpPr>
            <p:nvPr/>
          </p:nvSpPr>
          <p:spPr bwMode="auto">
            <a:xfrm>
              <a:off x="5240714" y="2423464"/>
              <a:ext cx="106362"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9" name="Oval 25"/>
            <p:cNvSpPr>
              <a:spLocks noChangeAspect="1" noChangeArrowheads="1"/>
            </p:cNvSpPr>
            <p:nvPr/>
          </p:nvSpPr>
          <p:spPr bwMode="auto">
            <a:xfrm>
              <a:off x="4837489" y="2175814"/>
              <a:ext cx="106362" cy="107950"/>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0" name="Oval 26"/>
            <p:cNvSpPr>
              <a:spLocks noChangeAspect="1" noChangeArrowheads="1"/>
            </p:cNvSpPr>
            <p:nvPr/>
          </p:nvSpPr>
          <p:spPr bwMode="auto">
            <a:xfrm>
              <a:off x="3326189" y="2126602"/>
              <a:ext cx="106362"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1" name="Oval 27"/>
            <p:cNvSpPr>
              <a:spLocks noChangeAspect="1" noChangeArrowheads="1"/>
            </p:cNvSpPr>
            <p:nvPr/>
          </p:nvSpPr>
          <p:spPr bwMode="auto">
            <a:xfrm>
              <a:off x="4680326" y="2025002"/>
              <a:ext cx="106363" cy="106362"/>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2" name="Oval 28"/>
            <p:cNvSpPr>
              <a:spLocks noChangeAspect="1" noChangeArrowheads="1"/>
            </p:cNvSpPr>
            <p:nvPr/>
          </p:nvSpPr>
          <p:spPr bwMode="auto">
            <a:xfrm>
              <a:off x="3577014" y="2075802"/>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3" name="Oval 29"/>
            <p:cNvSpPr>
              <a:spLocks noChangeAspect="1" noChangeArrowheads="1"/>
            </p:cNvSpPr>
            <p:nvPr/>
          </p:nvSpPr>
          <p:spPr bwMode="auto">
            <a:xfrm>
              <a:off x="3975476" y="2120252"/>
              <a:ext cx="106363"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4" name="Oval 30"/>
            <p:cNvSpPr>
              <a:spLocks noChangeAspect="1" noChangeArrowheads="1"/>
            </p:cNvSpPr>
            <p:nvPr/>
          </p:nvSpPr>
          <p:spPr bwMode="auto">
            <a:xfrm>
              <a:off x="5089901" y="2069452"/>
              <a:ext cx="106363"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5" name="Oval 31"/>
            <p:cNvSpPr>
              <a:spLocks noChangeAspect="1" noChangeArrowheads="1"/>
            </p:cNvSpPr>
            <p:nvPr/>
          </p:nvSpPr>
          <p:spPr bwMode="auto">
            <a:xfrm>
              <a:off x="5639176" y="2226614"/>
              <a:ext cx="106363" cy="10636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6" name="Oval 32"/>
            <p:cNvSpPr>
              <a:spLocks noChangeAspect="1" noChangeArrowheads="1"/>
            </p:cNvSpPr>
            <p:nvPr/>
          </p:nvSpPr>
          <p:spPr bwMode="auto">
            <a:xfrm>
              <a:off x="5386764" y="2075802"/>
              <a:ext cx="106362" cy="106362"/>
            </a:xfrm>
            <a:prstGeom prst="ellipse">
              <a:avLst/>
            </a:prstGeom>
            <a:solidFill>
              <a:srgbClr val="333399"/>
            </a:solidFill>
            <a:ln w="9525">
              <a:noFill/>
              <a:round/>
              <a:headEnd/>
              <a:tailEnd/>
            </a:ln>
            <a:effectLst/>
            <a:scene3d>
              <a:camera prst="orthographicFront"/>
              <a:lightRig rig="threePt" dir="t"/>
            </a:scene3d>
            <a:sp3d>
              <a:bevelT w="7200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7" name="AutoShape 33"/>
            <p:cNvSpPr>
              <a:spLocks noChangeAspect="1" noChangeArrowheads="1"/>
            </p:cNvSpPr>
            <p:nvPr/>
          </p:nvSpPr>
          <p:spPr bwMode="auto">
            <a:xfrm>
              <a:off x="4390520" y="4406252"/>
              <a:ext cx="352425" cy="403225"/>
            </a:xfrm>
            <a:prstGeom prst="irregularSeal1">
              <a:avLst/>
            </a:pr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shape">
                <a:fillToRect l="50000" t="50000" r="50000" b="50000"/>
              </a:path>
            </a:gradFill>
            <a:ln w="9525">
              <a:noFill/>
              <a:miter lim="800000"/>
              <a:headEnd/>
              <a:tailEnd/>
            </a:ln>
            <a:effectLst/>
            <a:scene3d>
              <a:camera prst="orthographicFront"/>
              <a:lightRig rig="threePt" dir="t"/>
            </a:scene3d>
            <a:sp3d>
              <a:bevelT w="180000" h="18034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8" name="Oval 34"/>
            <p:cNvSpPr>
              <a:spLocks noChangeAspect="1" noChangeArrowheads="1"/>
            </p:cNvSpPr>
            <p:nvPr/>
          </p:nvSpPr>
          <p:spPr bwMode="auto">
            <a:xfrm>
              <a:off x="3527801" y="5250802"/>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sp>
          <p:nvSpPr>
            <p:cNvPr id="79" name="AutoShape 39"/>
            <p:cNvSpPr>
              <a:spLocks noChangeAspect="1" noChangeArrowheads="1"/>
            </p:cNvSpPr>
            <p:nvPr/>
          </p:nvSpPr>
          <p:spPr bwMode="auto">
            <a:xfrm rot="18900000">
              <a:off x="4816851" y="4711052"/>
              <a:ext cx="341313" cy="561975"/>
            </a:xfrm>
            <a:prstGeom prst="upArrow">
              <a:avLst>
                <a:gd name="adj1" fmla="val 50000"/>
                <a:gd name="adj2" fmla="val 41163"/>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80" name="Oval 34"/>
            <p:cNvSpPr>
              <a:spLocks noChangeAspect="1" noChangeArrowheads="1"/>
            </p:cNvSpPr>
            <p:nvPr/>
          </p:nvSpPr>
          <p:spPr bwMode="auto">
            <a:xfrm>
              <a:off x="5102985" y="5228481"/>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cxnSp>
          <p:nvCxnSpPr>
            <p:cNvPr id="81" name="直線矢印コネクタ 80"/>
            <p:cNvCxnSpPr/>
            <p:nvPr/>
          </p:nvCxnSpPr>
          <p:spPr>
            <a:xfrm flipV="1">
              <a:off x="4566732" y="1832121"/>
              <a:ext cx="377119" cy="2780506"/>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sp>
          <p:nvSpPr>
            <p:cNvPr id="82" name="Freeform 458"/>
            <p:cNvSpPr>
              <a:spLocks/>
            </p:cNvSpPr>
            <p:nvPr/>
          </p:nvSpPr>
          <p:spPr bwMode="auto">
            <a:xfrm rot="15609705">
              <a:off x="2949524" y="2535406"/>
              <a:ext cx="2215791" cy="325206"/>
            </a:xfrm>
            <a:custGeom>
              <a:avLst/>
              <a:gdLst>
                <a:gd name="T0" fmla="*/ 0 w 2903"/>
                <a:gd name="T1" fmla="*/ 73025 h 91"/>
                <a:gd name="T2" fmla="*/ 287337 w 2903"/>
                <a:gd name="T3" fmla="*/ 0 h 91"/>
                <a:gd name="T4" fmla="*/ 576262 w 2903"/>
                <a:gd name="T5" fmla="*/ 73025 h 91"/>
                <a:gd name="T6" fmla="*/ 863600 w 2903"/>
                <a:gd name="T7" fmla="*/ 0 h 91"/>
                <a:gd name="T8" fmla="*/ 1152525 w 2903"/>
                <a:gd name="T9" fmla="*/ 73025 h 91"/>
                <a:gd name="T10" fmla="*/ 1439862 w 2903"/>
                <a:gd name="T11" fmla="*/ 0 h 91"/>
                <a:gd name="T12" fmla="*/ 1728787 w 2903"/>
                <a:gd name="T13" fmla="*/ 73025 h 91"/>
                <a:gd name="T14" fmla="*/ 2016125 w 2903"/>
                <a:gd name="T15" fmla="*/ 0 h 91"/>
                <a:gd name="T16" fmla="*/ 2303462 w 2903"/>
                <a:gd name="T17" fmla="*/ 73025 h 91"/>
                <a:gd name="T18" fmla="*/ 2592387 w 2903"/>
                <a:gd name="T19" fmla="*/ 0 h 91"/>
                <a:gd name="T20" fmla="*/ 2879725 w 2903"/>
                <a:gd name="T21" fmla="*/ 73025 h 91"/>
                <a:gd name="T22" fmla="*/ 3168650 w 2903"/>
                <a:gd name="T23" fmla="*/ 0 h 91"/>
                <a:gd name="T24" fmla="*/ 3455987 w 2903"/>
                <a:gd name="T25" fmla="*/ 73025 h 91"/>
                <a:gd name="T26" fmla="*/ 3744912 w 2903"/>
                <a:gd name="T27" fmla="*/ 0 h 91"/>
                <a:gd name="T28" fmla="*/ 4032250 w 2903"/>
                <a:gd name="T29" fmla="*/ 73025 h 91"/>
                <a:gd name="T30" fmla="*/ 4321175 w 2903"/>
                <a:gd name="T31" fmla="*/ 0 h 91"/>
                <a:gd name="T32" fmla="*/ 4608512 w 2903"/>
                <a:gd name="T33" fmla="*/ 73025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03"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1" y="91"/>
                    <a:pt x="1451" y="91"/>
                  </a:cubicBezTo>
                  <a:cubicBezTo>
                    <a:pt x="1511" y="91"/>
                    <a:pt x="1573" y="0"/>
                    <a:pt x="1633" y="0"/>
                  </a:cubicBezTo>
                  <a:cubicBezTo>
                    <a:pt x="1693" y="0"/>
                    <a:pt x="1754" y="91"/>
                    <a:pt x="1814" y="91"/>
                  </a:cubicBezTo>
                  <a:cubicBezTo>
                    <a:pt x="1874" y="91"/>
                    <a:pt x="1936" y="0"/>
                    <a:pt x="1996" y="0"/>
                  </a:cubicBezTo>
                  <a:cubicBezTo>
                    <a:pt x="2056" y="0"/>
                    <a:pt x="2117" y="91"/>
                    <a:pt x="2177" y="91"/>
                  </a:cubicBezTo>
                  <a:cubicBezTo>
                    <a:pt x="2237" y="91"/>
                    <a:pt x="2299" y="0"/>
                    <a:pt x="2359" y="0"/>
                  </a:cubicBezTo>
                  <a:cubicBezTo>
                    <a:pt x="2419" y="0"/>
                    <a:pt x="2480" y="91"/>
                    <a:pt x="2540" y="91"/>
                  </a:cubicBezTo>
                  <a:cubicBezTo>
                    <a:pt x="2600" y="91"/>
                    <a:pt x="2662" y="0"/>
                    <a:pt x="2722" y="0"/>
                  </a:cubicBezTo>
                  <a:cubicBezTo>
                    <a:pt x="2782" y="0"/>
                    <a:pt x="2842" y="45"/>
                    <a:pt x="2903" y="91"/>
                  </a:cubicBezTo>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Tree>
    <p:extLst>
      <p:ext uri="{BB962C8B-B14F-4D97-AF65-F5344CB8AC3E}">
        <p14:creationId xmlns:p14="http://schemas.microsoft.com/office/powerpoint/2010/main" val="2849648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グラズマ</a:t>
            </a:r>
          </a:p>
        </p:txBody>
      </p:sp>
      <p:sp>
        <p:nvSpPr>
          <p:cNvPr id="3" name="テキスト ボックス 2"/>
          <p:cNvSpPr txBox="1"/>
          <p:nvPr/>
        </p:nvSpPr>
        <p:spPr>
          <a:xfrm>
            <a:off x="2170730" y="2708920"/>
            <a:ext cx="7840983" cy="1938992"/>
          </a:xfrm>
          <a:prstGeom prst="rect">
            <a:avLst/>
          </a:prstGeom>
          <a:noFill/>
        </p:spPr>
        <p:txBody>
          <a:bodyPr wrap="square" rtlCol="0">
            <a:spAutoFit/>
          </a:bodyPr>
          <a:lstStyle/>
          <a:p>
            <a:pPr algn="ctr"/>
            <a:r>
              <a:rPr kumimoji="1" lang="ja-JP" altLang="en-US" sz="4000" dirty="0">
                <a:latin typeface="+mn-ea"/>
              </a:rPr>
              <a:t>カラー</a:t>
            </a:r>
            <a:r>
              <a:rPr kumimoji="1" lang="ja-JP" altLang="en-US" sz="4000" dirty="0">
                <a:solidFill>
                  <a:srgbClr val="FF0000"/>
                </a:solidFill>
                <a:latin typeface="+mn-ea"/>
              </a:rPr>
              <a:t>グラ</a:t>
            </a:r>
            <a:r>
              <a:rPr kumimoji="1" lang="ja-JP" altLang="en-US" sz="4000" dirty="0">
                <a:latin typeface="+mn-ea"/>
              </a:rPr>
              <a:t>ス凝縮から</a:t>
            </a:r>
            <a:endParaRPr kumimoji="1" lang="en-US" altLang="ja-JP" sz="4000" dirty="0">
              <a:latin typeface="+mn-ea"/>
            </a:endParaRPr>
          </a:p>
          <a:p>
            <a:pPr algn="ctr"/>
            <a:r>
              <a:rPr kumimoji="1" lang="ja-JP" altLang="en-US" sz="4000" dirty="0">
                <a:latin typeface="+mn-ea"/>
              </a:rPr>
              <a:t>クォーク・グルーオン・プラ</a:t>
            </a:r>
            <a:r>
              <a:rPr kumimoji="1" lang="ja-JP" altLang="en-US" sz="4000" dirty="0">
                <a:solidFill>
                  <a:srgbClr val="FF0000"/>
                </a:solidFill>
                <a:latin typeface="+mn-ea"/>
              </a:rPr>
              <a:t>ズマ</a:t>
            </a:r>
            <a:endParaRPr kumimoji="1" lang="en-US" altLang="ja-JP" sz="4000" dirty="0">
              <a:solidFill>
                <a:srgbClr val="FF0000"/>
              </a:solidFill>
              <a:latin typeface="+mn-ea"/>
            </a:endParaRPr>
          </a:p>
          <a:p>
            <a:pPr algn="ctr"/>
            <a:r>
              <a:rPr kumimoji="1" lang="ja-JP" altLang="en-US" sz="4000" dirty="0">
                <a:latin typeface="+mn-ea"/>
              </a:rPr>
              <a:t>へ向かう中間状態</a:t>
            </a:r>
          </a:p>
        </p:txBody>
      </p:sp>
      <p:sp>
        <p:nvSpPr>
          <p:cNvPr id="5" name="テキスト ボックス 4"/>
          <p:cNvSpPr txBox="1"/>
          <p:nvPr/>
        </p:nvSpPr>
        <p:spPr>
          <a:xfrm>
            <a:off x="7249642" y="6053226"/>
            <a:ext cx="2699778" cy="400110"/>
          </a:xfrm>
          <a:prstGeom prst="rect">
            <a:avLst/>
          </a:prstGeom>
          <a:noFill/>
        </p:spPr>
        <p:txBody>
          <a:bodyPr wrap="none" rtlCol="0">
            <a:spAutoFit/>
          </a:bodyPr>
          <a:lstStyle/>
          <a:p>
            <a:r>
              <a:rPr kumimoji="1" lang="en-US" altLang="ja-JP" sz="2000" dirty="0" err="1"/>
              <a:t>Lappi</a:t>
            </a:r>
            <a:r>
              <a:rPr lang="en-US" altLang="ja-JP" sz="2000" dirty="0"/>
              <a:t>, </a:t>
            </a:r>
            <a:r>
              <a:rPr lang="en-US" altLang="ja-JP" sz="2000" dirty="0" err="1"/>
              <a:t>McLerran</a:t>
            </a:r>
            <a:r>
              <a:rPr lang="en-US" altLang="ja-JP" sz="2000" dirty="0"/>
              <a:t> (2006)</a:t>
            </a:r>
            <a:endParaRPr kumimoji="1" lang="ja-JP" altLang="en-US" sz="2000" dirty="0"/>
          </a:p>
        </p:txBody>
      </p:sp>
    </p:spTree>
    <p:extLst>
      <p:ext uri="{BB962C8B-B14F-4D97-AF65-F5344CB8AC3E}">
        <p14:creationId xmlns:p14="http://schemas.microsoft.com/office/powerpoint/2010/main" val="2815275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衝突直後</a:t>
            </a:r>
          </a:p>
        </p:txBody>
      </p:sp>
      <p:grpSp>
        <p:nvGrpSpPr>
          <p:cNvPr id="3" name="グループ化 2"/>
          <p:cNvGrpSpPr/>
          <p:nvPr/>
        </p:nvGrpSpPr>
        <p:grpSpPr>
          <a:xfrm>
            <a:off x="3993232" y="2098333"/>
            <a:ext cx="4191000" cy="2921000"/>
            <a:chOff x="2469232" y="3604344"/>
            <a:chExt cx="4191000" cy="2921000"/>
          </a:xfrm>
        </p:grpSpPr>
        <p:sp>
          <p:nvSpPr>
            <p:cNvPr id="4" name="円/楕円 3"/>
            <p:cNvSpPr>
              <a:spLocks noChangeArrowheads="1"/>
            </p:cNvSpPr>
            <p:nvPr/>
          </p:nvSpPr>
          <p:spPr bwMode="auto">
            <a:xfrm>
              <a:off x="2469232" y="3604344"/>
              <a:ext cx="584200" cy="2921000"/>
            </a:xfrm>
            <a:prstGeom prst="ellipse">
              <a:avLst/>
            </a:prstGeom>
            <a:gradFill rotWithShape="1">
              <a:gsLst>
                <a:gs pos="0">
                  <a:srgbClr val="A6A6A6"/>
                </a:gs>
                <a:gs pos="100000">
                  <a:srgbClr val="404040"/>
                </a:gs>
              </a:gsLst>
              <a:lin ang="21420000"/>
            </a:gra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ja-JP" altLang="en-US">
                <a:solidFill>
                  <a:schemeClr val="lt1"/>
                </a:solidFill>
              </a:endParaRPr>
            </a:p>
          </p:txBody>
        </p:sp>
        <p:grpSp>
          <p:nvGrpSpPr>
            <p:cNvPr id="5" name="図形グループ 49"/>
            <p:cNvGrpSpPr/>
            <p:nvPr/>
          </p:nvGrpSpPr>
          <p:grpSpPr>
            <a:xfrm>
              <a:off x="2786732" y="6004644"/>
              <a:ext cx="3568700" cy="158750"/>
              <a:chOff x="3521076" y="2997200"/>
              <a:chExt cx="3568700" cy="241300"/>
            </a:xfrm>
            <a:solidFill>
              <a:srgbClr val="FF0000"/>
            </a:solidFill>
          </p:grpSpPr>
          <p:sp>
            <p:nvSpPr>
              <p:cNvPr id="43" name="正方形/長方形 42"/>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44" name="円/楕円 43"/>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6" name="図形グループ 42"/>
            <p:cNvGrpSpPr/>
            <p:nvPr/>
          </p:nvGrpSpPr>
          <p:grpSpPr>
            <a:xfrm>
              <a:off x="2634332" y="5896694"/>
              <a:ext cx="3568700" cy="158750"/>
              <a:chOff x="3521076" y="2997200"/>
              <a:chExt cx="3568700" cy="241300"/>
            </a:xfrm>
            <a:solidFill>
              <a:srgbClr val="FF7DFF"/>
            </a:solidFill>
          </p:grpSpPr>
          <p:sp>
            <p:nvSpPr>
              <p:cNvPr id="41" name="正方形/長方形 40"/>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42" name="円/楕円 41"/>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7" name="図形グループ 7"/>
            <p:cNvGrpSpPr>
              <a:grpSpLocks/>
            </p:cNvGrpSpPr>
            <p:nvPr/>
          </p:nvGrpSpPr>
          <p:grpSpPr bwMode="auto">
            <a:xfrm>
              <a:off x="2799432" y="4112344"/>
              <a:ext cx="3568700" cy="158750"/>
              <a:chOff x="3521076" y="2997200"/>
              <a:chExt cx="3568700" cy="241300"/>
            </a:xfrm>
          </p:grpSpPr>
          <p:sp>
            <p:nvSpPr>
              <p:cNvPr id="39" name="正方形/長方形 38"/>
              <p:cNvSpPr/>
              <p:nvPr/>
            </p:nvSpPr>
            <p:spPr>
              <a:xfrm>
                <a:off x="3556001" y="2997200"/>
                <a:ext cx="3533775" cy="2413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40" name="円/楕円 39"/>
              <p:cNvSpPr/>
              <p:nvPr/>
            </p:nvSpPr>
            <p:spPr>
              <a:xfrm>
                <a:off x="3521076" y="2997200"/>
                <a:ext cx="76200" cy="241300"/>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8" name="図形グループ 9"/>
            <p:cNvGrpSpPr/>
            <p:nvPr/>
          </p:nvGrpSpPr>
          <p:grpSpPr>
            <a:xfrm>
              <a:off x="2799432" y="4474294"/>
              <a:ext cx="3568700" cy="158750"/>
              <a:chOff x="3521076" y="2997200"/>
              <a:chExt cx="3568700" cy="241300"/>
            </a:xfrm>
            <a:solidFill>
              <a:srgbClr val="FF0000"/>
            </a:solidFill>
          </p:grpSpPr>
          <p:sp>
            <p:nvSpPr>
              <p:cNvPr id="37" name="正方形/長方形 36"/>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38" name="円/楕円 37"/>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9" name="図形グループ 12"/>
            <p:cNvGrpSpPr/>
            <p:nvPr/>
          </p:nvGrpSpPr>
          <p:grpSpPr>
            <a:xfrm>
              <a:off x="2799432" y="4899744"/>
              <a:ext cx="3568700" cy="158750"/>
              <a:chOff x="3521076" y="2997200"/>
              <a:chExt cx="3568700" cy="241300"/>
            </a:xfrm>
            <a:solidFill>
              <a:srgbClr val="008000"/>
            </a:solidFill>
          </p:grpSpPr>
          <p:sp>
            <p:nvSpPr>
              <p:cNvPr id="35" name="正方形/長方形 34"/>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36" name="円/楕円 35"/>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10" name="図形グループ 18"/>
            <p:cNvGrpSpPr/>
            <p:nvPr/>
          </p:nvGrpSpPr>
          <p:grpSpPr>
            <a:xfrm>
              <a:off x="2834356" y="5591894"/>
              <a:ext cx="3568700" cy="158750"/>
              <a:chOff x="3521076" y="2997200"/>
              <a:chExt cx="3568700" cy="241300"/>
            </a:xfrm>
            <a:solidFill>
              <a:srgbClr val="FF6600"/>
            </a:solidFill>
          </p:grpSpPr>
          <p:sp>
            <p:nvSpPr>
              <p:cNvPr id="33" name="正方形/長方形 32"/>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34" name="円/楕円 33"/>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11" name="図形グループ 21"/>
            <p:cNvGrpSpPr>
              <a:grpSpLocks/>
            </p:cNvGrpSpPr>
            <p:nvPr/>
          </p:nvGrpSpPr>
          <p:grpSpPr bwMode="auto">
            <a:xfrm>
              <a:off x="2685132" y="5160094"/>
              <a:ext cx="3568700" cy="158750"/>
              <a:chOff x="3521076" y="2997200"/>
              <a:chExt cx="3568700" cy="241300"/>
            </a:xfrm>
          </p:grpSpPr>
          <p:sp>
            <p:nvSpPr>
              <p:cNvPr id="31" name="正方形/長方形 30"/>
              <p:cNvSpPr/>
              <p:nvPr/>
            </p:nvSpPr>
            <p:spPr>
              <a:xfrm>
                <a:off x="3556001" y="2997200"/>
                <a:ext cx="3533775" cy="2413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32" name="円/楕円 31"/>
              <p:cNvSpPr/>
              <p:nvPr/>
            </p:nvSpPr>
            <p:spPr>
              <a:xfrm>
                <a:off x="3521076" y="2997200"/>
                <a:ext cx="76200" cy="241300"/>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12" name="図形グループ 24"/>
            <p:cNvGrpSpPr/>
            <p:nvPr/>
          </p:nvGrpSpPr>
          <p:grpSpPr>
            <a:xfrm>
              <a:off x="2608932" y="4737819"/>
              <a:ext cx="3568700" cy="158750"/>
              <a:chOff x="3521076" y="2997200"/>
              <a:chExt cx="3568700" cy="241300"/>
            </a:xfrm>
            <a:solidFill>
              <a:srgbClr val="FF6600"/>
            </a:solidFill>
          </p:grpSpPr>
          <p:sp>
            <p:nvSpPr>
              <p:cNvPr id="29" name="正方形/長方形 28"/>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30" name="円/楕円 29"/>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13" name="図形グループ 27"/>
            <p:cNvGrpSpPr>
              <a:grpSpLocks/>
            </p:cNvGrpSpPr>
            <p:nvPr/>
          </p:nvGrpSpPr>
          <p:grpSpPr bwMode="auto">
            <a:xfrm>
              <a:off x="2647032" y="4556844"/>
              <a:ext cx="3568700" cy="158750"/>
              <a:chOff x="3521076" y="2997200"/>
              <a:chExt cx="3568700" cy="241300"/>
            </a:xfrm>
          </p:grpSpPr>
          <p:sp>
            <p:nvSpPr>
              <p:cNvPr id="27" name="正方形/長方形 26"/>
              <p:cNvSpPr/>
              <p:nvPr/>
            </p:nvSpPr>
            <p:spPr>
              <a:xfrm>
                <a:off x="3556001" y="2997200"/>
                <a:ext cx="3533775" cy="2413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8" name="円/楕円 27"/>
              <p:cNvSpPr/>
              <p:nvPr/>
            </p:nvSpPr>
            <p:spPr>
              <a:xfrm>
                <a:off x="3521076" y="2997200"/>
                <a:ext cx="76200" cy="241300"/>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14" name="図形グループ 30"/>
            <p:cNvGrpSpPr>
              <a:grpSpLocks/>
            </p:cNvGrpSpPr>
            <p:nvPr/>
          </p:nvGrpSpPr>
          <p:grpSpPr bwMode="auto">
            <a:xfrm>
              <a:off x="2681957" y="5750644"/>
              <a:ext cx="3568700" cy="158750"/>
              <a:chOff x="3521076" y="2997200"/>
              <a:chExt cx="3568700" cy="241300"/>
            </a:xfrm>
          </p:grpSpPr>
          <p:sp>
            <p:nvSpPr>
              <p:cNvPr id="25" name="正方形/長方形 24"/>
              <p:cNvSpPr/>
              <p:nvPr/>
            </p:nvSpPr>
            <p:spPr>
              <a:xfrm>
                <a:off x="3556001" y="2997200"/>
                <a:ext cx="3533775" cy="2413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6" name="円/楕円 25"/>
              <p:cNvSpPr/>
              <p:nvPr/>
            </p:nvSpPr>
            <p:spPr>
              <a:xfrm>
                <a:off x="3521076" y="2997200"/>
                <a:ext cx="76200" cy="241300"/>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15" name="図形グループ 42"/>
            <p:cNvGrpSpPr/>
            <p:nvPr/>
          </p:nvGrpSpPr>
          <p:grpSpPr>
            <a:xfrm>
              <a:off x="2621632" y="5363294"/>
              <a:ext cx="3568700" cy="158750"/>
              <a:chOff x="3521076" y="2997200"/>
              <a:chExt cx="3568700" cy="241300"/>
            </a:xfrm>
            <a:solidFill>
              <a:srgbClr val="FF00FF"/>
            </a:solidFill>
          </p:grpSpPr>
          <p:sp>
            <p:nvSpPr>
              <p:cNvPr id="23" name="正方形/長方形 22"/>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4" name="円/楕円 23"/>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16" name="図形グループ 15"/>
            <p:cNvGrpSpPr/>
            <p:nvPr/>
          </p:nvGrpSpPr>
          <p:grpSpPr>
            <a:xfrm>
              <a:off x="2621632" y="4271094"/>
              <a:ext cx="3568700" cy="158750"/>
              <a:chOff x="3521076" y="2997200"/>
              <a:chExt cx="3568700" cy="241300"/>
            </a:xfrm>
            <a:solidFill>
              <a:schemeClr val="accent4">
                <a:lumMod val="75000"/>
              </a:schemeClr>
            </a:solidFill>
          </p:grpSpPr>
          <p:sp>
            <p:nvSpPr>
              <p:cNvPr id="21" name="正方形/長方形 20"/>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2" name="円/楕円 21"/>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nvGrpSpPr>
            <p:cNvPr id="17" name="図形グループ 46"/>
            <p:cNvGrpSpPr/>
            <p:nvPr/>
          </p:nvGrpSpPr>
          <p:grpSpPr>
            <a:xfrm>
              <a:off x="2596232" y="5020394"/>
              <a:ext cx="3568700" cy="158750"/>
              <a:chOff x="3521076" y="2997200"/>
              <a:chExt cx="3568700" cy="241300"/>
            </a:xfrm>
            <a:solidFill>
              <a:srgbClr val="FF0000"/>
            </a:solidFill>
          </p:grpSpPr>
          <p:sp>
            <p:nvSpPr>
              <p:cNvPr id="19" name="正方形/長方形 18"/>
              <p:cNvSpPr/>
              <p:nvPr/>
            </p:nvSpPr>
            <p:spPr>
              <a:xfrm>
                <a:off x="3556000" y="2997200"/>
                <a:ext cx="3533776" cy="2413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0" name="円/楕円 19"/>
              <p:cNvSpPr/>
              <p:nvPr/>
            </p:nvSpPr>
            <p:spPr>
              <a:xfrm>
                <a:off x="3521076" y="2997200"/>
                <a:ext cx="76200" cy="2413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sp>
          <p:nvSpPr>
            <p:cNvPr id="18" name="円/楕円 17"/>
            <p:cNvSpPr>
              <a:spLocks noChangeArrowheads="1"/>
            </p:cNvSpPr>
            <p:nvPr/>
          </p:nvSpPr>
          <p:spPr bwMode="auto">
            <a:xfrm>
              <a:off x="6076032" y="3604344"/>
              <a:ext cx="584200" cy="2921000"/>
            </a:xfrm>
            <a:prstGeom prst="ellipse">
              <a:avLst/>
            </a:prstGeom>
            <a:gradFill rotWithShape="1">
              <a:gsLst>
                <a:gs pos="0">
                  <a:srgbClr val="A6A6A6"/>
                </a:gs>
                <a:gs pos="100000">
                  <a:srgbClr val="404040"/>
                </a:gs>
              </a:gsLst>
              <a:lin ang="21420000"/>
            </a:gra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ja-JP" altLang="en-US">
                <a:solidFill>
                  <a:schemeClr val="lt1"/>
                </a:solidFill>
              </a:endParaRPr>
            </a:p>
          </p:txBody>
        </p:sp>
      </p:grpSp>
      <p:sp>
        <p:nvSpPr>
          <p:cNvPr id="45" name="テキスト ボックス 44"/>
          <p:cNvSpPr txBox="1"/>
          <p:nvPr/>
        </p:nvSpPr>
        <p:spPr>
          <a:xfrm>
            <a:off x="3111556" y="5122669"/>
            <a:ext cx="4639412" cy="523220"/>
          </a:xfrm>
          <a:prstGeom prst="rect">
            <a:avLst/>
          </a:prstGeom>
          <a:noFill/>
        </p:spPr>
        <p:txBody>
          <a:bodyPr wrap="none" rtlCol="0">
            <a:spAutoFit/>
          </a:bodyPr>
          <a:lstStyle/>
          <a:p>
            <a:r>
              <a:rPr kumimoji="1" lang="ja-JP" altLang="en-US" sz="2800" dirty="0">
                <a:latin typeface="+mn-ea"/>
              </a:rPr>
              <a:t>“</a:t>
            </a:r>
            <a:r>
              <a:rPr kumimoji="1" lang="en-US" altLang="ja-JP" sz="2800" dirty="0">
                <a:latin typeface="+mn-ea"/>
              </a:rPr>
              <a:t>QCD</a:t>
            </a:r>
            <a:r>
              <a:rPr kumimoji="1" lang="ja-JP" altLang="en-US" sz="2800" dirty="0">
                <a:latin typeface="+mn-ea"/>
              </a:rPr>
              <a:t>コンデンサーのダイナミクス”</a:t>
            </a:r>
          </a:p>
        </p:txBody>
      </p:sp>
      <p:sp>
        <p:nvSpPr>
          <p:cNvPr id="46" name="テキスト ボックス 45"/>
          <p:cNvSpPr txBox="1"/>
          <p:nvPr/>
        </p:nvSpPr>
        <p:spPr>
          <a:xfrm>
            <a:off x="451357" y="3057609"/>
            <a:ext cx="3520870" cy="830997"/>
          </a:xfrm>
          <a:prstGeom prst="rect">
            <a:avLst/>
          </a:prstGeom>
          <a:noFill/>
        </p:spPr>
        <p:txBody>
          <a:bodyPr wrap="square" rtlCol="0">
            <a:spAutoFit/>
          </a:bodyPr>
          <a:lstStyle/>
          <a:p>
            <a:pPr algn="ctr"/>
            <a:r>
              <a:rPr kumimoji="1" lang="ja-JP" altLang="en-US" sz="2400" dirty="0">
                <a:latin typeface="+mn-ea"/>
              </a:rPr>
              <a:t>衝突直後の</a:t>
            </a:r>
            <a:r>
              <a:rPr lang="ja-JP" altLang="en-US" sz="2400" dirty="0">
                <a:latin typeface="+mn-ea"/>
              </a:rPr>
              <a:t>原子核</a:t>
            </a:r>
            <a:endParaRPr kumimoji="1" lang="en-US" altLang="ja-JP" sz="2400" dirty="0">
              <a:latin typeface="+mn-ea"/>
            </a:endParaRPr>
          </a:p>
          <a:p>
            <a:pPr algn="ctr"/>
            <a:r>
              <a:rPr kumimoji="1" lang="en-US" altLang="ja-JP" sz="2400" dirty="0">
                <a:latin typeface="+mn-ea"/>
                <a:sym typeface="Wingdings" panose="05000000000000000000" pitchFamily="2" charset="2"/>
              </a:rPr>
              <a:t> </a:t>
            </a:r>
            <a:r>
              <a:rPr kumimoji="1" lang="ja-JP" altLang="en-US" sz="2400" dirty="0">
                <a:latin typeface="+mn-ea"/>
              </a:rPr>
              <a:t>カラー荷</a:t>
            </a:r>
            <a:r>
              <a:rPr lang="ja-JP" altLang="en-US" sz="2400" dirty="0">
                <a:latin typeface="+mn-ea"/>
              </a:rPr>
              <a:t>を持つ極板</a:t>
            </a:r>
            <a:endParaRPr lang="en-US" altLang="ja-JP" sz="2400" dirty="0">
              <a:latin typeface="+mn-ea"/>
            </a:endParaRPr>
          </a:p>
        </p:txBody>
      </p:sp>
      <p:sp>
        <p:nvSpPr>
          <p:cNvPr id="47" name="テキスト ボックス 46"/>
          <p:cNvSpPr txBox="1"/>
          <p:nvPr/>
        </p:nvSpPr>
        <p:spPr>
          <a:xfrm>
            <a:off x="8289033" y="2914218"/>
            <a:ext cx="3563888" cy="1200329"/>
          </a:xfrm>
          <a:prstGeom prst="rect">
            <a:avLst/>
          </a:prstGeom>
          <a:noFill/>
        </p:spPr>
        <p:txBody>
          <a:bodyPr wrap="square" rtlCol="0">
            <a:spAutoFit/>
          </a:bodyPr>
          <a:lstStyle/>
          <a:p>
            <a:pPr algn="ctr"/>
            <a:r>
              <a:rPr lang="ja-JP" altLang="en-US" sz="2400" dirty="0">
                <a:latin typeface="+mn-ea"/>
              </a:rPr>
              <a:t>原子核の</a:t>
            </a:r>
            <a:r>
              <a:rPr kumimoji="1" lang="ja-JP" altLang="en-US" sz="2400" dirty="0">
                <a:latin typeface="+mn-ea"/>
              </a:rPr>
              <a:t>運動エネルギー</a:t>
            </a:r>
            <a:endParaRPr kumimoji="1" lang="en-US" altLang="ja-JP" sz="2400" dirty="0">
              <a:latin typeface="+mn-ea"/>
            </a:endParaRPr>
          </a:p>
          <a:p>
            <a:pPr algn="ctr"/>
            <a:r>
              <a:rPr lang="en-US" altLang="ja-JP" sz="2400" dirty="0">
                <a:latin typeface="+mn-ea"/>
                <a:sym typeface="Wingdings" panose="05000000000000000000" pitchFamily="2" charset="2"/>
              </a:rPr>
              <a:t></a:t>
            </a:r>
            <a:r>
              <a:rPr lang="ja-JP" altLang="en-US" sz="2400" dirty="0">
                <a:latin typeface="+mn-ea"/>
                <a:sym typeface="Wingdings" panose="05000000000000000000" pitchFamily="2" charset="2"/>
              </a:rPr>
              <a:t>カラー場のエネルギーとして蓄え</a:t>
            </a:r>
            <a:endParaRPr kumimoji="1" lang="ja-JP" altLang="en-US" sz="2400" dirty="0">
              <a:latin typeface="+mn-ea"/>
            </a:endParaRPr>
          </a:p>
        </p:txBody>
      </p:sp>
      <p:sp>
        <p:nvSpPr>
          <p:cNvPr id="48" name="テキスト ボックス 47"/>
          <p:cNvSpPr txBox="1"/>
          <p:nvPr/>
        </p:nvSpPr>
        <p:spPr>
          <a:xfrm>
            <a:off x="5164833" y="2890421"/>
            <a:ext cx="1826141" cy="1754326"/>
          </a:xfrm>
          <a:prstGeom prst="rect">
            <a:avLst/>
          </a:prstGeom>
          <a:noFill/>
        </p:spPr>
        <p:txBody>
          <a:bodyPr wrap="none" rtlCol="0">
            <a:spAutoFit/>
          </a:bodyPr>
          <a:lstStyle/>
          <a:p>
            <a:pPr algn="ctr"/>
            <a:r>
              <a:rPr kumimoji="1" lang="ja-JP" altLang="en-US" sz="3600" dirty="0">
                <a:latin typeface="+mn-ea"/>
              </a:rPr>
              <a:t>カラー</a:t>
            </a:r>
            <a:endParaRPr kumimoji="1" lang="en-US" altLang="ja-JP" sz="3600" dirty="0">
              <a:latin typeface="+mn-ea"/>
            </a:endParaRPr>
          </a:p>
          <a:p>
            <a:pPr algn="ctr"/>
            <a:r>
              <a:rPr kumimoji="1" lang="ja-JP" altLang="en-US" sz="3600" dirty="0">
                <a:latin typeface="+mn-ea"/>
              </a:rPr>
              <a:t>フラックス</a:t>
            </a:r>
            <a:endParaRPr kumimoji="1" lang="en-US" altLang="ja-JP" sz="3600" dirty="0">
              <a:latin typeface="+mn-ea"/>
            </a:endParaRPr>
          </a:p>
          <a:p>
            <a:pPr algn="ctr"/>
            <a:r>
              <a:rPr kumimoji="1" lang="ja-JP" altLang="en-US" sz="3600" dirty="0">
                <a:latin typeface="+mn-ea"/>
              </a:rPr>
              <a:t>チューブ</a:t>
            </a:r>
          </a:p>
        </p:txBody>
      </p:sp>
      <p:sp>
        <p:nvSpPr>
          <p:cNvPr id="49" name="テキスト ボックス 48"/>
          <p:cNvSpPr txBox="1"/>
          <p:nvPr/>
        </p:nvSpPr>
        <p:spPr>
          <a:xfrm>
            <a:off x="8112224" y="6125234"/>
            <a:ext cx="1824538" cy="400110"/>
          </a:xfrm>
          <a:prstGeom prst="rect">
            <a:avLst/>
          </a:prstGeom>
          <a:noFill/>
        </p:spPr>
        <p:txBody>
          <a:bodyPr wrap="none" rtlCol="0">
            <a:spAutoFit/>
          </a:bodyPr>
          <a:lstStyle/>
          <a:p>
            <a:r>
              <a:rPr kumimoji="1" lang="en-US" altLang="ja-JP" sz="2000" dirty="0" err="1"/>
              <a:t>T.Matsui</a:t>
            </a:r>
            <a:r>
              <a:rPr kumimoji="1" lang="en-US" altLang="ja-JP" sz="2000" dirty="0"/>
              <a:t> (1987)</a:t>
            </a:r>
            <a:endParaRPr kumimoji="1" lang="ja-JP" altLang="en-US" sz="2000" dirty="0"/>
          </a:p>
        </p:txBody>
      </p:sp>
    </p:spTree>
    <p:extLst>
      <p:ext uri="{BB962C8B-B14F-4D97-AF65-F5344CB8AC3E}">
        <p14:creationId xmlns:p14="http://schemas.microsoft.com/office/powerpoint/2010/main" val="651151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5ABD627-C36E-4AC7-8CA9-DA9C2054CFAD}"/>
              </a:ext>
            </a:extLst>
          </p:cNvPr>
          <p:cNvSpPr>
            <a:spLocks noGrp="1"/>
          </p:cNvSpPr>
          <p:nvPr>
            <p:ph type="title"/>
          </p:nvPr>
        </p:nvSpPr>
        <p:spPr/>
        <p:txBody>
          <a:bodyPr/>
          <a:lstStyle/>
          <a:p>
            <a:pPr algn="ctr"/>
            <a:r>
              <a:rPr kumimoji="1" lang="ja-JP" altLang="en-US" dirty="0"/>
              <a:t>重イオン衝突実験の概略</a:t>
            </a:r>
          </a:p>
        </p:txBody>
      </p:sp>
      <p:sp>
        <p:nvSpPr>
          <p:cNvPr id="4" name="テキスト プレースホルダー 3">
            <a:extLst>
              <a:ext uri="{FF2B5EF4-FFF2-40B4-BE49-F238E27FC236}">
                <a16:creationId xmlns:a16="http://schemas.microsoft.com/office/drawing/2014/main" id="{A49610C7-847E-431E-BF0C-AABD8A50B9D2}"/>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73223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en-US" altLang="ja-JP" sz="4000" dirty="0"/>
              <a:t>QGP</a:t>
            </a:r>
            <a:r>
              <a:rPr lang="ja-JP" altLang="en-US" sz="4000" dirty="0"/>
              <a:t>流体ステージへ</a:t>
            </a:r>
          </a:p>
        </p:txBody>
      </p:sp>
      <mc:AlternateContent xmlns:mc="http://schemas.openxmlformats.org/markup-compatibility/2006" xmlns:a14="http://schemas.microsoft.com/office/drawing/2010/main">
        <mc:Choice Requires="a14">
          <p:sp>
            <p:nvSpPr>
              <p:cNvPr id="3" name="テキスト ボックス 2"/>
              <p:cNvSpPr txBox="1"/>
              <p:nvPr/>
            </p:nvSpPr>
            <p:spPr>
              <a:xfrm>
                <a:off x="3143672" y="1484785"/>
                <a:ext cx="5956246" cy="20456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800" i="1">
                              <a:latin typeface="Cambria Math" panose="02040503050406030204" pitchFamily="18" charset="0"/>
                            </a:rPr>
                          </m:ctrlPr>
                        </m:sSupPr>
                        <m:e>
                          <m:r>
                            <a:rPr kumimoji="1" lang="en-US" altLang="ja-JP" sz="2800" i="1">
                              <a:latin typeface="Cambria Math" panose="02040503050406030204" pitchFamily="18" charset="0"/>
                            </a:rPr>
                            <m:t>𝑇</m:t>
                          </m:r>
                        </m:e>
                        <m:sup>
                          <m:r>
                            <a:rPr kumimoji="1" lang="en-US" altLang="ja-JP" sz="2800" i="1">
                              <a:latin typeface="Cambria Math" panose="02040503050406030204" pitchFamily="18" charset="0"/>
                            </a:rPr>
                            <m:t>𝜇𝜈</m:t>
                          </m:r>
                        </m:sup>
                      </m:sSup>
                      <m:d>
                        <m:dPr>
                          <m:ctrlPr>
                            <a:rPr kumimoji="1" lang="en-US" altLang="ja-JP" sz="2800" i="1">
                              <a:latin typeface="Cambria Math" panose="02040503050406030204" pitchFamily="18" charset="0"/>
                            </a:rPr>
                          </m:ctrlPr>
                        </m:dPr>
                        <m:e>
                          <m:r>
                            <a:rPr kumimoji="1" lang="en-US" altLang="ja-JP" sz="2800" i="1">
                              <a:latin typeface="Cambria Math" panose="02040503050406030204" pitchFamily="18" charset="0"/>
                            </a:rPr>
                            <m:t>𝜏</m:t>
                          </m:r>
                          <m:r>
                            <a:rPr kumimoji="1" lang="en-US" altLang="ja-JP" sz="2800" i="1">
                              <a:latin typeface="Cambria Math" panose="02040503050406030204" pitchFamily="18" charset="0"/>
                            </a:rPr>
                            <m:t>=</m:t>
                          </m:r>
                          <m:sSup>
                            <m:sSupPr>
                              <m:ctrlPr>
                                <a:rPr kumimoji="1" lang="en-US" altLang="ja-JP" sz="2800" i="1">
                                  <a:latin typeface="Cambria Math" panose="02040503050406030204" pitchFamily="18" charset="0"/>
                                </a:rPr>
                              </m:ctrlPr>
                            </m:sSupPr>
                            <m:e>
                              <m:r>
                                <a:rPr kumimoji="1" lang="en-US" altLang="ja-JP" sz="2800" i="1">
                                  <a:latin typeface="Cambria Math" panose="02040503050406030204" pitchFamily="18" charset="0"/>
                                </a:rPr>
                                <m:t>0</m:t>
                              </m:r>
                            </m:e>
                            <m:sup>
                              <m:r>
                                <a:rPr kumimoji="1" lang="en-US" altLang="ja-JP" sz="2800" i="1">
                                  <a:latin typeface="Cambria Math" panose="02040503050406030204" pitchFamily="18" charset="0"/>
                                </a:rPr>
                                <m:t>+</m:t>
                              </m:r>
                            </m:sup>
                          </m:sSup>
                        </m:e>
                      </m:d>
                      <m:r>
                        <a:rPr kumimoji="1" lang="en-US" altLang="ja-JP" sz="2800" i="1">
                          <a:latin typeface="Cambria Math" panose="02040503050406030204" pitchFamily="18" charset="0"/>
                        </a:rPr>
                        <m:t>=</m:t>
                      </m:r>
                      <m:d>
                        <m:dPr>
                          <m:ctrlPr>
                            <a:rPr kumimoji="1" lang="en-US" altLang="ja-JP" sz="2800" i="1">
                              <a:latin typeface="Cambria Math" panose="02040503050406030204" pitchFamily="18" charset="0"/>
                            </a:rPr>
                          </m:ctrlPr>
                        </m:dPr>
                        <m:e>
                          <m:m>
                            <m:mPr>
                              <m:mcs>
                                <m:mc>
                                  <m:mcPr>
                                    <m:count m:val="2"/>
                                    <m:mcJc m:val="center"/>
                                  </m:mcPr>
                                </m:mc>
                              </m:mcs>
                              <m:ctrlPr>
                                <a:rPr kumimoji="1" lang="en-US" altLang="ja-JP" sz="2800" i="1">
                                  <a:latin typeface="Cambria Math" panose="02040503050406030204" pitchFamily="18" charset="0"/>
                                </a:rPr>
                              </m:ctrlPr>
                            </m:mPr>
                            <m:mr>
                              <m:e>
                                <m:m>
                                  <m:mPr>
                                    <m:mcs>
                                      <m:mc>
                                        <m:mcPr>
                                          <m:count m:val="2"/>
                                          <m:mcJc m:val="center"/>
                                        </m:mcPr>
                                      </m:mc>
                                    </m:mcs>
                                    <m:ctrlPr>
                                      <a:rPr kumimoji="1" lang="en-US" altLang="ja-JP" sz="2800" i="1">
                                        <a:latin typeface="Cambria Math" panose="02040503050406030204" pitchFamily="18" charset="0"/>
                                      </a:rPr>
                                    </m:ctrlPr>
                                  </m:mPr>
                                  <m:mr>
                                    <m:e>
                                      <m:sSub>
                                        <m:sSubPr>
                                          <m:ctrlPr>
                                            <a:rPr kumimoji="1" lang="en-US" altLang="ja-JP" sz="2800" i="1">
                                              <a:latin typeface="Cambria Math" panose="02040503050406030204" pitchFamily="18" charset="0"/>
                                            </a:rPr>
                                          </m:ctrlPr>
                                        </m:sSubPr>
                                        <m:e>
                                          <m:r>
                                            <a:rPr kumimoji="1" lang="en-US" altLang="ja-JP" sz="2800" i="1">
                                              <a:latin typeface="Cambria Math" panose="02040503050406030204" pitchFamily="18" charset="0"/>
                                            </a:rPr>
                                            <m:t>𝑒</m:t>
                                          </m:r>
                                        </m:e>
                                        <m:sub>
                                          <m:r>
                                            <a:rPr kumimoji="1" lang="en-US" altLang="ja-JP" sz="2800" i="1">
                                              <a:latin typeface="Cambria Math" panose="02040503050406030204" pitchFamily="18" charset="0"/>
                                            </a:rPr>
                                            <m:t>0</m:t>
                                          </m:r>
                                        </m:sub>
                                      </m:sSub>
                                    </m:e>
                                    <m:e/>
                                  </m:mr>
                                  <m:mr>
                                    <m:e/>
                                    <m:e>
                                      <m:sSub>
                                        <m:sSubPr>
                                          <m:ctrlPr>
                                            <a:rPr kumimoji="1" lang="en-US" altLang="ja-JP" sz="2800" i="1">
                                              <a:latin typeface="Cambria Math" panose="02040503050406030204" pitchFamily="18" charset="0"/>
                                            </a:rPr>
                                          </m:ctrlPr>
                                        </m:sSubPr>
                                        <m:e>
                                          <m:r>
                                            <a:rPr kumimoji="1" lang="en-US" altLang="ja-JP" sz="2800" i="1">
                                              <a:latin typeface="Cambria Math" panose="02040503050406030204" pitchFamily="18" charset="0"/>
                                            </a:rPr>
                                            <m:t>𝑒</m:t>
                                          </m:r>
                                        </m:e>
                                        <m:sub>
                                          <m:r>
                                            <m:rPr>
                                              <m:brk m:alnAt="7"/>
                                            </m:rPr>
                                            <a:rPr kumimoji="1" lang="en-US" altLang="ja-JP" sz="2800" i="1">
                                              <a:latin typeface="Cambria Math" panose="02040503050406030204" pitchFamily="18" charset="0"/>
                                            </a:rPr>
                                            <m:t>0</m:t>
                                          </m:r>
                                        </m:sub>
                                      </m:sSub>
                                    </m:e>
                                  </m:mr>
                                </m:m>
                              </m:e>
                              <m:e>
                                <m:m>
                                  <m:mPr>
                                    <m:mcs>
                                      <m:mc>
                                        <m:mcPr>
                                          <m:count m:val="2"/>
                                          <m:mcJc m:val="center"/>
                                        </m:mcPr>
                                      </m:mc>
                                    </m:mcs>
                                    <m:ctrlPr>
                                      <a:rPr kumimoji="1" lang="en-US" altLang="ja-JP" sz="2800" i="1">
                                        <a:latin typeface="Cambria Math" panose="02040503050406030204" pitchFamily="18" charset="0"/>
                                      </a:rPr>
                                    </m:ctrlPr>
                                  </m:mPr>
                                  <m:mr>
                                    <m:e/>
                                    <m:e/>
                                  </m:mr>
                                  <m:mr>
                                    <m:e/>
                                    <m:e/>
                                  </m:mr>
                                </m:m>
                              </m:e>
                            </m:mr>
                            <m:mr>
                              <m:e>
                                <m:m>
                                  <m:mPr>
                                    <m:mcs>
                                      <m:mc>
                                        <m:mcPr>
                                          <m:count m:val="2"/>
                                          <m:mcJc m:val="center"/>
                                        </m:mcPr>
                                      </m:mc>
                                    </m:mcs>
                                    <m:ctrlPr>
                                      <a:rPr kumimoji="1" lang="en-US" altLang="ja-JP" sz="2800" i="1">
                                        <a:latin typeface="Cambria Math" panose="02040503050406030204" pitchFamily="18" charset="0"/>
                                      </a:rPr>
                                    </m:ctrlPr>
                                  </m:mPr>
                                  <m:mr>
                                    <m:e/>
                                    <m:e/>
                                  </m:mr>
                                  <m:mr>
                                    <m:e/>
                                    <m:e/>
                                  </m:mr>
                                </m:m>
                              </m:e>
                              <m:e>
                                <m:m>
                                  <m:mPr>
                                    <m:mcs>
                                      <m:mc>
                                        <m:mcPr>
                                          <m:count m:val="2"/>
                                          <m:mcJc m:val="center"/>
                                        </m:mcPr>
                                      </m:mc>
                                    </m:mcs>
                                    <m:ctrlPr>
                                      <a:rPr kumimoji="1" lang="en-US" altLang="ja-JP" sz="2800" i="1">
                                        <a:latin typeface="Cambria Math" panose="02040503050406030204" pitchFamily="18" charset="0"/>
                                      </a:rPr>
                                    </m:ctrlPr>
                                  </m:mPr>
                                  <m:mr>
                                    <m:e>
                                      <m:sSub>
                                        <m:sSubPr>
                                          <m:ctrlPr>
                                            <a:rPr kumimoji="1" lang="en-US" altLang="ja-JP" sz="2800" i="1">
                                              <a:latin typeface="Cambria Math" panose="02040503050406030204" pitchFamily="18" charset="0"/>
                                            </a:rPr>
                                          </m:ctrlPr>
                                        </m:sSubPr>
                                        <m:e>
                                          <m:r>
                                            <a:rPr kumimoji="1" lang="en-US" altLang="ja-JP" sz="2800" i="1">
                                              <a:latin typeface="Cambria Math" panose="02040503050406030204" pitchFamily="18" charset="0"/>
                                            </a:rPr>
                                            <m:t>𝑒</m:t>
                                          </m:r>
                                        </m:e>
                                        <m:sub>
                                          <m:r>
                                            <a:rPr kumimoji="1" lang="en-US" altLang="ja-JP" sz="2800" i="1">
                                              <a:latin typeface="Cambria Math" panose="02040503050406030204" pitchFamily="18" charset="0"/>
                                            </a:rPr>
                                            <m:t>0</m:t>
                                          </m:r>
                                        </m:sub>
                                      </m:sSub>
                                    </m:e>
                                    <m:e/>
                                  </m:mr>
                                  <m:mr>
                                    <m:e/>
                                    <m:e>
                                      <m:r>
                                        <a:rPr kumimoji="1" lang="en-US" altLang="ja-JP" sz="2800" i="1">
                                          <a:latin typeface="Cambria Math" panose="02040503050406030204" pitchFamily="18" charset="0"/>
                                        </a:rPr>
                                        <m:t>−</m:t>
                                      </m:r>
                                      <m:sSub>
                                        <m:sSubPr>
                                          <m:ctrlPr>
                                            <a:rPr kumimoji="1" lang="en-US" altLang="ja-JP" sz="2800" i="1">
                                              <a:latin typeface="Cambria Math" panose="02040503050406030204" pitchFamily="18" charset="0"/>
                                            </a:rPr>
                                          </m:ctrlPr>
                                        </m:sSubPr>
                                        <m:e>
                                          <m:r>
                                            <a:rPr kumimoji="1" lang="en-US" altLang="ja-JP" sz="2800" i="1">
                                              <a:latin typeface="Cambria Math" panose="02040503050406030204" pitchFamily="18" charset="0"/>
                                            </a:rPr>
                                            <m:t>𝑒</m:t>
                                          </m:r>
                                        </m:e>
                                        <m:sub>
                                          <m:r>
                                            <a:rPr kumimoji="1" lang="en-US" altLang="ja-JP" sz="2800" i="1">
                                              <a:latin typeface="Cambria Math" panose="02040503050406030204" pitchFamily="18" charset="0"/>
                                            </a:rPr>
                                            <m:t>0</m:t>
                                          </m:r>
                                        </m:sub>
                                      </m:sSub>
                                    </m:e>
                                  </m:mr>
                                </m:m>
                              </m:e>
                            </m:mr>
                          </m:m>
                        </m:e>
                      </m:d>
                      <m:r>
                        <a:rPr kumimoji="1" lang="en-US" altLang="ja-JP" sz="2800" i="1">
                          <a:latin typeface="Cambria Math" panose="02040503050406030204" pitchFamily="18" charset="0"/>
                        </a:rPr>
                        <m:t> </m:t>
                      </m:r>
                    </m:oMath>
                  </m:oMathPara>
                </a14:m>
                <a:endParaRPr kumimoji="1" lang="ja-JP" altLang="en-US" sz="2800" dirty="0">
                  <a:latin typeface="+mn-ea"/>
                </a:endParaRPr>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3143672" y="1484785"/>
                <a:ext cx="5956246" cy="2045625"/>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2951095" y="5029706"/>
                <a:ext cx="6374629" cy="17602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ja-JP" sz="2800" i="1">
                              <a:latin typeface="Cambria Math" panose="02040503050406030204" pitchFamily="18" charset="0"/>
                            </a:rPr>
                          </m:ctrlPr>
                        </m:sSubSupPr>
                        <m:e>
                          <m:r>
                            <a:rPr kumimoji="1" lang="en-US" altLang="ja-JP" sz="2800" i="1">
                              <a:latin typeface="Cambria Math" panose="02040503050406030204" pitchFamily="18" charset="0"/>
                            </a:rPr>
                            <m:t>𝑇</m:t>
                          </m:r>
                        </m:e>
                        <m:sub>
                          <m:r>
                            <m:rPr>
                              <m:sty m:val="p"/>
                            </m:rPr>
                            <a:rPr kumimoji="1" lang="en-US" altLang="ja-JP" sz="2800">
                              <a:latin typeface="Cambria Math" panose="02040503050406030204" pitchFamily="18" charset="0"/>
                            </a:rPr>
                            <m:t>LRF</m:t>
                          </m:r>
                        </m:sub>
                        <m:sup>
                          <m:r>
                            <a:rPr kumimoji="1" lang="en-US" altLang="ja-JP" sz="2800" i="1">
                              <a:latin typeface="Cambria Math" panose="02040503050406030204" pitchFamily="18" charset="0"/>
                            </a:rPr>
                            <m:t>𝜇𝜈</m:t>
                          </m:r>
                        </m:sup>
                      </m:sSubSup>
                      <m:d>
                        <m:dPr>
                          <m:ctrlPr>
                            <a:rPr kumimoji="1" lang="en-US" altLang="ja-JP" sz="2800" i="1">
                              <a:latin typeface="Cambria Math" panose="02040503050406030204" pitchFamily="18" charset="0"/>
                            </a:rPr>
                          </m:ctrlPr>
                        </m:dPr>
                        <m:e>
                          <m:sSub>
                            <m:sSubPr>
                              <m:ctrlPr>
                                <a:rPr kumimoji="1" lang="en-US" altLang="ja-JP" sz="2800" i="1">
                                  <a:latin typeface="Cambria Math" panose="02040503050406030204" pitchFamily="18" charset="0"/>
                                </a:rPr>
                              </m:ctrlPr>
                            </m:sSubPr>
                            <m:e>
                              <m:r>
                                <a:rPr kumimoji="1" lang="en-US" altLang="ja-JP" sz="2800" i="1">
                                  <a:latin typeface="Cambria Math" panose="02040503050406030204" pitchFamily="18" charset="0"/>
                                </a:rPr>
                                <m:t>𝜏</m:t>
                              </m:r>
                            </m:e>
                            <m:sub>
                              <m:r>
                                <m:rPr>
                                  <m:sty m:val="p"/>
                                </m:rPr>
                                <a:rPr kumimoji="1" lang="en-US" altLang="ja-JP" sz="2800">
                                  <a:latin typeface="Cambria Math" panose="02040503050406030204" pitchFamily="18" charset="0"/>
                                </a:rPr>
                                <m:t>iso</m:t>
                              </m:r>
                            </m:sub>
                          </m:sSub>
                          <m:r>
                            <a:rPr kumimoji="1" lang="en-US" altLang="ja-JP" sz="2800" i="1">
                              <a:latin typeface="Cambria Math" panose="02040503050406030204" pitchFamily="18" charset="0"/>
                            </a:rPr>
                            <m:t>/</m:t>
                          </m:r>
                          <m:sSub>
                            <m:sSubPr>
                              <m:ctrlPr>
                                <a:rPr kumimoji="1" lang="en-US" altLang="ja-JP" sz="2800" i="1">
                                  <a:latin typeface="Cambria Math" panose="02040503050406030204" pitchFamily="18" charset="0"/>
                                </a:rPr>
                              </m:ctrlPr>
                            </m:sSubPr>
                            <m:e>
                              <m:r>
                                <a:rPr kumimoji="1" lang="en-US" altLang="ja-JP" sz="2800" i="1">
                                  <a:latin typeface="Cambria Math" panose="02040503050406030204" pitchFamily="18" charset="0"/>
                                </a:rPr>
                                <m:t>𝜏</m:t>
                              </m:r>
                            </m:e>
                            <m:sub>
                              <m:r>
                                <m:rPr>
                                  <m:sty m:val="p"/>
                                </m:rPr>
                                <a:rPr kumimoji="1" lang="en-US" altLang="ja-JP" sz="2800">
                                  <a:latin typeface="Cambria Math" panose="02040503050406030204" pitchFamily="18" charset="0"/>
                                </a:rPr>
                                <m:t>therm</m:t>
                              </m:r>
                            </m:sub>
                          </m:sSub>
                        </m:e>
                      </m:d>
                      <m:r>
                        <a:rPr kumimoji="1" lang="en-US" altLang="ja-JP" sz="2800" i="1">
                          <a:latin typeface="Cambria Math" panose="02040503050406030204" pitchFamily="18" charset="0"/>
                        </a:rPr>
                        <m:t>=</m:t>
                      </m:r>
                      <m:d>
                        <m:dPr>
                          <m:ctrlPr>
                            <a:rPr kumimoji="1" lang="en-US" altLang="ja-JP" sz="2800" i="1">
                              <a:latin typeface="Cambria Math" panose="02040503050406030204" pitchFamily="18" charset="0"/>
                            </a:rPr>
                          </m:ctrlPr>
                        </m:dPr>
                        <m:e>
                          <m:m>
                            <m:mPr>
                              <m:mcs>
                                <m:mc>
                                  <m:mcPr>
                                    <m:count m:val="2"/>
                                    <m:mcJc m:val="center"/>
                                  </m:mcPr>
                                </m:mc>
                              </m:mcs>
                              <m:ctrlPr>
                                <a:rPr kumimoji="1" lang="en-US" altLang="ja-JP" sz="2800" i="1">
                                  <a:latin typeface="Cambria Math" panose="02040503050406030204" pitchFamily="18" charset="0"/>
                                </a:rPr>
                              </m:ctrlPr>
                            </m:mPr>
                            <m:mr>
                              <m:e>
                                <m:m>
                                  <m:mPr>
                                    <m:mcs>
                                      <m:mc>
                                        <m:mcPr>
                                          <m:count m:val="2"/>
                                          <m:mcJc m:val="center"/>
                                        </m:mcPr>
                                      </m:mc>
                                    </m:mcs>
                                    <m:ctrlPr>
                                      <a:rPr kumimoji="1" lang="en-US" altLang="ja-JP" sz="2800" i="1">
                                        <a:latin typeface="Cambria Math" panose="02040503050406030204" pitchFamily="18" charset="0"/>
                                      </a:rPr>
                                    </m:ctrlPr>
                                  </m:mPr>
                                  <m:mr>
                                    <m:e>
                                      <m:r>
                                        <m:rPr>
                                          <m:brk m:alnAt="7"/>
                                        </m:rPr>
                                        <a:rPr kumimoji="1" lang="en-US" altLang="ja-JP" sz="2800" i="1">
                                          <a:latin typeface="Cambria Math" panose="02040503050406030204" pitchFamily="18" charset="0"/>
                                        </a:rPr>
                                        <m:t>𝑒</m:t>
                                      </m:r>
                                    </m:e>
                                    <m:e/>
                                  </m:mr>
                                  <m:mr>
                                    <m:e/>
                                    <m:e>
                                      <m:sSub>
                                        <m:sSubPr>
                                          <m:ctrlPr>
                                            <a:rPr kumimoji="1" lang="en-US" altLang="ja-JP" sz="2800" i="1">
                                              <a:latin typeface="Cambria Math" panose="02040503050406030204" pitchFamily="18" charset="0"/>
                                            </a:rPr>
                                          </m:ctrlPr>
                                        </m:sSubPr>
                                        <m:e>
                                          <m:r>
                                            <a:rPr kumimoji="1" lang="en-US" altLang="ja-JP" sz="2800" i="1">
                                              <a:latin typeface="Cambria Math" panose="02040503050406030204" pitchFamily="18" charset="0"/>
                                            </a:rPr>
                                            <m:t>𝑃</m:t>
                                          </m:r>
                                        </m:e>
                                        <m:sub>
                                          <m:r>
                                            <a:rPr kumimoji="1" lang="en-US" altLang="ja-JP" sz="2800" i="1">
                                              <a:latin typeface="Cambria Math" panose="02040503050406030204" pitchFamily="18" charset="0"/>
                                            </a:rPr>
                                            <m:t>𝑇</m:t>
                                          </m:r>
                                        </m:sub>
                                      </m:sSub>
                                    </m:e>
                                  </m:mr>
                                </m:m>
                              </m:e>
                              <m:e>
                                <m:m>
                                  <m:mPr>
                                    <m:mcs>
                                      <m:mc>
                                        <m:mcPr>
                                          <m:count m:val="2"/>
                                          <m:mcJc m:val="center"/>
                                        </m:mcPr>
                                      </m:mc>
                                    </m:mcs>
                                    <m:ctrlPr>
                                      <a:rPr kumimoji="1" lang="en-US" altLang="ja-JP" sz="2800" i="1">
                                        <a:latin typeface="Cambria Math" panose="02040503050406030204" pitchFamily="18" charset="0"/>
                                      </a:rPr>
                                    </m:ctrlPr>
                                  </m:mPr>
                                  <m:mr>
                                    <m:e/>
                                    <m:e/>
                                  </m:mr>
                                  <m:mr>
                                    <m:e/>
                                    <m:e/>
                                  </m:mr>
                                </m:m>
                              </m:e>
                            </m:mr>
                            <m:mr>
                              <m:e>
                                <m:m>
                                  <m:mPr>
                                    <m:mcs>
                                      <m:mc>
                                        <m:mcPr>
                                          <m:count m:val="2"/>
                                          <m:mcJc m:val="center"/>
                                        </m:mcPr>
                                      </m:mc>
                                    </m:mcs>
                                    <m:ctrlPr>
                                      <a:rPr kumimoji="1" lang="en-US" altLang="ja-JP" sz="2800" i="1">
                                        <a:latin typeface="Cambria Math" panose="02040503050406030204" pitchFamily="18" charset="0"/>
                                      </a:rPr>
                                    </m:ctrlPr>
                                  </m:mPr>
                                  <m:mr>
                                    <m:e/>
                                    <m:e/>
                                  </m:mr>
                                  <m:mr>
                                    <m:e/>
                                    <m:e/>
                                  </m:mr>
                                </m:m>
                              </m:e>
                              <m:e>
                                <m:m>
                                  <m:mPr>
                                    <m:mcs>
                                      <m:mc>
                                        <m:mcPr>
                                          <m:count m:val="2"/>
                                          <m:mcJc m:val="center"/>
                                        </m:mcPr>
                                      </m:mc>
                                    </m:mcs>
                                    <m:ctrlPr>
                                      <a:rPr kumimoji="1" lang="en-US" altLang="ja-JP" sz="2800" i="1">
                                        <a:latin typeface="Cambria Math" panose="02040503050406030204" pitchFamily="18" charset="0"/>
                                      </a:rPr>
                                    </m:ctrlPr>
                                  </m:mPr>
                                  <m:mr>
                                    <m:e>
                                      <m:sSub>
                                        <m:sSubPr>
                                          <m:ctrlPr>
                                            <a:rPr kumimoji="1" lang="en-US" altLang="ja-JP" sz="2800" i="1">
                                              <a:latin typeface="Cambria Math" panose="02040503050406030204" pitchFamily="18" charset="0"/>
                                            </a:rPr>
                                          </m:ctrlPr>
                                        </m:sSubPr>
                                        <m:e>
                                          <m:r>
                                            <a:rPr kumimoji="1" lang="en-US" altLang="ja-JP" sz="2800" i="1">
                                              <a:latin typeface="Cambria Math" panose="02040503050406030204" pitchFamily="18" charset="0"/>
                                            </a:rPr>
                                            <m:t>𝑃</m:t>
                                          </m:r>
                                        </m:e>
                                        <m:sub>
                                          <m:r>
                                            <a:rPr kumimoji="1" lang="en-US" altLang="ja-JP" sz="2800" i="1">
                                              <a:latin typeface="Cambria Math" panose="02040503050406030204" pitchFamily="18" charset="0"/>
                                            </a:rPr>
                                            <m:t>𝑇</m:t>
                                          </m:r>
                                        </m:sub>
                                      </m:sSub>
                                    </m:e>
                                    <m:e/>
                                  </m:mr>
                                  <m:mr>
                                    <m:e/>
                                    <m:e>
                                      <m:sSub>
                                        <m:sSubPr>
                                          <m:ctrlPr>
                                            <a:rPr kumimoji="1" lang="en-US" altLang="ja-JP" sz="2800" i="1">
                                              <a:latin typeface="Cambria Math" panose="02040503050406030204" pitchFamily="18" charset="0"/>
                                            </a:rPr>
                                          </m:ctrlPr>
                                        </m:sSubPr>
                                        <m:e>
                                          <m:r>
                                            <a:rPr kumimoji="1" lang="en-US" altLang="ja-JP" sz="2800" i="1">
                                              <a:latin typeface="Cambria Math" panose="02040503050406030204" pitchFamily="18" charset="0"/>
                                            </a:rPr>
                                            <m:t>𝑃</m:t>
                                          </m:r>
                                        </m:e>
                                        <m:sub>
                                          <m:r>
                                            <a:rPr kumimoji="1" lang="en-US" altLang="ja-JP" sz="2800" i="1">
                                              <a:latin typeface="Cambria Math" panose="02040503050406030204" pitchFamily="18" charset="0"/>
                                            </a:rPr>
                                            <m:t>𝐿</m:t>
                                          </m:r>
                                        </m:sub>
                                      </m:sSub>
                                    </m:e>
                                  </m:mr>
                                </m:m>
                              </m:e>
                            </m:mr>
                          </m:m>
                        </m:e>
                      </m:d>
                      <m:r>
                        <a:rPr kumimoji="1" lang="en-US" altLang="ja-JP" sz="2800" i="1">
                          <a:latin typeface="Cambria Math" panose="02040503050406030204" pitchFamily="18" charset="0"/>
                        </a:rPr>
                        <m:t> </m:t>
                      </m:r>
                    </m:oMath>
                  </m:oMathPara>
                </a14:m>
                <a:endParaRPr kumimoji="1" lang="ja-JP" altLang="en-US" sz="2800" dirty="0">
                  <a:latin typeface="+mn-ea"/>
                </a:endParaRPr>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2951095" y="5029706"/>
                <a:ext cx="6374629" cy="1760225"/>
              </a:xfrm>
              <a:prstGeom prst="rect">
                <a:avLst/>
              </a:prstGeom>
              <a:blipFill>
                <a:blip r:embed="rId3"/>
                <a:stretch>
                  <a:fillRect/>
                </a:stretch>
              </a:blipFill>
            </p:spPr>
            <p:txBody>
              <a:bodyPr/>
              <a:lstStyle/>
              <a:p>
                <a:r>
                  <a:rPr lang="ja-JP" altLang="en-US">
                    <a:noFill/>
                  </a:rPr>
                  <a:t> </a:t>
                </a:r>
              </a:p>
            </p:txBody>
          </p:sp>
        </mc:Fallback>
      </mc:AlternateContent>
      <p:sp>
        <p:nvSpPr>
          <p:cNvPr id="6" name="下矢印 5"/>
          <p:cNvSpPr/>
          <p:nvPr/>
        </p:nvSpPr>
        <p:spPr>
          <a:xfrm>
            <a:off x="2646848" y="3581678"/>
            <a:ext cx="1132704" cy="128748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0" b="1" dirty="0">
                <a:solidFill>
                  <a:srgbClr val="FF0000"/>
                </a:solidFill>
              </a:rPr>
              <a:t>?</a:t>
            </a:r>
            <a:endParaRPr kumimoji="1" lang="ja-JP" altLang="en-US" sz="8000" b="1" dirty="0">
              <a:solidFill>
                <a:srgbClr val="FF0000"/>
              </a:solidFill>
            </a:endParaRPr>
          </a:p>
        </p:txBody>
      </p:sp>
      <p:sp>
        <p:nvSpPr>
          <p:cNvPr id="7" name="テキスト ボックス 6"/>
          <p:cNvSpPr txBox="1"/>
          <p:nvPr/>
        </p:nvSpPr>
        <p:spPr>
          <a:xfrm>
            <a:off x="2495601" y="1556792"/>
            <a:ext cx="1620957" cy="523220"/>
          </a:xfrm>
          <a:prstGeom prst="rect">
            <a:avLst/>
          </a:prstGeom>
          <a:noFill/>
        </p:spPr>
        <p:txBody>
          <a:bodyPr wrap="none" rtlCol="0">
            <a:spAutoFit/>
          </a:bodyPr>
          <a:lstStyle/>
          <a:p>
            <a:r>
              <a:rPr kumimoji="1" lang="ja-JP" altLang="en-US" sz="2800" dirty="0">
                <a:latin typeface="+mn-ea"/>
              </a:rPr>
              <a:t>衝突直後</a:t>
            </a:r>
          </a:p>
        </p:txBody>
      </p:sp>
      <p:sp>
        <p:nvSpPr>
          <p:cNvPr id="8" name="テキスト ボックス 7"/>
          <p:cNvSpPr txBox="1"/>
          <p:nvPr/>
        </p:nvSpPr>
        <p:spPr>
          <a:xfrm>
            <a:off x="2495600" y="5013176"/>
            <a:ext cx="1261884" cy="523220"/>
          </a:xfrm>
          <a:prstGeom prst="rect">
            <a:avLst/>
          </a:prstGeom>
          <a:noFill/>
        </p:spPr>
        <p:txBody>
          <a:bodyPr wrap="none" rtlCol="0">
            <a:spAutoFit/>
          </a:bodyPr>
          <a:lstStyle/>
          <a:p>
            <a:r>
              <a:rPr lang="ja-JP" altLang="en-US" sz="2800" dirty="0">
                <a:latin typeface="+mn-ea"/>
              </a:rPr>
              <a:t>流体化</a:t>
            </a:r>
            <a:endParaRPr kumimoji="1" lang="ja-JP" altLang="en-US" sz="2800" dirty="0">
              <a:latin typeface="+mn-ea"/>
            </a:endParaRPr>
          </a:p>
        </p:txBody>
      </p:sp>
      <p:sp>
        <p:nvSpPr>
          <p:cNvPr id="9" name="テキスト ボックス 8"/>
          <p:cNvSpPr txBox="1"/>
          <p:nvPr/>
        </p:nvSpPr>
        <p:spPr>
          <a:xfrm>
            <a:off x="8907672" y="2360480"/>
            <a:ext cx="1569660" cy="1384995"/>
          </a:xfrm>
          <a:prstGeom prst="rect">
            <a:avLst/>
          </a:prstGeom>
          <a:noFill/>
        </p:spPr>
        <p:txBody>
          <a:bodyPr wrap="none" rtlCol="0">
            <a:spAutoFit/>
          </a:bodyPr>
          <a:lstStyle/>
          <a:p>
            <a:pPr algn="ctr"/>
            <a:r>
              <a:rPr kumimoji="1" lang="ja-JP" altLang="en-US" sz="2800" dirty="0">
                <a:solidFill>
                  <a:srgbClr val="FF0000"/>
                </a:solidFill>
                <a:latin typeface="+mn-ea"/>
              </a:rPr>
              <a:t>ダーク</a:t>
            </a:r>
            <a:endParaRPr kumimoji="1" lang="en-US" altLang="ja-JP" sz="2800" dirty="0">
              <a:solidFill>
                <a:srgbClr val="FF0000"/>
              </a:solidFill>
              <a:latin typeface="+mn-ea"/>
            </a:endParaRPr>
          </a:p>
          <a:p>
            <a:pPr algn="ctr"/>
            <a:r>
              <a:rPr kumimoji="1" lang="ja-JP" altLang="en-US" sz="2800" dirty="0">
                <a:solidFill>
                  <a:srgbClr val="FF0000"/>
                </a:solidFill>
                <a:latin typeface="+mn-ea"/>
              </a:rPr>
              <a:t>エネルギー</a:t>
            </a:r>
            <a:endParaRPr kumimoji="1" lang="en-US" altLang="ja-JP" sz="2800" dirty="0">
              <a:solidFill>
                <a:srgbClr val="FF0000"/>
              </a:solidFill>
              <a:latin typeface="+mn-ea"/>
            </a:endParaRPr>
          </a:p>
          <a:p>
            <a:pPr algn="ctr"/>
            <a:r>
              <a:rPr kumimoji="1" lang="ja-JP" altLang="en-US" sz="2800" dirty="0">
                <a:solidFill>
                  <a:srgbClr val="FF0000"/>
                </a:solidFill>
                <a:latin typeface="+mn-ea"/>
              </a:rPr>
              <a:t>もどき</a:t>
            </a:r>
          </a:p>
        </p:txBody>
      </p:sp>
      <p:sp>
        <p:nvSpPr>
          <p:cNvPr id="10" name="円/楕円 9"/>
          <p:cNvSpPr/>
          <p:nvPr/>
        </p:nvSpPr>
        <p:spPr>
          <a:xfrm>
            <a:off x="7920584" y="2900560"/>
            <a:ext cx="720080" cy="72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3719736" y="3573017"/>
            <a:ext cx="6149440" cy="1384995"/>
          </a:xfrm>
          <a:prstGeom prst="rect">
            <a:avLst/>
          </a:prstGeom>
          <a:noFill/>
        </p:spPr>
        <p:txBody>
          <a:bodyPr wrap="none" rtlCol="0">
            <a:spAutoFit/>
          </a:bodyPr>
          <a:lstStyle/>
          <a:p>
            <a:r>
              <a:rPr kumimoji="1" lang="ja-JP" altLang="en-US" sz="2800" dirty="0">
                <a:latin typeface="+mn-ea"/>
              </a:rPr>
              <a:t>グラズマの時空発展</a:t>
            </a:r>
            <a:endParaRPr kumimoji="1" lang="en-US" altLang="ja-JP" sz="2800" dirty="0">
              <a:latin typeface="+mn-ea"/>
            </a:endParaRPr>
          </a:p>
          <a:p>
            <a:pPr marL="457200" indent="-457200">
              <a:buFont typeface="Arial" panose="020B0604020202020204" pitchFamily="34" charset="0"/>
              <a:buChar char="•"/>
            </a:pPr>
            <a:r>
              <a:rPr lang="ja-JP" altLang="en-US" sz="2800" dirty="0">
                <a:latin typeface="+mn-ea"/>
              </a:rPr>
              <a:t>カラーフラックスチューブの崩壊</a:t>
            </a:r>
            <a:endParaRPr lang="en-US" altLang="ja-JP" sz="2800" dirty="0">
              <a:latin typeface="+mn-ea"/>
            </a:endParaRPr>
          </a:p>
          <a:p>
            <a:pPr marL="457200" indent="-457200">
              <a:buFont typeface="Arial" panose="020B0604020202020204" pitchFamily="34" charset="0"/>
              <a:buChar char="•"/>
            </a:pPr>
            <a:r>
              <a:rPr kumimoji="1" lang="ja-JP" altLang="en-US" sz="2800" dirty="0">
                <a:latin typeface="+mn-ea"/>
              </a:rPr>
              <a:t>流体化、等方化、局所熱平衡化</a:t>
            </a:r>
            <a:r>
              <a:rPr kumimoji="1" lang="ja-JP" altLang="en-US" sz="2800" dirty="0" err="1">
                <a:latin typeface="+mn-ea"/>
              </a:rPr>
              <a:t>、、、</a:t>
            </a:r>
            <a:endParaRPr kumimoji="1" lang="ja-JP" altLang="en-US" sz="2800" dirty="0">
              <a:latin typeface="+mn-ea"/>
            </a:endParaRPr>
          </a:p>
        </p:txBody>
      </p:sp>
      <p:sp>
        <p:nvSpPr>
          <p:cNvPr id="12" name="テキスト ボックス 11"/>
          <p:cNvSpPr txBox="1"/>
          <p:nvPr/>
        </p:nvSpPr>
        <p:spPr>
          <a:xfrm>
            <a:off x="9135280" y="1562329"/>
            <a:ext cx="2699778" cy="400110"/>
          </a:xfrm>
          <a:prstGeom prst="rect">
            <a:avLst/>
          </a:prstGeom>
          <a:noFill/>
        </p:spPr>
        <p:txBody>
          <a:bodyPr wrap="none" rtlCol="0">
            <a:spAutoFit/>
          </a:bodyPr>
          <a:lstStyle/>
          <a:p>
            <a:r>
              <a:rPr kumimoji="1" lang="en-US" altLang="ja-JP" sz="2000" dirty="0" err="1"/>
              <a:t>Lappi</a:t>
            </a:r>
            <a:r>
              <a:rPr lang="en-US" altLang="ja-JP" sz="2000" dirty="0"/>
              <a:t>, </a:t>
            </a:r>
            <a:r>
              <a:rPr lang="en-US" altLang="ja-JP" sz="2000" dirty="0" err="1"/>
              <a:t>McLerran</a:t>
            </a:r>
            <a:r>
              <a:rPr lang="en-US" altLang="ja-JP" sz="2000" dirty="0"/>
              <a:t> (2006)</a:t>
            </a:r>
            <a:endParaRPr kumimoji="1" lang="ja-JP" altLang="en-US" sz="2000" dirty="0"/>
          </a:p>
        </p:txBody>
      </p:sp>
    </p:spTree>
    <p:extLst>
      <p:ext uri="{BB962C8B-B14F-4D97-AF65-F5344CB8AC3E}">
        <p14:creationId xmlns:p14="http://schemas.microsoft.com/office/powerpoint/2010/main" val="3300443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各ステージ（バルク）</a:t>
            </a:r>
          </a:p>
        </p:txBody>
      </p:sp>
      <p:sp>
        <p:nvSpPr>
          <p:cNvPr id="40" name="テキスト ボックス 39"/>
          <p:cNvSpPr txBox="1"/>
          <p:nvPr/>
        </p:nvSpPr>
        <p:spPr>
          <a:xfrm>
            <a:off x="6817544" y="5169884"/>
            <a:ext cx="2760692" cy="523220"/>
          </a:xfrm>
          <a:prstGeom prst="rect">
            <a:avLst/>
          </a:prstGeom>
          <a:noFill/>
        </p:spPr>
        <p:txBody>
          <a:bodyPr wrap="none" rtlCol="0">
            <a:spAutoFit/>
          </a:bodyPr>
          <a:lstStyle/>
          <a:p>
            <a:r>
              <a:rPr kumimoji="1" lang="en-US" altLang="ja-JP" sz="2800" dirty="0">
                <a:latin typeface="+mn-ea"/>
              </a:rPr>
              <a:t>1. </a:t>
            </a:r>
            <a:r>
              <a:rPr kumimoji="1" lang="ja-JP" altLang="en-US" sz="2800" dirty="0">
                <a:latin typeface="+mn-ea"/>
              </a:rPr>
              <a:t>カラーグラス凝縮</a:t>
            </a:r>
          </a:p>
        </p:txBody>
      </p:sp>
      <p:sp>
        <p:nvSpPr>
          <p:cNvPr id="41" name="テキスト ボックス 40"/>
          <p:cNvSpPr txBox="1"/>
          <p:nvPr/>
        </p:nvSpPr>
        <p:spPr>
          <a:xfrm>
            <a:off x="6817545" y="4429868"/>
            <a:ext cx="1633781" cy="523220"/>
          </a:xfrm>
          <a:prstGeom prst="rect">
            <a:avLst/>
          </a:prstGeom>
          <a:noFill/>
        </p:spPr>
        <p:txBody>
          <a:bodyPr wrap="none" rtlCol="0">
            <a:spAutoFit/>
          </a:bodyPr>
          <a:lstStyle/>
          <a:p>
            <a:r>
              <a:rPr lang="en-US" altLang="ja-JP" sz="2800" dirty="0">
                <a:latin typeface="+mn-ea"/>
              </a:rPr>
              <a:t>2</a:t>
            </a:r>
            <a:r>
              <a:rPr kumimoji="1" lang="en-US" altLang="ja-JP" sz="2800" dirty="0">
                <a:latin typeface="+mn-ea"/>
              </a:rPr>
              <a:t>. </a:t>
            </a:r>
            <a:r>
              <a:rPr kumimoji="1" lang="ja-JP" altLang="en-US" sz="2800" dirty="0">
                <a:latin typeface="+mn-ea"/>
              </a:rPr>
              <a:t>グラズマ</a:t>
            </a:r>
          </a:p>
        </p:txBody>
      </p:sp>
      <p:sp>
        <p:nvSpPr>
          <p:cNvPr id="42" name="テキスト ボックス 41"/>
          <p:cNvSpPr txBox="1"/>
          <p:nvPr/>
        </p:nvSpPr>
        <p:spPr>
          <a:xfrm>
            <a:off x="6817545" y="3689852"/>
            <a:ext cx="1983235" cy="523220"/>
          </a:xfrm>
          <a:prstGeom prst="rect">
            <a:avLst/>
          </a:prstGeom>
          <a:noFill/>
        </p:spPr>
        <p:txBody>
          <a:bodyPr wrap="none" rtlCol="0">
            <a:spAutoFit/>
          </a:bodyPr>
          <a:lstStyle/>
          <a:p>
            <a:r>
              <a:rPr kumimoji="1" lang="en-US" altLang="ja-JP" sz="2800" dirty="0">
                <a:latin typeface="+mn-ea"/>
              </a:rPr>
              <a:t>3. </a:t>
            </a:r>
            <a:r>
              <a:rPr lang="en-US" altLang="ja-JP" sz="2800" dirty="0">
                <a:latin typeface="+mn-ea"/>
              </a:rPr>
              <a:t>QGP</a:t>
            </a:r>
            <a:r>
              <a:rPr lang="ja-JP" altLang="en-US" sz="2800" dirty="0">
                <a:latin typeface="+mn-ea"/>
              </a:rPr>
              <a:t>流体</a:t>
            </a:r>
            <a:endParaRPr kumimoji="1" lang="ja-JP" altLang="en-US" sz="2800" dirty="0">
              <a:latin typeface="+mn-ea"/>
            </a:endParaRPr>
          </a:p>
        </p:txBody>
      </p:sp>
      <p:sp>
        <p:nvSpPr>
          <p:cNvPr id="43" name="テキスト ボックス 42"/>
          <p:cNvSpPr txBox="1"/>
          <p:nvPr/>
        </p:nvSpPr>
        <p:spPr>
          <a:xfrm>
            <a:off x="6817544" y="2949836"/>
            <a:ext cx="2178802" cy="523220"/>
          </a:xfrm>
          <a:prstGeom prst="rect">
            <a:avLst/>
          </a:prstGeom>
          <a:noFill/>
        </p:spPr>
        <p:txBody>
          <a:bodyPr wrap="none" rtlCol="0">
            <a:spAutoFit/>
          </a:bodyPr>
          <a:lstStyle/>
          <a:p>
            <a:r>
              <a:rPr kumimoji="1" lang="en-US" altLang="ja-JP" sz="2800" dirty="0">
                <a:latin typeface="+mn-ea"/>
              </a:rPr>
              <a:t>4. </a:t>
            </a:r>
            <a:r>
              <a:rPr kumimoji="1" lang="ja-JP" altLang="en-US" sz="2800" dirty="0">
                <a:latin typeface="+mn-ea"/>
              </a:rPr>
              <a:t>ハドロンガス</a:t>
            </a:r>
          </a:p>
        </p:txBody>
      </p:sp>
      <p:sp>
        <p:nvSpPr>
          <p:cNvPr id="44" name="テキスト ボックス 43"/>
          <p:cNvSpPr txBox="1"/>
          <p:nvPr/>
        </p:nvSpPr>
        <p:spPr>
          <a:xfrm>
            <a:off x="6817545" y="2210592"/>
            <a:ext cx="3047629" cy="523220"/>
          </a:xfrm>
          <a:prstGeom prst="rect">
            <a:avLst/>
          </a:prstGeom>
          <a:noFill/>
        </p:spPr>
        <p:txBody>
          <a:bodyPr wrap="none" rtlCol="0">
            <a:spAutoFit/>
          </a:bodyPr>
          <a:lstStyle/>
          <a:p>
            <a:r>
              <a:rPr kumimoji="1" lang="en-US" altLang="ja-JP" sz="2800" dirty="0">
                <a:latin typeface="+mn-ea"/>
              </a:rPr>
              <a:t>5. </a:t>
            </a:r>
            <a:r>
              <a:rPr kumimoji="1" lang="ja-JP" altLang="en-US" sz="2800" dirty="0">
                <a:latin typeface="+mn-ea"/>
              </a:rPr>
              <a:t>ハドロン自由粒子</a:t>
            </a:r>
          </a:p>
        </p:txBody>
      </p:sp>
      <p:grpSp>
        <p:nvGrpSpPr>
          <p:cNvPr id="46" name="グループ化 45"/>
          <p:cNvGrpSpPr/>
          <p:nvPr/>
        </p:nvGrpSpPr>
        <p:grpSpPr>
          <a:xfrm>
            <a:off x="2063553" y="1735273"/>
            <a:ext cx="4714255" cy="4257587"/>
            <a:chOff x="2088559" y="1447240"/>
            <a:chExt cx="4714255" cy="4257587"/>
          </a:xfrm>
        </p:grpSpPr>
        <p:sp>
          <p:nvSpPr>
            <p:cNvPr id="47" name="Line 3"/>
            <p:cNvSpPr>
              <a:spLocks noChangeAspect="1" noChangeShapeType="1"/>
            </p:cNvSpPr>
            <p:nvPr/>
          </p:nvSpPr>
          <p:spPr bwMode="auto">
            <a:xfrm flipV="1">
              <a:off x="4572376" y="1945627"/>
              <a:ext cx="0" cy="3040062"/>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48" name="Line 4"/>
            <p:cNvSpPr>
              <a:spLocks noChangeAspect="1" noChangeShapeType="1"/>
            </p:cNvSpPr>
            <p:nvPr/>
          </p:nvSpPr>
          <p:spPr bwMode="auto">
            <a:xfrm>
              <a:off x="2545139" y="4612627"/>
              <a:ext cx="4000500" cy="0"/>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49" name="Freeform 5"/>
            <p:cNvSpPr>
              <a:spLocks noChangeAspect="1"/>
            </p:cNvSpPr>
            <p:nvPr/>
          </p:nvSpPr>
          <p:spPr bwMode="auto">
            <a:xfrm>
              <a:off x="4158039" y="2383777"/>
              <a:ext cx="2644775" cy="2655887"/>
            </a:xfrm>
            <a:custGeom>
              <a:avLst/>
              <a:gdLst>
                <a:gd name="T0" fmla="*/ 0 w 2148"/>
                <a:gd name="T1" fmla="*/ 2160 h 2160"/>
                <a:gd name="T2" fmla="*/ 2148 w 2148"/>
                <a:gd name="T3" fmla="*/ 0 h 2160"/>
              </a:gdLst>
              <a:ahLst/>
              <a:cxnLst>
                <a:cxn ang="0">
                  <a:pos x="T0" y="T1"/>
                </a:cxn>
                <a:cxn ang="0">
                  <a:pos x="T2" y="T3"/>
                </a:cxn>
              </a:cxnLst>
              <a:rect l="0" t="0" r="r" b="b"/>
              <a:pathLst>
                <a:path w="2148" h="2160">
                  <a:moveTo>
                    <a:pt x="0" y="2160"/>
                  </a:moveTo>
                  <a:lnTo>
                    <a:pt x="2148"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50" name="Freeform 6"/>
            <p:cNvSpPr>
              <a:spLocks noChangeAspect="1"/>
            </p:cNvSpPr>
            <p:nvPr/>
          </p:nvSpPr>
          <p:spPr bwMode="auto">
            <a:xfrm>
              <a:off x="2322889" y="2383777"/>
              <a:ext cx="2674937" cy="2655887"/>
            </a:xfrm>
            <a:custGeom>
              <a:avLst/>
              <a:gdLst>
                <a:gd name="T0" fmla="*/ 2164 w 2164"/>
                <a:gd name="T1" fmla="*/ 2157 h 2157"/>
                <a:gd name="T2" fmla="*/ 0 w 2164"/>
                <a:gd name="T3" fmla="*/ 0 h 2157"/>
              </a:gdLst>
              <a:ahLst/>
              <a:cxnLst>
                <a:cxn ang="0">
                  <a:pos x="T0" y="T1"/>
                </a:cxn>
                <a:cxn ang="0">
                  <a:pos x="T2" y="T3"/>
                </a:cxn>
              </a:cxnLst>
              <a:rect l="0" t="0" r="r" b="b"/>
              <a:pathLst>
                <a:path w="2164" h="2157">
                  <a:moveTo>
                    <a:pt x="2164" y="2157"/>
                  </a:moveTo>
                  <a:lnTo>
                    <a:pt x="0"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51" name="Freeform 7"/>
            <p:cNvSpPr>
              <a:spLocks noChangeAspect="1"/>
            </p:cNvSpPr>
            <p:nvPr/>
          </p:nvSpPr>
          <p:spPr bwMode="auto">
            <a:xfrm>
              <a:off x="2788026" y="2215502"/>
              <a:ext cx="3651250" cy="1992312"/>
            </a:xfrm>
            <a:custGeom>
              <a:avLst/>
              <a:gdLst>
                <a:gd name="T0" fmla="*/ 90 w 3286"/>
                <a:gd name="T1" fmla="*/ 458 h 1793"/>
                <a:gd name="T2" fmla="*/ 650 w 3286"/>
                <a:gd name="T3" fmla="*/ 1126 h 1793"/>
                <a:gd name="T4" fmla="*/ 1221 w 3286"/>
                <a:gd name="T5" fmla="*/ 1629 h 1793"/>
                <a:gd name="T6" fmla="*/ 1401 w 3286"/>
                <a:gd name="T7" fmla="*/ 1752 h 1793"/>
                <a:gd name="T8" fmla="*/ 1601 w 3286"/>
                <a:gd name="T9" fmla="*/ 1793 h 1793"/>
                <a:gd name="T10" fmla="*/ 1793 w 3286"/>
                <a:gd name="T11" fmla="*/ 1752 h 1793"/>
                <a:gd name="T12" fmla="*/ 1985 w 3286"/>
                <a:gd name="T13" fmla="*/ 1626 h 1793"/>
                <a:gd name="T14" fmla="*/ 2528 w 3286"/>
                <a:gd name="T15" fmla="*/ 1151 h 1793"/>
                <a:gd name="T16" fmla="*/ 3169 w 3286"/>
                <a:gd name="T17" fmla="*/ 399 h 1793"/>
                <a:gd name="T18" fmla="*/ 3228 w 3286"/>
                <a:gd name="T19" fmla="*/ 161 h 1793"/>
                <a:gd name="T20" fmla="*/ 2960 w 3286"/>
                <a:gd name="T21" fmla="*/ 31 h 1793"/>
                <a:gd name="T22" fmla="*/ 2364 w 3286"/>
                <a:gd name="T23" fmla="*/ 309 h 1793"/>
                <a:gd name="T24" fmla="*/ 1600 w 3286"/>
                <a:gd name="T25" fmla="*/ 518 h 1793"/>
                <a:gd name="T26" fmla="*/ 915 w 3286"/>
                <a:gd name="T27" fmla="*/ 319 h 1793"/>
                <a:gd name="T28" fmla="*/ 279 w 3286"/>
                <a:gd name="T29" fmla="*/ 21 h 1793"/>
                <a:gd name="T30" fmla="*/ 31 w 3286"/>
                <a:gd name="T31" fmla="*/ 190 h 1793"/>
                <a:gd name="T32" fmla="*/ 90 w 3286"/>
                <a:gd name="T33" fmla="*/ 458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6" h="1793">
                  <a:moveTo>
                    <a:pt x="90" y="458"/>
                  </a:moveTo>
                  <a:cubicBezTo>
                    <a:pt x="193" y="614"/>
                    <a:pt x="462" y="931"/>
                    <a:pt x="650" y="1126"/>
                  </a:cubicBezTo>
                  <a:lnTo>
                    <a:pt x="1221" y="1629"/>
                  </a:lnTo>
                  <a:cubicBezTo>
                    <a:pt x="1346" y="1733"/>
                    <a:pt x="1338" y="1725"/>
                    <a:pt x="1401" y="1752"/>
                  </a:cubicBezTo>
                  <a:cubicBezTo>
                    <a:pt x="1464" y="1779"/>
                    <a:pt x="1536" y="1793"/>
                    <a:pt x="1601" y="1793"/>
                  </a:cubicBezTo>
                  <a:cubicBezTo>
                    <a:pt x="1666" y="1793"/>
                    <a:pt x="1729" y="1780"/>
                    <a:pt x="1793" y="1752"/>
                  </a:cubicBezTo>
                  <a:cubicBezTo>
                    <a:pt x="1857" y="1724"/>
                    <a:pt x="1863" y="1726"/>
                    <a:pt x="1985" y="1626"/>
                  </a:cubicBezTo>
                  <a:lnTo>
                    <a:pt x="2528" y="1151"/>
                  </a:lnTo>
                  <a:cubicBezTo>
                    <a:pt x="2725" y="947"/>
                    <a:pt x="3052" y="564"/>
                    <a:pt x="3169" y="399"/>
                  </a:cubicBezTo>
                  <a:cubicBezTo>
                    <a:pt x="3286" y="234"/>
                    <a:pt x="3263" y="222"/>
                    <a:pt x="3228" y="161"/>
                  </a:cubicBezTo>
                  <a:cubicBezTo>
                    <a:pt x="3193" y="100"/>
                    <a:pt x="3104" y="6"/>
                    <a:pt x="2960" y="31"/>
                  </a:cubicBezTo>
                  <a:cubicBezTo>
                    <a:pt x="2816" y="56"/>
                    <a:pt x="2591" y="228"/>
                    <a:pt x="2364" y="309"/>
                  </a:cubicBezTo>
                  <a:cubicBezTo>
                    <a:pt x="2137" y="390"/>
                    <a:pt x="1841" y="516"/>
                    <a:pt x="1600" y="518"/>
                  </a:cubicBezTo>
                  <a:cubicBezTo>
                    <a:pt x="1359" y="520"/>
                    <a:pt x="1135" y="402"/>
                    <a:pt x="915" y="319"/>
                  </a:cubicBezTo>
                  <a:cubicBezTo>
                    <a:pt x="695" y="236"/>
                    <a:pt x="426" y="42"/>
                    <a:pt x="279" y="21"/>
                  </a:cubicBezTo>
                  <a:cubicBezTo>
                    <a:pt x="132" y="0"/>
                    <a:pt x="62" y="117"/>
                    <a:pt x="31" y="190"/>
                  </a:cubicBezTo>
                  <a:cubicBezTo>
                    <a:pt x="0" y="263"/>
                    <a:pt x="78" y="402"/>
                    <a:pt x="90" y="458"/>
                  </a:cubicBezTo>
                  <a:close/>
                </a:path>
              </a:pathLst>
            </a:custGeom>
            <a:gradFill rotWithShape="0">
              <a:gsLst>
                <a:gs pos="0">
                  <a:schemeClr val="accent2"/>
                </a:gs>
                <a:gs pos="49000">
                  <a:srgbClr val="FF0000">
                    <a:alpha val="70000"/>
                    <a:lumMod val="73000"/>
                  </a:srgbClr>
                </a:gs>
              </a:gsLst>
              <a:lin ang="5400000" scaled="1"/>
            </a:gradFill>
            <a:ln>
              <a:noFill/>
            </a:ln>
            <a:effectLst/>
          </p:spPr>
          <p:txBody>
            <a:bodyPr wrap="none" anchor="ctr"/>
            <a:lstStyle/>
            <a:p>
              <a:pPr>
                <a:defRPr/>
              </a:pPr>
              <a:endParaRPr lang="ja-JP" altLang="en-US" dirty="0"/>
            </a:p>
          </p:txBody>
        </p:sp>
        <p:sp>
          <p:nvSpPr>
            <p:cNvPr id="52" name="Text Box 8"/>
            <p:cNvSpPr txBox="1">
              <a:spLocks noChangeAspect="1" noChangeArrowheads="1"/>
            </p:cNvSpPr>
            <p:nvPr/>
          </p:nvSpPr>
          <p:spPr bwMode="auto">
            <a:xfrm>
              <a:off x="4731126" y="4582464"/>
              <a:ext cx="3433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lang="en-US" altLang="ja-JP" sz="2400">
                  <a:solidFill>
                    <a:schemeClr val="tx1"/>
                  </a:solidFill>
                  <a:latin typeface="+mn-lt"/>
                  <a:cs typeface="Arial" charset="0"/>
                </a:rPr>
                <a:t>0</a:t>
              </a:r>
            </a:p>
          </p:txBody>
        </p:sp>
        <p:sp>
          <p:nvSpPr>
            <p:cNvPr id="53" name="AutoShape 9"/>
            <p:cNvSpPr>
              <a:spLocks noChangeAspect="1" noChangeArrowheads="1"/>
            </p:cNvSpPr>
            <p:nvPr/>
          </p:nvSpPr>
          <p:spPr bwMode="auto">
            <a:xfrm rot="2704117">
              <a:off x="3996113" y="4693590"/>
              <a:ext cx="341313" cy="633412"/>
            </a:xfrm>
            <a:prstGeom prst="upArrow">
              <a:avLst>
                <a:gd name="adj1" fmla="val 50000"/>
                <a:gd name="adj2" fmla="val 46395"/>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54" name="Text Box 10"/>
            <p:cNvSpPr txBox="1">
              <a:spLocks noChangeAspect="1" noChangeArrowheads="1"/>
            </p:cNvSpPr>
            <p:nvPr/>
          </p:nvSpPr>
          <p:spPr bwMode="auto">
            <a:xfrm>
              <a:off x="2088559" y="4137631"/>
              <a:ext cx="1994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collision axis</a:t>
              </a:r>
            </a:p>
          </p:txBody>
        </p:sp>
        <p:sp>
          <p:nvSpPr>
            <p:cNvPr id="55" name="Text Box 11"/>
            <p:cNvSpPr txBox="1">
              <a:spLocks noChangeAspect="1" noChangeArrowheads="1"/>
            </p:cNvSpPr>
            <p:nvPr/>
          </p:nvSpPr>
          <p:spPr bwMode="auto">
            <a:xfrm rot="16200000">
              <a:off x="3969040" y="1601289"/>
              <a:ext cx="7697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time</a:t>
              </a:r>
            </a:p>
          </p:txBody>
        </p:sp>
        <p:sp>
          <p:nvSpPr>
            <p:cNvPr id="56" name="Oval 12"/>
            <p:cNvSpPr>
              <a:spLocks noChangeAspect="1" noChangeArrowheads="1"/>
            </p:cNvSpPr>
            <p:nvPr/>
          </p:nvSpPr>
          <p:spPr bwMode="auto">
            <a:xfrm>
              <a:off x="3627814" y="2277414"/>
              <a:ext cx="107950"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7" name="Oval 13"/>
            <p:cNvSpPr>
              <a:spLocks noChangeAspect="1" noChangeArrowheads="1"/>
            </p:cNvSpPr>
            <p:nvPr/>
          </p:nvSpPr>
          <p:spPr bwMode="auto">
            <a:xfrm>
              <a:off x="4392989" y="2291702"/>
              <a:ext cx="106362"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8" name="Oval 14"/>
            <p:cNvSpPr>
              <a:spLocks noChangeAspect="1" noChangeArrowheads="1"/>
            </p:cNvSpPr>
            <p:nvPr/>
          </p:nvSpPr>
          <p:spPr bwMode="auto">
            <a:xfrm>
              <a:off x="4446964" y="2558402"/>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9" name="Oval 15"/>
            <p:cNvSpPr>
              <a:spLocks noChangeAspect="1" noChangeArrowheads="1"/>
            </p:cNvSpPr>
            <p:nvPr/>
          </p:nvSpPr>
          <p:spPr bwMode="auto">
            <a:xfrm>
              <a:off x="4232651" y="2479027"/>
              <a:ext cx="106363"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0" name="Oval 16"/>
            <p:cNvSpPr>
              <a:spLocks noChangeAspect="1" noChangeArrowheads="1"/>
            </p:cNvSpPr>
            <p:nvPr/>
          </p:nvSpPr>
          <p:spPr bwMode="auto">
            <a:xfrm>
              <a:off x="4786689" y="2529827"/>
              <a:ext cx="107950"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1" name="Oval 17"/>
            <p:cNvSpPr>
              <a:spLocks noChangeAspect="1" noChangeArrowheads="1"/>
            </p:cNvSpPr>
            <p:nvPr/>
          </p:nvSpPr>
          <p:spPr bwMode="auto">
            <a:xfrm>
              <a:off x="4605714" y="2291702"/>
              <a:ext cx="106362" cy="106362"/>
            </a:xfrm>
            <a:prstGeom prst="ellipse">
              <a:avLst/>
            </a:prstGeom>
            <a:solidFill>
              <a:srgbClr val="CCFFCC"/>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2" name="Oval 18"/>
            <p:cNvSpPr>
              <a:spLocks noChangeAspect="1" noChangeArrowheads="1"/>
            </p:cNvSpPr>
            <p:nvPr/>
          </p:nvSpPr>
          <p:spPr bwMode="auto">
            <a:xfrm>
              <a:off x="3829426" y="2277414"/>
              <a:ext cx="106363"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3" name="Oval 19"/>
            <p:cNvSpPr>
              <a:spLocks noChangeAspect="1" noChangeArrowheads="1"/>
            </p:cNvSpPr>
            <p:nvPr/>
          </p:nvSpPr>
          <p:spPr bwMode="auto">
            <a:xfrm>
              <a:off x="4131051" y="2226614"/>
              <a:ext cx="107950"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4" name="Oval 20"/>
            <p:cNvSpPr>
              <a:spLocks noChangeAspect="1" noChangeArrowheads="1"/>
            </p:cNvSpPr>
            <p:nvPr/>
          </p:nvSpPr>
          <p:spPr bwMode="auto">
            <a:xfrm>
              <a:off x="3980239" y="2479027"/>
              <a:ext cx="106362" cy="106362"/>
            </a:xfrm>
            <a:prstGeom prst="ellipse">
              <a:avLst/>
            </a:prstGeom>
            <a:solidFill>
              <a:srgbClr val="6666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5" name="Oval 21"/>
            <p:cNvSpPr>
              <a:spLocks noChangeAspect="1" noChangeArrowheads="1"/>
            </p:cNvSpPr>
            <p:nvPr/>
          </p:nvSpPr>
          <p:spPr bwMode="auto">
            <a:xfrm>
              <a:off x="5039101" y="2328214"/>
              <a:ext cx="106363"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6" name="Oval 22"/>
            <p:cNvSpPr>
              <a:spLocks noChangeAspect="1" noChangeArrowheads="1"/>
            </p:cNvSpPr>
            <p:nvPr/>
          </p:nvSpPr>
          <p:spPr bwMode="auto">
            <a:xfrm>
              <a:off x="5089901" y="2529827"/>
              <a:ext cx="106363" cy="106362"/>
            </a:xfrm>
            <a:prstGeom prst="ellipse">
              <a:avLst/>
            </a:prstGeom>
            <a:solidFill>
              <a:srgbClr val="FF00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7" name="Oval 23"/>
            <p:cNvSpPr>
              <a:spLocks noChangeAspect="1" noChangeArrowheads="1"/>
            </p:cNvSpPr>
            <p:nvPr/>
          </p:nvSpPr>
          <p:spPr bwMode="auto">
            <a:xfrm>
              <a:off x="5342314" y="2277414"/>
              <a:ext cx="106362"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8" name="Oval 24"/>
            <p:cNvSpPr>
              <a:spLocks noChangeAspect="1" noChangeArrowheads="1"/>
            </p:cNvSpPr>
            <p:nvPr/>
          </p:nvSpPr>
          <p:spPr bwMode="auto">
            <a:xfrm>
              <a:off x="5240714" y="2423464"/>
              <a:ext cx="106362"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9" name="Oval 25"/>
            <p:cNvSpPr>
              <a:spLocks noChangeAspect="1" noChangeArrowheads="1"/>
            </p:cNvSpPr>
            <p:nvPr/>
          </p:nvSpPr>
          <p:spPr bwMode="auto">
            <a:xfrm>
              <a:off x="4837489" y="2175814"/>
              <a:ext cx="106362" cy="107950"/>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0" name="Oval 26"/>
            <p:cNvSpPr>
              <a:spLocks noChangeAspect="1" noChangeArrowheads="1"/>
            </p:cNvSpPr>
            <p:nvPr/>
          </p:nvSpPr>
          <p:spPr bwMode="auto">
            <a:xfrm>
              <a:off x="3326189" y="2126602"/>
              <a:ext cx="106362"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1" name="Oval 27"/>
            <p:cNvSpPr>
              <a:spLocks noChangeAspect="1" noChangeArrowheads="1"/>
            </p:cNvSpPr>
            <p:nvPr/>
          </p:nvSpPr>
          <p:spPr bwMode="auto">
            <a:xfrm>
              <a:off x="4680326" y="2025002"/>
              <a:ext cx="106363" cy="106362"/>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2" name="Oval 28"/>
            <p:cNvSpPr>
              <a:spLocks noChangeAspect="1" noChangeArrowheads="1"/>
            </p:cNvSpPr>
            <p:nvPr/>
          </p:nvSpPr>
          <p:spPr bwMode="auto">
            <a:xfrm>
              <a:off x="3577014" y="2075802"/>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3" name="Oval 29"/>
            <p:cNvSpPr>
              <a:spLocks noChangeAspect="1" noChangeArrowheads="1"/>
            </p:cNvSpPr>
            <p:nvPr/>
          </p:nvSpPr>
          <p:spPr bwMode="auto">
            <a:xfrm>
              <a:off x="3975476" y="2120252"/>
              <a:ext cx="106363"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4" name="Oval 30"/>
            <p:cNvSpPr>
              <a:spLocks noChangeAspect="1" noChangeArrowheads="1"/>
            </p:cNvSpPr>
            <p:nvPr/>
          </p:nvSpPr>
          <p:spPr bwMode="auto">
            <a:xfrm>
              <a:off x="5089901" y="2069452"/>
              <a:ext cx="106363"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5" name="Oval 31"/>
            <p:cNvSpPr>
              <a:spLocks noChangeAspect="1" noChangeArrowheads="1"/>
            </p:cNvSpPr>
            <p:nvPr/>
          </p:nvSpPr>
          <p:spPr bwMode="auto">
            <a:xfrm>
              <a:off x="5639176" y="2226614"/>
              <a:ext cx="106363" cy="10636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6" name="Oval 32"/>
            <p:cNvSpPr>
              <a:spLocks noChangeAspect="1" noChangeArrowheads="1"/>
            </p:cNvSpPr>
            <p:nvPr/>
          </p:nvSpPr>
          <p:spPr bwMode="auto">
            <a:xfrm>
              <a:off x="5386764" y="2075802"/>
              <a:ext cx="106362" cy="106362"/>
            </a:xfrm>
            <a:prstGeom prst="ellipse">
              <a:avLst/>
            </a:prstGeom>
            <a:solidFill>
              <a:srgbClr val="333399"/>
            </a:solidFill>
            <a:ln w="9525">
              <a:noFill/>
              <a:round/>
              <a:headEnd/>
              <a:tailEnd/>
            </a:ln>
            <a:effectLst/>
            <a:scene3d>
              <a:camera prst="orthographicFront"/>
              <a:lightRig rig="threePt" dir="t"/>
            </a:scene3d>
            <a:sp3d>
              <a:bevelT w="7200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7" name="AutoShape 33"/>
            <p:cNvSpPr>
              <a:spLocks noChangeAspect="1" noChangeArrowheads="1"/>
            </p:cNvSpPr>
            <p:nvPr/>
          </p:nvSpPr>
          <p:spPr bwMode="auto">
            <a:xfrm>
              <a:off x="4390520" y="4406252"/>
              <a:ext cx="352425" cy="403225"/>
            </a:xfrm>
            <a:prstGeom prst="irregularSeal1">
              <a:avLst/>
            </a:pr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shape">
                <a:fillToRect l="50000" t="50000" r="50000" b="50000"/>
              </a:path>
            </a:gradFill>
            <a:ln w="9525">
              <a:noFill/>
              <a:miter lim="800000"/>
              <a:headEnd/>
              <a:tailEnd/>
            </a:ln>
            <a:effectLst/>
            <a:scene3d>
              <a:camera prst="orthographicFront"/>
              <a:lightRig rig="threePt" dir="t"/>
            </a:scene3d>
            <a:sp3d>
              <a:bevelT w="180000" h="18034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8" name="Oval 34"/>
            <p:cNvSpPr>
              <a:spLocks noChangeAspect="1" noChangeArrowheads="1"/>
            </p:cNvSpPr>
            <p:nvPr/>
          </p:nvSpPr>
          <p:spPr bwMode="auto">
            <a:xfrm>
              <a:off x="3527801" y="5250802"/>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sp>
          <p:nvSpPr>
            <p:cNvPr id="79" name="AutoShape 39"/>
            <p:cNvSpPr>
              <a:spLocks noChangeAspect="1" noChangeArrowheads="1"/>
            </p:cNvSpPr>
            <p:nvPr/>
          </p:nvSpPr>
          <p:spPr bwMode="auto">
            <a:xfrm rot="18900000">
              <a:off x="4816851" y="4711052"/>
              <a:ext cx="341313" cy="561975"/>
            </a:xfrm>
            <a:prstGeom prst="upArrow">
              <a:avLst>
                <a:gd name="adj1" fmla="val 50000"/>
                <a:gd name="adj2" fmla="val 41163"/>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80" name="Oval 34"/>
            <p:cNvSpPr>
              <a:spLocks noChangeAspect="1" noChangeArrowheads="1"/>
            </p:cNvSpPr>
            <p:nvPr/>
          </p:nvSpPr>
          <p:spPr bwMode="auto">
            <a:xfrm>
              <a:off x="5102985" y="5228481"/>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cxnSp>
          <p:nvCxnSpPr>
            <p:cNvPr id="81" name="直線矢印コネクタ 80"/>
            <p:cNvCxnSpPr/>
            <p:nvPr/>
          </p:nvCxnSpPr>
          <p:spPr>
            <a:xfrm flipV="1">
              <a:off x="4566732" y="1832121"/>
              <a:ext cx="377119" cy="2780506"/>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sp>
          <p:nvSpPr>
            <p:cNvPr id="82" name="Freeform 458"/>
            <p:cNvSpPr>
              <a:spLocks/>
            </p:cNvSpPr>
            <p:nvPr/>
          </p:nvSpPr>
          <p:spPr bwMode="auto">
            <a:xfrm rot="15609705">
              <a:off x="2949524" y="2535406"/>
              <a:ext cx="2215791" cy="325206"/>
            </a:xfrm>
            <a:custGeom>
              <a:avLst/>
              <a:gdLst>
                <a:gd name="T0" fmla="*/ 0 w 2903"/>
                <a:gd name="T1" fmla="*/ 73025 h 91"/>
                <a:gd name="T2" fmla="*/ 287337 w 2903"/>
                <a:gd name="T3" fmla="*/ 0 h 91"/>
                <a:gd name="T4" fmla="*/ 576262 w 2903"/>
                <a:gd name="T5" fmla="*/ 73025 h 91"/>
                <a:gd name="T6" fmla="*/ 863600 w 2903"/>
                <a:gd name="T7" fmla="*/ 0 h 91"/>
                <a:gd name="T8" fmla="*/ 1152525 w 2903"/>
                <a:gd name="T9" fmla="*/ 73025 h 91"/>
                <a:gd name="T10" fmla="*/ 1439862 w 2903"/>
                <a:gd name="T11" fmla="*/ 0 h 91"/>
                <a:gd name="T12" fmla="*/ 1728787 w 2903"/>
                <a:gd name="T13" fmla="*/ 73025 h 91"/>
                <a:gd name="T14" fmla="*/ 2016125 w 2903"/>
                <a:gd name="T15" fmla="*/ 0 h 91"/>
                <a:gd name="T16" fmla="*/ 2303462 w 2903"/>
                <a:gd name="T17" fmla="*/ 73025 h 91"/>
                <a:gd name="T18" fmla="*/ 2592387 w 2903"/>
                <a:gd name="T19" fmla="*/ 0 h 91"/>
                <a:gd name="T20" fmla="*/ 2879725 w 2903"/>
                <a:gd name="T21" fmla="*/ 73025 h 91"/>
                <a:gd name="T22" fmla="*/ 3168650 w 2903"/>
                <a:gd name="T23" fmla="*/ 0 h 91"/>
                <a:gd name="T24" fmla="*/ 3455987 w 2903"/>
                <a:gd name="T25" fmla="*/ 73025 h 91"/>
                <a:gd name="T26" fmla="*/ 3744912 w 2903"/>
                <a:gd name="T27" fmla="*/ 0 h 91"/>
                <a:gd name="T28" fmla="*/ 4032250 w 2903"/>
                <a:gd name="T29" fmla="*/ 73025 h 91"/>
                <a:gd name="T30" fmla="*/ 4321175 w 2903"/>
                <a:gd name="T31" fmla="*/ 0 h 91"/>
                <a:gd name="T32" fmla="*/ 4608512 w 2903"/>
                <a:gd name="T33" fmla="*/ 73025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03"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1" y="91"/>
                    <a:pt x="1451" y="91"/>
                  </a:cubicBezTo>
                  <a:cubicBezTo>
                    <a:pt x="1511" y="91"/>
                    <a:pt x="1573" y="0"/>
                    <a:pt x="1633" y="0"/>
                  </a:cubicBezTo>
                  <a:cubicBezTo>
                    <a:pt x="1693" y="0"/>
                    <a:pt x="1754" y="91"/>
                    <a:pt x="1814" y="91"/>
                  </a:cubicBezTo>
                  <a:cubicBezTo>
                    <a:pt x="1874" y="91"/>
                    <a:pt x="1936" y="0"/>
                    <a:pt x="1996" y="0"/>
                  </a:cubicBezTo>
                  <a:cubicBezTo>
                    <a:pt x="2056" y="0"/>
                    <a:pt x="2117" y="91"/>
                    <a:pt x="2177" y="91"/>
                  </a:cubicBezTo>
                  <a:cubicBezTo>
                    <a:pt x="2237" y="91"/>
                    <a:pt x="2299" y="0"/>
                    <a:pt x="2359" y="0"/>
                  </a:cubicBezTo>
                  <a:cubicBezTo>
                    <a:pt x="2419" y="0"/>
                    <a:pt x="2480" y="91"/>
                    <a:pt x="2540" y="91"/>
                  </a:cubicBezTo>
                  <a:cubicBezTo>
                    <a:pt x="2600" y="91"/>
                    <a:pt x="2662" y="0"/>
                    <a:pt x="2722" y="0"/>
                  </a:cubicBezTo>
                  <a:cubicBezTo>
                    <a:pt x="2782" y="0"/>
                    <a:pt x="2842" y="45"/>
                    <a:pt x="2903" y="91"/>
                  </a:cubicBezTo>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Tree>
    <p:extLst>
      <p:ext uri="{BB962C8B-B14F-4D97-AF65-F5344CB8AC3E}">
        <p14:creationId xmlns:p14="http://schemas.microsoft.com/office/powerpoint/2010/main" val="2682076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en-US" altLang="ja-JP" sz="4000" dirty="0"/>
              <a:t>QGP</a:t>
            </a:r>
            <a:r>
              <a:rPr lang="ja-JP" altLang="en-US" sz="4000" dirty="0"/>
              <a:t>流体</a:t>
            </a:r>
          </a:p>
        </p:txBody>
      </p:sp>
      <mc:AlternateContent xmlns:mc="http://schemas.openxmlformats.org/markup-compatibility/2006" xmlns:a14="http://schemas.microsoft.com/office/drawing/2010/main">
        <mc:Choice Requires="a14">
          <p:sp>
            <p:nvSpPr>
              <p:cNvPr id="3" name="テキスト ボックス 2"/>
              <p:cNvSpPr txBox="1"/>
              <p:nvPr/>
            </p:nvSpPr>
            <p:spPr>
              <a:xfrm>
                <a:off x="1802210" y="1980218"/>
                <a:ext cx="6110262" cy="523220"/>
              </a:xfrm>
              <a:prstGeom prst="rect">
                <a:avLst/>
              </a:prstGeom>
              <a:noFill/>
            </p:spPr>
            <p:txBody>
              <a:bodyPr wrap="none" rtlCol="0">
                <a:spAutoFit/>
              </a:bodyPr>
              <a:lstStyle/>
              <a:p>
                <a:r>
                  <a:rPr kumimoji="1" lang="ja-JP" altLang="en-US" sz="2800" dirty="0">
                    <a:latin typeface="+mn-ea"/>
                  </a:rPr>
                  <a:t>バルクな性質（状態方程式）：</a:t>
                </a:r>
                <a14:m>
                  <m:oMath xmlns:m="http://schemas.openxmlformats.org/officeDocument/2006/math">
                    <m:r>
                      <a:rPr kumimoji="1" lang="en-US" altLang="ja-JP" sz="2800" i="1">
                        <a:latin typeface="Cambria Math" panose="02040503050406030204" pitchFamily="18" charset="0"/>
                      </a:rPr>
                      <m:t>𝑃</m:t>
                    </m:r>
                    <m:r>
                      <a:rPr kumimoji="1" lang="en-US" altLang="ja-JP" sz="2800" i="1">
                        <a:latin typeface="Cambria Math" panose="02040503050406030204" pitchFamily="18" charset="0"/>
                      </a:rPr>
                      <m:t>(</m:t>
                    </m:r>
                    <m:r>
                      <a:rPr kumimoji="1" lang="en-US" altLang="ja-JP" sz="2800" i="1">
                        <a:latin typeface="Cambria Math" panose="02040503050406030204" pitchFamily="18" charset="0"/>
                      </a:rPr>
                      <m:t>𝑒</m:t>
                    </m:r>
                    <m:r>
                      <a:rPr kumimoji="1" lang="en-US" altLang="ja-JP" sz="2800" i="1">
                        <a:latin typeface="Cambria Math" panose="02040503050406030204" pitchFamily="18" charset="0"/>
                      </a:rPr>
                      <m:t>,</m:t>
                    </m:r>
                    <m:sSub>
                      <m:sSubPr>
                        <m:ctrlPr>
                          <a:rPr kumimoji="1" lang="en-US" altLang="ja-JP" sz="2800" i="1">
                            <a:latin typeface="Cambria Math" panose="02040503050406030204" pitchFamily="18" charset="0"/>
                          </a:rPr>
                        </m:ctrlPr>
                      </m:sSubPr>
                      <m:e>
                        <m:r>
                          <a:rPr kumimoji="1" lang="en-US" altLang="ja-JP" sz="2800" i="1">
                            <a:latin typeface="Cambria Math" panose="02040503050406030204" pitchFamily="18" charset="0"/>
                          </a:rPr>
                          <m:t>𝑛</m:t>
                        </m:r>
                      </m:e>
                      <m:sub>
                        <m:r>
                          <a:rPr kumimoji="1" lang="en-US" altLang="ja-JP" sz="2800" i="1">
                            <a:latin typeface="Cambria Math" panose="02040503050406030204" pitchFamily="18" charset="0"/>
                          </a:rPr>
                          <m:t>𝑖</m:t>
                        </m:r>
                      </m:sub>
                    </m:sSub>
                    <m:r>
                      <a:rPr kumimoji="1" lang="en-US" altLang="ja-JP" sz="2800" i="1">
                        <a:latin typeface="Cambria Math" panose="02040503050406030204" pitchFamily="18" charset="0"/>
                      </a:rPr>
                      <m:t>)</m:t>
                    </m:r>
                  </m:oMath>
                </a14:m>
                <a:endParaRPr kumimoji="1" lang="ja-JP" altLang="en-US" sz="2800" dirty="0">
                  <a:latin typeface="+mn-ea"/>
                </a:endParaRPr>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1802210" y="1980218"/>
                <a:ext cx="6110262" cy="523220"/>
              </a:xfrm>
              <a:prstGeom prst="rect">
                <a:avLst/>
              </a:prstGeom>
              <a:blipFill>
                <a:blip r:embed="rId2"/>
                <a:stretch>
                  <a:fillRect l="-2096" t="-12791" r="-998" b="-3139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1802210" y="2503438"/>
                <a:ext cx="5749138" cy="523220"/>
              </a:xfrm>
              <a:prstGeom prst="rect">
                <a:avLst/>
              </a:prstGeom>
              <a:noFill/>
            </p:spPr>
            <p:txBody>
              <a:bodyPr wrap="none" rtlCol="0">
                <a:spAutoFit/>
              </a:bodyPr>
              <a:lstStyle/>
              <a:p>
                <a:r>
                  <a:rPr kumimoji="1" lang="ja-JP" altLang="en-US" sz="2800" dirty="0">
                    <a:latin typeface="+mn-ea"/>
                  </a:rPr>
                  <a:t>輸送的性質（輸送係数）：</a:t>
                </a:r>
                <a14:m>
                  <m:oMath xmlns:m="http://schemas.openxmlformats.org/officeDocument/2006/math">
                    <m:r>
                      <a:rPr kumimoji="1" lang="ja-JP" altLang="en-US" sz="2800" i="1">
                        <a:latin typeface="Cambria Math" panose="02040503050406030204" pitchFamily="18" charset="0"/>
                      </a:rPr>
                      <m:t>𝜂</m:t>
                    </m:r>
                    <m:r>
                      <a:rPr kumimoji="1" lang="en-US" altLang="ja-JP" sz="2800" i="1">
                        <a:latin typeface="Cambria Math" panose="02040503050406030204" pitchFamily="18" charset="0"/>
                      </a:rPr>
                      <m:t>, </m:t>
                    </m:r>
                    <m:r>
                      <a:rPr kumimoji="1" lang="ja-JP" altLang="en-US" sz="2800" i="1">
                        <a:latin typeface="Cambria Math" panose="02040503050406030204" pitchFamily="18" charset="0"/>
                      </a:rPr>
                      <m:t>𝜁</m:t>
                    </m:r>
                    <m:r>
                      <a:rPr kumimoji="1" lang="en-US" altLang="ja-JP" sz="2800" i="1">
                        <a:latin typeface="Cambria Math" panose="02040503050406030204" pitchFamily="18" charset="0"/>
                      </a:rPr>
                      <m:t>, </m:t>
                    </m:r>
                    <m:r>
                      <a:rPr kumimoji="1" lang="ja-JP" altLang="en-US" sz="2800" i="1">
                        <a:latin typeface="Cambria Math" panose="02040503050406030204" pitchFamily="18" charset="0"/>
                      </a:rPr>
                      <m:t>𝜅</m:t>
                    </m:r>
                    <m:r>
                      <a:rPr kumimoji="1" lang="en-US" altLang="ja-JP" sz="2800" i="1">
                        <a:latin typeface="Cambria Math" panose="02040503050406030204" pitchFamily="18" charset="0"/>
                      </a:rPr>
                      <m:t>, …</m:t>
                    </m:r>
                  </m:oMath>
                </a14:m>
                <a:endParaRPr kumimoji="1" lang="ja-JP" altLang="en-US" sz="2800" dirty="0">
                  <a:latin typeface="+mn-ea"/>
                </a:endParaRPr>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1802210" y="2503438"/>
                <a:ext cx="5749138" cy="523220"/>
              </a:xfrm>
              <a:prstGeom prst="rect">
                <a:avLst/>
              </a:prstGeom>
              <a:blipFill>
                <a:blip r:embed="rId3"/>
                <a:stretch>
                  <a:fillRect l="-2227" t="-12941" b="-32941"/>
                </a:stretch>
              </a:blipFill>
            </p:spPr>
            <p:txBody>
              <a:bodyPr/>
              <a:lstStyle/>
              <a:p>
                <a:r>
                  <a:rPr lang="ja-JP" altLang="en-US">
                    <a:noFill/>
                  </a:rPr>
                  <a:t> </a:t>
                </a:r>
              </a:p>
            </p:txBody>
          </p:sp>
        </mc:Fallback>
      </mc:AlternateContent>
      <p:sp>
        <p:nvSpPr>
          <p:cNvPr id="5" name="テキスト ボックス 4"/>
          <p:cNvSpPr txBox="1"/>
          <p:nvPr/>
        </p:nvSpPr>
        <p:spPr>
          <a:xfrm>
            <a:off x="983432" y="1450514"/>
            <a:ext cx="6907660" cy="523220"/>
          </a:xfrm>
          <a:prstGeom prst="rect">
            <a:avLst/>
          </a:prstGeom>
          <a:noFill/>
        </p:spPr>
        <p:txBody>
          <a:bodyPr wrap="none" rtlCol="0">
            <a:spAutoFit/>
          </a:bodyPr>
          <a:lstStyle/>
          <a:p>
            <a:r>
              <a:rPr lang="ja-JP" altLang="en-US" sz="2800" dirty="0">
                <a:latin typeface="+mn-ea"/>
              </a:rPr>
              <a:t>エネルギー運動量保存則</a:t>
            </a:r>
            <a:r>
              <a:rPr lang="en-US" altLang="ja-JP" sz="2800" dirty="0">
                <a:latin typeface="+mn-ea"/>
              </a:rPr>
              <a:t>+</a:t>
            </a:r>
            <a:r>
              <a:rPr lang="ja-JP" altLang="en-US" sz="2800" dirty="0">
                <a:latin typeface="+mn-ea"/>
              </a:rPr>
              <a:t>カレント保存則</a:t>
            </a:r>
            <a:endParaRPr kumimoji="1" lang="ja-JP" altLang="en-US" sz="2800" dirty="0">
              <a:latin typeface="+mn-ea"/>
            </a:endParaRPr>
          </a:p>
        </p:txBody>
      </p:sp>
      <p:sp>
        <p:nvSpPr>
          <p:cNvPr id="7" name="テキスト ボックス 6"/>
          <p:cNvSpPr txBox="1"/>
          <p:nvPr/>
        </p:nvSpPr>
        <p:spPr>
          <a:xfrm>
            <a:off x="2414971" y="3391739"/>
            <a:ext cx="5184575" cy="954107"/>
          </a:xfrm>
          <a:prstGeom prst="rect">
            <a:avLst/>
          </a:prstGeom>
          <a:noFill/>
        </p:spPr>
        <p:txBody>
          <a:bodyPr wrap="square" rtlCol="0">
            <a:spAutoFit/>
          </a:bodyPr>
          <a:lstStyle/>
          <a:p>
            <a:r>
              <a:rPr lang="ja-JP" altLang="en-US" sz="2800" dirty="0">
                <a:latin typeface="+mn-ea"/>
              </a:rPr>
              <a:t>保存則に根差している</a:t>
            </a:r>
            <a:endParaRPr lang="en-US" altLang="ja-JP" sz="2800" dirty="0">
              <a:latin typeface="+mn-ea"/>
            </a:endParaRPr>
          </a:p>
          <a:p>
            <a:r>
              <a:rPr kumimoji="1" lang="en-US" altLang="ja-JP" sz="2800" dirty="0"/>
              <a:t>QGP</a:t>
            </a:r>
            <a:r>
              <a:rPr kumimoji="1" lang="ja-JP" altLang="en-US" sz="2800" dirty="0">
                <a:latin typeface="+mn-ea"/>
              </a:rPr>
              <a:t>物性量に直結している</a:t>
            </a:r>
          </a:p>
        </p:txBody>
      </p:sp>
      <p:sp>
        <p:nvSpPr>
          <p:cNvPr id="9" name="テキスト ボックス 8"/>
          <p:cNvSpPr txBox="1"/>
          <p:nvPr/>
        </p:nvSpPr>
        <p:spPr>
          <a:xfrm>
            <a:off x="2414971" y="4636027"/>
            <a:ext cx="5841269" cy="1815882"/>
          </a:xfrm>
          <a:prstGeom prst="rect">
            <a:avLst/>
          </a:prstGeom>
          <a:noFill/>
        </p:spPr>
        <p:txBody>
          <a:bodyPr wrap="square" rtlCol="0">
            <a:spAutoFit/>
          </a:bodyPr>
          <a:lstStyle/>
          <a:p>
            <a:r>
              <a:rPr kumimoji="1" lang="ja-JP" altLang="en-US" sz="2800" dirty="0">
                <a:latin typeface="+mn-ea"/>
              </a:rPr>
              <a:t>局所熱平衡を前提</a:t>
            </a:r>
            <a:r>
              <a:rPr kumimoji="1" lang="en-US" altLang="ja-JP" sz="2800" dirty="0">
                <a:latin typeface="+mn-ea"/>
              </a:rPr>
              <a:t>(※</a:t>
            </a:r>
            <a:r>
              <a:rPr kumimoji="1" lang="ja-JP" altLang="en-US" sz="2800" dirty="0">
                <a:latin typeface="+mn-ea"/>
              </a:rPr>
              <a:t>必要十分条件ではない</a:t>
            </a:r>
            <a:r>
              <a:rPr kumimoji="1" lang="en-US" altLang="ja-JP" sz="2800" dirty="0">
                <a:latin typeface="+mn-ea"/>
              </a:rPr>
              <a:t>)</a:t>
            </a:r>
          </a:p>
          <a:p>
            <a:r>
              <a:rPr lang="ja-JP" altLang="en-US" sz="2800" dirty="0">
                <a:latin typeface="+mn-ea"/>
              </a:rPr>
              <a:t>初期条件をどうするか、どこで止めるか</a:t>
            </a:r>
            <a:endParaRPr kumimoji="1" lang="ja-JP" altLang="en-US" sz="2800" dirty="0">
              <a:latin typeface="+mn-ea"/>
            </a:endParaRPr>
          </a:p>
        </p:txBody>
      </p:sp>
      <p:sp>
        <p:nvSpPr>
          <p:cNvPr id="10" name="テキスト ボックス 9"/>
          <p:cNvSpPr txBox="1"/>
          <p:nvPr/>
        </p:nvSpPr>
        <p:spPr>
          <a:xfrm>
            <a:off x="1754213" y="4636027"/>
            <a:ext cx="660758" cy="769441"/>
          </a:xfrm>
          <a:prstGeom prst="rect">
            <a:avLst/>
          </a:prstGeom>
          <a:noFill/>
        </p:spPr>
        <p:txBody>
          <a:bodyPr wrap="none" rtlCol="0">
            <a:spAutoFit/>
          </a:bodyPr>
          <a:lstStyle/>
          <a:p>
            <a:r>
              <a:rPr kumimoji="1" lang="en-US" altLang="ja-JP" sz="4400" dirty="0">
                <a:latin typeface="+mn-ea"/>
                <a:sym typeface="Wingdings" panose="05000000000000000000" pitchFamily="2" charset="2"/>
              </a:rPr>
              <a:t></a:t>
            </a:r>
            <a:endParaRPr kumimoji="1" lang="ja-JP" altLang="en-US" sz="4400" dirty="0">
              <a:latin typeface="+mn-ea"/>
            </a:endParaRPr>
          </a:p>
        </p:txBody>
      </p:sp>
      <p:sp>
        <p:nvSpPr>
          <p:cNvPr id="12" name="テキスト ボックス 11">
            <a:extLst>
              <a:ext uri="{FF2B5EF4-FFF2-40B4-BE49-F238E27FC236}">
                <a16:creationId xmlns:a16="http://schemas.microsoft.com/office/drawing/2014/main" id="{2E69ADC3-7A55-4A65-8D75-A6C9FA2946F6}"/>
              </a:ext>
            </a:extLst>
          </p:cNvPr>
          <p:cNvSpPr txBox="1"/>
          <p:nvPr/>
        </p:nvSpPr>
        <p:spPr>
          <a:xfrm>
            <a:off x="1754213" y="3446622"/>
            <a:ext cx="660758" cy="769441"/>
          </a:xfrm>
          <a:prstGeom prst="rect">
            <a:avLst/>
          </a:prstGeom>
          <a:noFill/>
        </p:spPr>
        <p:txBody>
          <a:bodyPr wrap="none" rtlCol="0">
            <a:spAutoFit/>
          </a:bodyPr>
          <a:lstStyle/>
          <a:p>
            <a:pPr algn="l"/>
            <a:r>
              <a:rPr kumimoji="1" lang="en-US" altLang="ja-JP" sz="4400" dirty="0">
                <a:sym typeface="Wingdings" panose="05000000000000000000" pitchFamily="2" charset="2"/>
              </a:rPr>
              <a:t></a:t>
            </a:r>
            <a:endParaRPr kumimoji="1" lang="ja-JP" altLang="en-US" sz="4400" dirty="0"/>
          </a:p>
        </p:txBody>
      </p:sp>
      <p:sp>
        <p:nvSpPr>
          <p:cNvPr id="6" name="テキスト ボックス 5">
            <a:extLst>
              <a:ext uri="{FF2B5EF4-FFF2-40B4-BE49-F238E27FC236}">
                <a16:creationId xmlns:a16="http://schemas.microsoft.com/office/drawing/2014/main" id="{74EED334-3909-4785-AF99-C5005104D087}"/>
              </a:ext>
            </a:extLst>
          </p:cNvPr>
          <p:cNvSpPr txBox="1"/>
          <p:nvPr/>
        </p:nvSpPr>
        <p:spPr>
          <a:xfrm>
            <a:off x="8976320" y="3446622"/>
            <a:ext cx="2677184" cy="3108543"/>
          </a:xfrm>
          <a:prstGeom prst="rect">
            <a:avLst/>
          </a:prstGeom>
          <a:noFill/>
          <a:ln>
            <a:solidFill>
              <a:schemeClr val="tx1"/>
            </a:solidFill>
          </a:ln>
        </p:spPr>
        <p:txBody>
          <a:bodyPr wrap="square" rtlCol="0">
            <a:spAutoFit/>
          </a:bodyPr>
          <a:lstStyle/>
          <a:p>
            <a:pPr algn="l"/>
            <a:r>
              <a:rPr kumimoji="1" lang="en-US" altLang="ja-JP" sz="2800" u="sng" dirty="0"/>
              <a:t>Remark</a:t>
            </a:r>
          </a:p>
          <a:p>
            <a:pPr algn="l"/>
            <a:r>
              <a:rPr kumimoji="1" lang="ja-JP" altLang="en-US" sz="2800" dirty="0"/>
              <a:t>もし流体力学が</a:t>
            </a:r>
            <a:endParaRPr kumimoji="1" lang="en-US" altLang="ja-JP" sz="2800" dirty="0"/>
          </a:p>
          <a:p>
            <a:pPr algn="l"/>
            <a:r>
              <a:rPr kumimoji="1" lang="ja-JP" altLang="en-US" sz="2800" dirty="0"/>
              <a:t>使えなかったら</a:t>
            </a:r>
            <a:endParaRPr kumimoji="1" lang="en-US" altLang="ja-JP" sz="2800" dirty="0"/>
          </a:p>
          <a:p>
            <a:pPr algn="l"/>
            <a:r>
              <a:rPr kumimoji="1" lang="ja-JP" altLang="en-US" sz="2800" dirty="0"/>
              <a:t>そもそも重イオン衝突反応の物理を目的から考え直す必要あり</a:t>
            </a:r>
          </a:p>
        </p:txBody>
      </p:sp>
    </p:spTree>
    <p:extLst>
      <p:ext uri="{BB962C8B-B14F-4D97-AF65-F5344CB8AC3E}">
        <p14:creationId xmlns:p14="http://schemas.microsoft.com/office/powerpoint/2010/main" val="1093804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各ステージ（バルク）</a:t>
            </a:r>
          </a:p>
        </p:txBody>
      </p:sp>
      <p:sp>
        <p:nvSpPr>
          <p:cNvPr id="40" name="テキスト ボックス 39"/>
          <p:cNvSpPr txBox="1"/>
          <p:nvPr/>
        </p:nvSpPr>
        <p:spPr>
          <a:xfrm>
            <a:off x="6817544" y="5169884"/>
            <a:ext cx="2760692" cy="523220"/>
          </a:xfrm>
          <a:prstGeom prst="rect">
            <a:avLst/>
          </a:prstGeom>
          <a:noFill/>
        </p:spPr>
        <p:txBody>
          <a:bodyPr wrap="none" rtlCol="0">
            <a:spAutoFit/>
          </a:bodyPr>
          <a:lstStyle/>
          <a:p>
            <a:r>
              <a:rPr kumimoji="1" lang="en-US" altLang="ja-JP" sz="2800" dirty="0">
                <a:latin typeface="+mn-ea"/>
              </a:rPr>
              <a:t>1. </a:t>
            </a:r>
            <a:r>
              <a:rPr kumimoji="1" lang="ja-JP" altLang="en-US" sz="2800" dirty="0">
                <a:latin typeface="+mn-ea"/>
              </a:rPr>
              <a:t>カラーグラス凝縮</a:t>
            </a:r>
          </a:p>
        </p:txBody>
      </p:sp>
      <p:sp>
        <p:nvSpPr>
          <p:cNvPr id="41" name="テキスト ボックス 40"/>
          <p:cNvSpPr txBox="1"/>
          <p:nvPr/>
        </p:nvSpPr>
        <p:spPr>
          <a:xfrm>
            <a:off x="6817545" y="4429868"/>
            <a:ext cx="1633781" cy="523220"/>
          </a:xfrm>
          <a:prstGeom prst="rect">
            <a:avLst/>
          </a:prstGeom>
          <a:noFill/>
        </p:spPr>
        <p:txBody>
          <a:bodyPr wrap="none" rtlCol="0">
            <a:spAutoFit/>
          </a:bodyPr>
          <a:lstStyle/>
          <a:p>
            <a:r>
              <a:rPr lang="en-US" altLang="ja-JP" sz="2800" dirty="0">
                <a:latin typeface="+mn-ea"/>
              </a:rPr>
              <a:t>2</a:t>
            </a:r>
            <a:r>
              <a:rPr kumimoji="1" lang="en-US" altLang="ja-JP" sz="2800" dirty="0">
                <a:latin typeface="+mn-ea"/>
              </a:rPr>
              <a:t>. </a:t>
            </a:r>
            <a:r>
              <a:rPr kumimoji="1" lang="ja-JP" altLang="en-US" sz="2800" dirty="0">
                <a:latin typeface="+mn-ea"/>
              </a:rPr>
              <a:t>グラズマ</a:t>
            </a:r>
          </a:p>
        </p:txBody>
      </p:sp>
      <p:sp>
        <p:nvSpPr>
          <p:cNvPr id="42" name="テキスト ボックス 41"/>
          <p:cNvSpPr txBox="1"/>
          <p:nvPr/>
        </p:nvSpPr>
        <p:spPr>
          <a:xfrm>
            <a:off x="6817545" y="3689852"/>
            <a:ext cx="1983235" cy="523220"/>
          </a:xfrm>
          <a:prstGeom prst="rect">
            <a:avLst/>
          </a:prstGeom>
          <a:noFill/>
        </p:spPr>
        <p:txBody>
          <a:bodyPr wrap="none" rtlCol="0">
            <a:spAutoFit/>
          </a:bodyPr>
          <a:lstStyle/>
          <a:p>
            <a:r>
              <a:rPr kumimoji="1" lang="en-US" altLang="ja-JP" sz="2800" dirty="0">
                <a:latin typeface="+mn-ea"/>
              </a:rPr>
              <a:t>3. </a:t>
            </a:r>
            <a:r>
              <a:rPr lang="en-US" altLang="ja-JP" sz="2800" dirty="0">
                <a:latin typeface="+mn-ea"/>
              </a:rPr>
              <a:t>QGP</a:t>
            </a:r>
            <a:r>
              <a:rPr lang="ja-JP" altLang="en-US" sz="2800" dirty="0">
                <a:latin typeface="+mn-ea"/>
              </a:rPr>
              <a:t>流体</a:t>
            </a:r>
            <a:endParaRPr kumimoji="1" lang="ja-JP" altLang="en-US" sz="2800" dirty="0">
              <a:latin typeface="+mn-ea"/>
            </a:endParaRPr>
          </a:p>
        </p:txBody>
      </p:sp>
      <p:sp>
        <p:nvSpPr>
          <p:cNvPr id="43" name="テキスト ボックス 42"/>
          <p:cNvSpPr txBox="1"/>
          <p:nvPr/>
        </p:nvSpPr>
        <p:spPr>
          <a:xfrm>
            <a:off x="6817544" y="2949836"/>
            <a:ext cx="2178802" cy="523220"/>
          </a:xfrm>
          <a:prstGeom prst="rect">
            <a:avLst/>
          </a:prstGeom>
          <a:noFill/>
        </p:spPr>
        <p:txBody>
          <a:bodyPr wrap="none" rtlCol="0">
            <a:spAutoFit/>
          </a:bodyPr>
          <a:lstStyle/>
          <a:p>
            <a:r>
              <a:rPr kumimoji="1" lang="en-US" altLang="ja-JP" sz="2800" dirty="0">
                <a:latin typeface="+mn-ea"/>
              </a:rPr>
              <a:t>4. </a:t>
            </a:r>
            <a:r>
              <a:rPr kumimoji="1" lang="ja-JP" altLang="en-US" sz="2800" dirty="0">
                <a:latin typeface="+mn-ea"/>
              </a:rPr>
              <a:t>ハドロンガス</a:t>
            </a:r>
          </a:p>
        </p:txBody>
      </p:sp>
      <p:sp>
        <p:nvSpPr>
          <p:cNvPr id="44" name="テキスト ボックス 43"/>
          <p:cNvSpPr txBox="1"/>
          <p:nvPr/>
        </p:nvSpPr>
        <p:spPr>
          <a:xfrm>
            <a:off x="6817545" y="2210592"/>
            <a:ext cx="3047629" cy="523220"/>
          </a:xfrm>
          <a:prstGeom prst="rect">
            <a:avLst/>
          </a:prstGeom>
          <a:noFill/>
        </p:spPr>
        <p:txBody>
          <a:bodyPr wrap="none" rtlCol="0">
            <a:spAutoFit/>
          </a:bodyPr>
          <a:lstStyle/>
          <a:p>
            <a:r>
              <a:rPr kumimoji="1" lang="en-US" altLang="ja-JP" sz="2800" dirty="0">
                <a:latin typeface="+mn-ea"/>
              </a:rPr>
              <a:t>5. </a:t>
            </a:r>
            <a:r>
              <a:rPr kumimoji="1" lang="ja-JP" altLang="en-US" sz="2800" dirty="0">
                <a:latin typeface="+mn-ea"/>
              </a:rPr>
              <a:t>ハドロン自由粒子</a:t>
            </a:r>
          </a:p>
        </p:txBody>
      </p:sp>
      <p:grpSp>
        <p:nvGrpSpPr>
          <p:cNvPr id="46" name="グループ化 45"/>
          <p:cNvGrpSpPr/>
          <p:nvPr/>
        </p:nvGrpSpPr>
        <p:grpSpPr>
          <a:xfrm>
            <a:off x="2063553" y="1735273"/>
            <a:ext cx="4714255" cy="4257587"/>
            <a:chOff x="2088559" y="1447240"/>
            <a:chExt cx="4714255" cy="4257587"/>
          </a:xfrm>
        </p:grpSpPr>
        <p:sp>
          <p:nvSpPr>
            <p:cNvPr id="47" name="Line 3"/>
            <p:cNvSpPr>
              <a:spLocks noChangeAspect="1" noChangeShapeType="1"/>
            </p:cNvSpPr>
            <p:nvPr/>
          </p:nvSpPr>
          <p:spPr bwMode="auto">
            <a:xfrm flipV="1">
              <a:off x="4572376" y="1945627"/>
              <a:ext cx="0" cy="3040062"/>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48" name="Line 4"/>
            <p:cNvSpPr>
              <a:spLocks noChangeAspect="1" noChangeShapeType="1"/>
            </p:cNvSpPr>
            <p:nvPr/>
          </p:nvSpPr>
          <p:spPr bwMode="auto">
            <a:xfrm>
              <a:off x="2545139" y="4612627"/>
              <a:ext cx="4000500" cy="0"/>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49" name="Freeform 5"/>
            <p:cNvSpPr>
              <a:spLocks noChangeAspect="1"/>
            </p:cNvSpPr>
            <p:nvPr/>
          </p:nvSpPr>
          <p:spPr bwMode="auto">
            <a:xfrm>
              <a:off x="4158039" y="2383777"/>
              <a:ext cx="2644775" cy="2655887"/>
            </a:xfrm>
            <a:custGeom>
              <a:avLst/>
              <a:gdLst>
                <a:gd name="T0" fmla="*/ 0 w 2148"/>
                <a:gd name="T1" fmla="*/ 2160 h 2160"/>
                <a:gd name="T2" fmla="*/ 2148 w 2148"/>
                <a:gd name="T3" fmla="*/ 0 h 2160"/>
              </a:gdLst>
              <a:ahLst/>
              <a:cxnLst>
                <a:cxn ang="0">
                  <a:pos x="T0" y="T1"/>
                </a:cxn>
                <a:cxn ang="0">
                  <a:pos x="T2" y="T3"/>
                </a:cxn>
              </a:cxnLst>
              <a:rect l="0" t="0" r="r" b="b"/>
              <a:pathLst>
                <a:path w="2148" h="2160">
                  <a:moveTo>
                    <a:pt x="0" y="2160"/>
                  </a:moveTo>
                  <a:lnTo>
                    <a:pt x="2148"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50" name="Freeform 6"/>
            <p:cNvSpPr>
              <a:spLocks noChangeAspect="1"/>
            </p:cNvSpPr>
            <p:nvPr/>
          </p:nvSpPr>
          <p:spPr bwMode="auto">
            <a:xfrm>
              <a:off x="2322889" y="2383777"/>
              <a:ext cx="2674937" cy="2655887"/>
            </a:xfrm>
            <a:custGeom>
              <a:avLst/>
              <a:gdLst>
                <a:gd name="T0" fmla="*/ 2164 w 2164"/>
                <a:gd name="T1" fmla="*/ 2157 h 2157"/>
                <a:gd name="T2" fmla="*/ 0 w 2164"/>
                <a:gd name="T3" fmla="*/ 0 h 2157"/>
              </a:gdLst>
              <a:ahLst/>
              <a:cxnLst>
                <a:cxn ang="0">
                  <a:pos x="T0" y="T1"/>
                </a:cxn>
                <a:cxn ang="0">
                  <a:pos x="T2" y="T3"/>
                </a:cxn>
              </a:cxnLst>
              <a:rect l="0" t="0" r="r" b="b"/>
              <a:pathLst>
                <a:path w="2164" h="2157">
                  <a:moveTo>
                    <a:pt x="2164" y="2157"/>
                  </a:moveTo>
                  <a:lnTo>
                    <a:pt x="0"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51" name="Freeform 7"/>
            <p:cNvSpPr>
              <a:spLocks noChangeAspect="1"/>
            </p:cNvSpPr>
            <p:nvPr/>
          </p:nvSpPr>
          <p:spPr bwMode="auto">
            <a:xfrm>
              <a:off x="2788026" y="2215502"/>
              <a:ext cx="3651250" cy="1992312"/>
            </a:xfrm>
            <a:custGeom>
              <a:avLst/>
              <a:gdLst>
                <a:gd name="T0" fmla="*/ 90 w 3286"/>
                <a:gd name="T1" fmla="*/ 458 h 1793"/>
                <a:gd name="T2" fmla="*/ 650 w 3286"/>
                <a:gd name="T3" fmla="*/ 1126 h 1793"/>
                <a:gd name="T4" fmla="*/ 1221 w 3286"/>
                <a:gd name="T5" fmla="*/ 1629 h 1793"/>
                <a:gd name="T6" fmla="*/ 1401 w 3286"/>
                <a:gd name="T7" fmla="*/ 1752 h 1793"/>
                <a:gd name="T8" fmla="*/ 1601 w 3286"/>
                <a:gd name="T9" fmla="*/ 1793 h 1793"/>
                <a:gd name="T10" fmla="*/ 1793 w 3286"/>
                <a:gd name="T11" fmla="*/ 1752 h 1793"/>
                <a:gd name="T12" fmla="*/ 1985 w 3286"/>
                <a:gd name="T13" fmla="*/ 1626 h 1793"/>
                <a:gd name="T14" fmla="*/ 2528 w 3286"/>
                <a:gd name="T15" fmla="*/ 1151 h 1793"/>
                <a:gd name="T16" fmla="*/ 3169 w 3286"/>
                <a:gd name="T17" fmla="*/ 399 h 1793"/>
                <a:gd name="T18" fmla="*/ 3228 w 3286"/>
                <a:gd name="T19" fmla="*/ 161 h 1793"/>
                <a:gd name="T20" fmla="*/ 2960 w 3286"/>
                <a:gd name="T21" fmla="*/ 31 h 1793"/>
                <a:gd name="T22" fmla="*/ 2364 w 3286"/>
                <a:gd name="T23" fmla="*/ 309 h 1793"/>
                <a:gd name="T24" fmla="*/ 1600 w 3286"/>
                <a:gd name="T25" fmla="*/ 518 h 1793"/>
                <a:gd name="T26" fmla="*/ 915 w 3286"/>
                <a:gd name="T27" fmla="*/ 319 h 1793"/>
                <a:gd name="T28" fmla="*/ 279 w 3286"/>
                <a:gd name="T29" fmla="*/ 21 h 1793"/>
                <a:gd name="T30" fmla="*/ 31 w 3286"/>
                <a:gd name="T31" fmla="*/ 190 h 1793"/>
                <a:gd name="T32" fmla="*/ 90 w 3286"/>
                <a:gd name="T33" fmla="*/ 458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6" h="1793">
                  <a:moveTo>
                    <a:pt x="90" y="458"/>
                  </a:moveTo>
                  <a:cubicBezTo>
                    <a:pt x="193" y="614"/>
                    <a:pt x="462" y="931"/>
                    <a:pt x="650" y="1126"/>
                  </a:cubicBezTo>
                  <a:lnTo>
                    <a:pt x="1221" y="1629"/>
                  </a:lnTo>
                  <a:cubicBezTo>
                    <a:pt x="1346" y="1733"/>
                    <a:pt x="1338" y="1725"/>
                    <a:pt x="1401" y="1752"/>
                  </a:cubicBezTo>
                  <a:cubicBezTo>
                    <a:pt x="1464" y="1779"/>
                    <a:pt x="1536" y="1793"/>
                    <a:pt x="1601" y="1793"/>
                  </a:cubicBezTo>
                  <a:cubicBezTo>
                    <a:pt x="1666" y="1793"/>
                    <a:pt x="1729" y="1780"/>
                    <a:pt x="1793" y="1752"/>
                  </a:cubicBezTo>
                  <a:cubicBezTo>
                    <a:pt x="1857" y="1724"/>
                    <a:pt x="1863" y="1726"/>
                    <a:pt x="1985" y="1626"/>
                  </a:cubicBezTo>
                  <a:lnTo>
                    <a:pt x="2528" y="1151"/>
                  </a:lnTo>
                  <a:cubicBezTo>
                    <a:pt x="2725" y="947"/>
                    <a:pt x="3052" y="564"/>
                    <a:pt x="3169" y="399"/>
                  </a:cubicBezTo>
                  <a:cubicBezTo>
                    <a:pt x="3286" y="234"/>
                    <a:pt x="3263" y="222"/>
                    <a:pt x="3228" y="161"/>
                  </a:cubicBezTo>
                  <a:cubicBezTo>
                    <a:pt x="3193" y="100"/>
                    <a:pt x="3104" y="6"/>
                    <a:pt x="2960" y="31"/>
                  </a:cubicBezTo>
                  <a:cubicBezTo>
                    <a:pt x="2816" y="56"/>
                    <a:pt x="2591" y="228"/>
                    <a:pt x="2364" y="309"/>
                  </a:cubicBezTo>
                  <a:cubicBezTo>
                    <a:pt x="2137" y="390"/>
                    <a:pt x="1841" y="516"/>
                    <a:pt x="1600" y="518"/>
                  </a:cubicBezTo>
                  <a:cubicBezTo>
                    <a:pt x="1359" y="520"/>
                    <a:pt x="1135" y="402"/>
                    <a:pt x="915" y="319"/>
                  </a:cubicBezTo>
                  <a:cubicBezTo>
                    <a:pt x="695" y="236"/>
                    <a:pt x="426" y="42"/>
                    <a:pt x="279" y="21"/>
                  </a:cubicBezTo>
                  <a:cubicBezTo>
                    <a:pt x="132" y="0"/>
                    <a:pt x="62" y="117"/>
                    <a:pt x="31" y="190"/>
                  </a:cubicBezTo>
                  <a:cubicBezTo>
                    <a:pt x="0" y="263"/>
                    <a:pt x="78" y="402"/>
                    <a:pt x="90" y="458"/>
                  </a:cubicBezTo>
                  <a:close/>
                </a:path>
              </a:pathLst>
            </a:custGeom>
            <a:gradFill rotWithShape="0">
              <a:gsLst>
                <a:gs pos="0">
                  <a:schemeClr val="accent2"/>
                </a:gs>
                <a:gs pos="49000">
                  <a:srgbClr val="FF0000">
                    <a:alpha val="70000"/>
                    <a:lumMod val="73000"/>
                  </a:srgbClr>
                </a:gs>
              </a:gsLst>
              <a:lin ang="5400000" scaled="1"/>
            </a:gradFill>
            <a:ln>
              <a:noFill/>
            </a:ln>
            <a:effectLst/>
          </p:spPr>
          <p:txBody>
            <a:bodyPr wrap="none" anchor="ctr"/>
            <a:lstStyle/>
            <a:p>
              <a:pPr>
                <a:defRPr/>
              </a:pPr>
              <a:endParaRPr lang="ja-JP" altLang="en-US" dirty="0"/>
            </a:p>
          </p:txBody>
        </p:sp>
        <p:sp>
          <p:nvSpPr>
            <p:cNvPr id="52" name="Text Box 8"/>
            <p:cNvSpPr txBox="1">
              <a:spLocks noChangeAspect="1" noChangeArrowheads="1"/>
            </p:cNvSpPr>
            <p:nvPr/>
          </p:nvSpPr>
          <p:spPr bwMode="auto">
            <a:xfrm>
              <a:off x="4731126" y="4582464"/>
              <a:ext cx="3433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lang="en-US" altLang="ja-JP" sz="2400">
                  <a:solidFill>
                    <a:schemeClr val="tx1"/>
                  </a:solidFill>
                  <a:latin typeface="+mn-lt"/>
                  <a:cs typeface="Arial" charset="0"/>
                </a:rPr>
                <a:t>0</a:t>
              </a:r>
            </a:p>
          </p:txBody>
        </p:sp>
        <p:sp>
          <p:nvSpPr>
            <p:cNvPr id="53" name="AutoShape 9"/>
            <p:cNvSpPr>
              <a:spLocks noChangeAspect="1" noChangeArrowheads="1"/>
            </p:cNvSpPr>
            <p:nvPr/>
          </p:nvSpPr>
          <p:spPr bwMode="auto">
            <a:xfrm rot="2704117">
              <a:off x="3996113" y="4693590"/>
              <a:ext cx="341313" cy="633412"/>
            </a:xfrm>
            <a:prstGeom prst="upArrow">
              <a:avLst>
                <a:gd name="adj1" fmla="val 50000"/>
                <a:gd name="adj2" fmla="val 46395"/>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54" name="Text Box 10"/>
            <p:cNvSpPr txBox="1">
              <a:spLocks noChangeAspect="1" noChangeArrowheads="1"/>
            </p:cNvSpPr>
            <p:nvPr/>
          </p:nvSpPr>
          <p:spPr bwMode="auto">
            <a:xfrm>
              <a:off x="2088559" y="4137631"/>
              <a:ext cx="1994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collision axis</a:t>
              </a:r>
            </a:p>
          </p:txBody>
        </p:sp>
        <p:sp>
          <p:nvSpPr>
            <p:cNvPr id="55" name="Text Box 11"/>
            <p:cNvSpPr txBox="1">
              <a:spLocks noChangeAspect="1" noChangeArrowheads="1"/>
            </p:cNvSpPr>
            <p:nvPr/>
          </p:nvSpPr>
          <p:spPr bwMode="auto">
            <a:xfrm rot="16200000">
              <a:off x="3969040" y="1601289"/>
              <a:ext cx="7697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time</a:t>
              </a:r>
            </a:p>
          </p:txBody>
        </p:sp>
        <p:sp>
          <p:nvSpPr>
            <p:cNvPr id="56" name="Oval 12"/>
            <p:cNvSpPr>
              <a:spLocks noChangeAspect="1" noChangeArrowheads="1"/>
            </p:cNvSpPr>
            <p:nvPr/>
          </p:nvSpPr>
          <p:spPr bwMode="auto">
            <a:xfrm>
              <a:off x="3627814" y="2277414"/>
              <a:ext cx="107950"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7" name="Oval 13"/>
            <p:cNvSpPr>
              <a:spLocks noChangeAspect="1" noChangeArrowheads="1"/>
            </p:cNvSpPr>
            <p:nvPr/>
          </p:nvSpPr>
          <p:spPr bwMode="auto">
            <a:xfrm>
              <a:off x="4392989" y="2291702"/>
              <a:ext cx="106362"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8" name="Oval 14"/>
            <p:cNvSpPr>
              <a:spLocks noChangeAspect="1" noChangeArrowheads="1"/>
            </p:cNvSpPr>
            <p:nvPr/>
          </p:nvSpPr>
          <p:spPr bwMode="auto">
            <a:xfrm>
              <a:off x="4446964" y="2558402"/>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9" name="Oval 15"/>
            <p:cNvSpPr>
              <a:spLocks noChangeAspect="1" noChangeArrowheads="1"/>
            </p:cNvSpPr>
            <p:nvPr/>
          </p:nvSpPr>
          <p:spPr bwMode="auto">
            <a:xfrm>
              <a:off x="4232651" y="2479027"/>
              <a:ext cx="106363"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0" name="Oval 16"/>
            <p:cNvSpPr>
              <a:spLocks noChangeAspect="1" noChangeArrowheads="1"/>
            </p:cNvSpPr>
            <p:nvPr/>
          </p:nvSpPr>
          <p:spPr bwMode="auto">
            <a:xfrm>
              <a:off x="4786689" y="2529827"/>
              <a:ext cx="107950"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1" name="Oval 17"/>
            <p:cNvSpPr>
              <a:spLocks noChangeAspect="1" noChangeArrowheads="1"/>
            </p:cNvSpPr>
            <p:nvPr/>
          </p:nvSpPr>
          <p:spPr bwMode="auto">
            <a:xfrm>
              <a:off x="4605714" y="2291702"/>
              <a:ext cx="106362" cy="106362"/>
            </a:xfrm>
            <a:prstGeom prst="ellipse">
              <a:avLst/>
            </a:prstGeom>
            <a:solidFill>
              <a:srgbClr val="CCFFCC"/>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2" name="Oval 18"/>
            <p:cNvSpPr>
              <a:spLocks noChangeAspect="1" noChangeArrowheads="1"/>
            </p:cNvSpPr>
            <p:nvPr/>
          </p:nvSpPr>
          <p:spPr bwMode="auto">
            <a:xfrm>
              <a:off x="3829426" y="2277414"/>
              <a:ext cx="106363"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3" name="Oval 19"/>
            <p:cNvSpPr>
              <a:spLocks noChangeAspect="1" noChangeArrowheads="1"/>
            </p:cNvSpPr>
            <p:nvPr/>
          </p:nvSpPr>
          <p:spPr bwMode="auto">
            <a:xfrm>
              <a:off x="4131051" y="2226614"/>
              <a:ext cx="107950"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4" name="Oval 20"/>
            <p:cNvSpPr>
              <a:spLocks noChangeAspect="1" noChangeArrowheads="1"/>
            </p:cNvSpPr>
            <p:nvPr/>
          </p:nvSpPr>
          <p:spPr bwMode="auto">
            <a:xfrm>
              <a:off x="3980239" y="2479027"/>
              <a:ext cx="106362" cy="106362"/>
            </a:xfrm>
            <a:prstGeom prst="ellipse">
              <a:avLst/>
            </a:prstGeom>
            <a:solidFill>
              <a:srgbClr val="6666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5" name="Oval 21"/>
            <p:cNvSpPr>
              <a:spLocks noChangeAspect="1" noChangeArrowheads="1"/>
            </p:cNvSpPr>
            <p:nvPr/>
          </p:nvSpPr>
          <p:spPr bwMode="auto">
            <a:xfrm>
              <a:off x="5039101" y="2328214"/>
              <a:ext cx="106363"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6" name="Oval 22"/>
            <p:cNvSpPr>
              <a:spLocks noChangeAspect="1" noChangeArrowheads="1"/>
            </p:cNvSpPr>
            <p:nvPr/>
          </p:nvSpPr>
          <p:spPr bwMode="auto">
            <a:xfrm>
              <a:off x="5089901" y="2529827"/>
              <a:ext cx="106363" cy="106362"/>
            </a:xfrm>
            <a:prstGeom prst="ellipse">
              <a:avLst/>
            </a:prstGeom>
            <a:solidFill>
              <a:srgbClr val="FF00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7" name="Oval 23"/>
            <p:cNvSpPr>
              <a:spLocks noChangeAspect="1" noChangeArrowheads="1"/>
            </p:cNvSpPr>
            <p:nvPr/>
          </p:nvSpPr>
          <p:spPr bwMode="auto">
            <a:xfrm>
              <a:off x="5342314" y="2277414"/>
              <a:ext cx="106362"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8" name="Oval 24"/>
            <p:cNvSpPr>
              <a:spLocks noChangeAspect="1" noChangeArrowheads="1"/>
            </p:cNvSpPr>
            <p:nvPr/>
          </p:nvSpPr>
          <p:spPr bwMode="auto">
            <a:xfrm>
              <a:off x="5240714" y="2423464"/>
              <a:ext cx="106362"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9" name="Oval 25"/>
            <p:cNvSpPr>
              <a:spLocks noChangeAspect="1" noChangeArrowheads="1"/>
            </p:cNvSpPr>
            <p:nvPr/>
          </p:nvSpPr>
          <p:spPr bwMode="auto">
            <a:xfrm>
              <a:off x="4837489" y="2175814"/>
              <a:ext cx="106362" cy="107950"/>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0" name="Oval 26"/>
            <p:cNvSpPr>
              <a:spLocks noChangeAspect="1" noChangeArrowheads="1"/>
            </p:cNvSpPr>
            <p:nvPr/>
          </p:nvSpPr>
          <p:spPr bwMode="auto">
            <a:xfrm>
              <a:off x="3326189" y="2126602"/>
              <a:ext cx="106362"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1" name="Oval 27"/>
            <p:cNvSpPr>
              <a:spLocks noChangeAspect="1" noChangeArrowheads="1"/>
            </p:cNvSpPr>
            <p:nvPr/>
          </p:nvSpPr>
          <p:spPr bwMode="auto">
            <a:xfrm>
              <a:off x="4680326" y="2025002"/>
              <a:ext cx="106363" cy="106362"/>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2" name="Oval 28"/>
            <p:cNvSpPr>
              <a:spLocks noChangeAspect="1" noChangeArrowheads="1"/>
            </p:cNvSpPr>
            <p:nvPr/>
          </p:nvSpPr>
          <p:spPr bwMode="auto">
            <a:xfrm>
              <a:off x="3577014" y="2075802"/>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3" name="Oval 29"/>
            <p:cNvSpPr>
              <a:spLocks noChangeAspect="1" noChangeArrowheads="1"/>
            </p:cNvSpPr>
            <p:nvPr/>
          </p:nvSpPr>
          <p:spPr bwMode="auto">
            <a:xfrm>
              <a:off x="3975476" y="2120252"/>
              <a:ext cx="106363"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4" name="Oval 30"/>
            <p:cNvSpPr>
              <a:spLocks noChangeAspect="1" noChangeArrowheads="1"/>
            </p:cNvSpPr>
            <p:nvPr/>
          </p:nvSpPr>
          <p:spPr bwMode="auto">
            <a:xfrm>
              <a:off x="5089901" y="2069452"/>
              <a:ext cx="106363"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5" name="Oval 31"/>
            <p:cNvSpPr>
              <a:spLocks noChangeAspect="1" noChangeArrowheads="1"/>
            </p:cNvSpPr>
            <p:nvPr/>
          </p:nvSpPr>
          <p:spPr bwMode="auto">
            <a:xfrm>
              <a:off x="5639176" y="2226614"/>
              <a:ext cx="106363" cy="10636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6" name="Oval 32"/>
            <p:cNvSpPr>
              <a:spLocks noChangeAspect="1" noChangeArrowheads="1"/>
            </p:cNvSpPr>
            <p:nvPr/>
          </p:nvSpPr>
          <p:spPr bwMode="auto">
            <a:xfrm>
              <a:off x="5386764" y="2075802"/>
              <a:ext cx="106362" cy="106362"/>
            </a:xfrm>
            <a:prstGeom prst="ellipse">
              <a:avLst/>
            </a:prstGeom>
            <a:solidFill>
              <a:srgbClr val="333399"/>
            </a:solidFill>
            <a:ln w="9525">
              <a:noFill/>
              <a:round/>
              <a:headEnd/>
              <a:tailEnd/>
            </a:ln>
            <a:effectLst/>
            <a:scene3d>
              <a:camera prst="orthographicFront"/>
              <a:lightRig rig="threePt" dir="t"/>
            </a:scene3d>
            <a:sp3d>
              <a:bevelT w="7200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7" name="AutoShape 33"/>
            <p:cNvSpPr>
              <a:spLocks noChangeAspect="1" noChangeArrowheads="1"/>
            </p:cNvSpPr>
            <p:nvPr/>
          </p:nvSpPr>
          <p:spPr bwMode="auto">
            <a:xfrm>
              <a:off x="4390520" y="4406252"/>
              <a:ext cx="352425" cy="403225"/>
            </a:xfrm>
            <a:prstGeom prst="irregularSeal1">
              <a:avLst/>
            </a:pr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shape">
                <a:fillToRect l="50000" t="50000" r="50000" b="50000"/>
              </a:path>
            </a:gradFill>
            <a:ln w="9525">
              <a:noFill/>
              <a:miter lim="800000"/>
              <a:headEnd/>
              <a:tailEnd/>
            </a:ln>
            <a:effectLst/>
            <a:scene3d>
              <a:camera prst="orthographicFront"/>
              <a:lightRig rig="threePt" dir="t"/>
            </a:scene3d>
            <a:sp3d>
              <a:bevelT w="180000" h="18034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8" name="Oval 34"/>
            <p:cNvSpPr>
              <a:spLocks noChangeAspect="1" noChangeArrowheads="1"/>
            </p:cNvSpPr>
            <p:nvPr/>
          </p:nvSpPr>
          <p:spPr bwMode="auto">
            <a:xfrm>
              <a:off x="3527801" y="5250802"/>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sp>
          <p:nvSpPr>
            <p:cNvPr id="79" name="AutoShape 39"/>
            <p:cNvSpPr>
              <a:spLocks noChangeAspect="1" noChangeArrowheads="1"/>
            </p:cNvSpPr>
            <p:nvPr/>
          </p:nvSpPr>
          <p:spPr bwMode="auto">
            <a:xfrm rot="18900000">
              <a:off x="4816851" y="4711052"/>
              <a:ext cx="341313" cy="561975"/>
            </a:xfrm>
            <a:prstGeom prst="upArrow">
              <a:avLst>
                <a:gd name="adj1" fmla="val 50000"/>
                <a:gd name="adj2" fmla="val 41163"/>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80" name="Oval 34"/>
            <p:cNvSpPr>
              <a:spLocks noChangeAspect="1" noChangeArrowheads="1"/>
            </p:cNvSpPr>
            <p:nvPr/>
          </p:nvSpPr>
          <p:spPr bwMode="auto">
            <a:xfrm>
              <a:off x="5102985" y="5228481"/>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cxnSp>
          <p:nvCxnSpPr>
            <p:cNvPr id="81" name="直線矢印コネクタ 80"/>
            <p:cNvCxnSpPr/>
            <p:nvPr/>
          </p:nvCxnSpPr>
          <p:spPr>
            <a:xfrm flipV="1">
              <a:off x="4566732" y="1832121"/>
              <a:ext cx="377119" cy="2780506"/>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sp>
          <p:nvSpPr>
            <p:cNvPr id="82" name="Freeform 458"/>
            <p:cNvSpPr>
              <a:spLocks/>
            </p:cNvSpPr>
            <p:nvPr/>
          </p:nvSpPr>
          <p:spPr bwMode="auto">
            <a:xfrm rot="15609705">
              <a:off x="2949524" y="2535406"/>
              <a:ext cx="2215791" cy="325206"/>
            </a:xfrm>
            <a:custGeom>
              <a:avLst/>
              <a:gdLst>
                <a:gd name="T0" fmla="*/ 0 w 2903"/>
                <a:gd name="T1" fmla="*/ 73025 h 91"/>
                <a:gd name="T2" fmla="*/ 287337 w 2903"/>
                <a:gd name="T3" fmla="*/ 0 h 91"/>
                <a:gd name="T4" fmla="*/ 576262 w 2903"/>
                <a:gd name="T5" fmla="*/ 73025 h 91"/>
                <a:gd name="T6" fmla="*/ 863600 w 2903"/>
                <a:gd name="T7" fmla="*/ 0 h 91"/>
                <a:gd name="T8" fmla="*/ 1152525 w 2903"/>
                <a:gd name="T9" fmla="*/ 73025 h 91"/>
                <a:gd name="T10" fmla="*/ 1439862 w 2903"/>
                <a:gd name="T11" fmla="*/ 0 h 91"/>
                <a:gd name="T12" fmla="*/ 1728787 w 2903"/>
                <a:gd name="T13" fmla="*/ 73025 h 91"/>
                <a:gd name="T14" fmla="*/ 2016125 w 2903"/>
                <a:gd name="T15" fmla="*/ 0 h 91"/>
                <a:gd name="T16" fmla="*/ 2303462 w 2903"/>
                <a:gd name="T17" fmla="*/ 73025 h 91"/>
                <a:gd name="T18" fmla="*/ 2592387 w 2903"/>
                <a:gd name="T19" fmla="*/ 0 h 91"/>
                <a:gd name="T20" fmla="*/ 2879725 w 2903"/>
                <a:gd name="T21" fmla="*/ 73025 h 91"/>
                <a:gd name="T22" fmla="*/ 3168650 w 2903"/>
                <a:gd name="T23" fmla="*/ 0 h 91"/>
                <a:gd name="T24" fmla="*/ 3455987 w 2903"/>
                <a:gd name="T25" fmla="*/ 73025 h 91"/>
                <a:gd name="T26" fmla="*/ 3744912 w 2903"/>
                <a:gd name="T27" fmla="*/ 0 h 91"/>
                <a:gd name="T28" fmla="*/ 4032250 w 2903"/>
                <a:gd name="T29" fmla="*/ 73025 h 91"/>
                <a:gd name="T30" fmla="*/ 4321175 w 2903"/>
                <a:gd name="T31" fmla="*/ 0 h 91"/>
                <a:gd name="T32" fmla="*/ 4608512 w 2903"/>
                <a:gd name="T33" fmla="*/ 73025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03"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1" y="91"/>
                    <a:pt x="1451" y="91"/>
                  </a:cubicBezTo>
                  <a:cubicBezTo>
                    <a:pt x="1511" y="91"/>
                    <a:pt x="1573" y="0"/>
                    <a:pt x="1633" y="0"/>
                  </a:cubicBezTo>
                  <a:cubicBezTo>
                    <a:pt x="1693" y="0"/>
                    <a:pt x="1754" y="91"/>
                    <a:pt x="1814" y="91"/>
                  </a:cubicBezTo>
                  <a:cubicBezTo>
                    <a:pt x="1874" y="91"/>
                    <a:pt x="1936" y="0"/>
                    <a:pt x="1996" y="0"/>
                  </a:cubicBezTo>
                  <a:cubicBezTo>
                    <a:pt x="2056" y="0"/>
                    <a:pt x="2117" y="91"/>
                    <a:pt x="2177" y="91"/>
                  </a:cubicBezTo>
                  <a:cubicBezTo>
                    <a:pt x="2237" y="91"/>
                    <a:pt x="2299" y="0"/>
                    <a:pt x="2359" y="0"/>
                  </a:cubicBezTo>
                  <a:cubicBezTo>
                    <a:pt x="2419" y="0"/>
                    <a:pt x="2480" y="91"/>
                    <a:pt x="2540" y="91"/>
                  </a:cubicBezTo>
                  <a:cubicBezTo>
                    <a:pt x="2600" y="91"/>
                    <a:pt x="2662" y="0"/>
                    <a:pt x="2722" y="0"/>
                  </a:cubicBezTo>
                  <a:cubicBezTo>
                    <a:pt x="2782" y="0"/>
                    <a:pt x="2842" y="45"/>
                    <a:pt x="2903" y="91"/>
                  </a:cubicBezTo>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Tree>
    <p:extLst>
      <p:ext uri="{BB962C8B-B14F-4D97-AF65-F5344CB8AC3E}">
        <p14:creationId xmlns:p14="http://schemas.microsoft.com/office/powerpoint/2010/main" val="1556298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ハドロン化とハドロンガス</a:t>
            </a:r>
          </a:p>
        </p:txBody>
      </p:sp>
      <p:sp>
        <p:nvSpPr>
          <p:cNvPr id="4" name="テキスト ボックス 3"/>
          <p:cNvSpPr txBox="1"/>
          <p:nvPr/>
        </p:nvSpPr>
        <p:spPr>
          <a:xfrm>
            <a:off x="1055440" y="1412776"/>
            <a:ext cx="10081120" cy="5262979"/>
          </a:xfrm>
          <a:prstGeom prst="rect">
            <a:avLst/>
          </a:prstGeom>
          <a:noFill/>
        </p:spPr>
        <p:txBody>
          <a:bodyPr wrap="square" rtlCol="0">
            <a:spAutoFit/>
          </a:bodyPr>
          <a:lstStyle/>
          <a:p>
            <a:pPr marL="457200" indent="-457200">
              <a:buFont typeface="Arial" panose="020B0604020202020204" pitchFamily="34" charset="0"/>
              <a:buChar char="•"/>
            </a:pPr>
            <a:r>
              <a:rPr kumimoji="1" lang="ja-JP" altLang="en-US" sz="2800" dirty="0">
                <a:latin typeface="+mn-ea"/>
              </a:rPr>
              <a:t>クォークやグルーオンの再閉じ込め</a:t>
            </a:r>
            <a:endParaRPr kumimoji="1" lang="en-US" altLang="ja-JP" sz="2800" dirty="0">
              <a:latin typeface="+mn-ea"/>
            </a:endParaRPr>
          </a:p>
          <a:p>
            <a:pPr marL="457200" indent="-457200">
              <a:buFont typeface="Arial" panose="020B0604020202020204" pitchFamily="34" charset="0"/>
              <a:buChar char="•"/>
            </a:pPr>
            <a:r>
              <a:rPr kumimoji="1" lang="ja-JP" altLang="en-US" sz="2800" dirty="0"/>
              <a:t>低密度側では</a:t>
            </a:r>
            <a:r>
              <a:rPr kumimoji="1" lang="en-US" altLang="ja-JP" sz="2800" dirty="0"/>
              <a:t>crossover</a:t>
            </a:r>
            <a:r>
              <a:rPr lang="ja-JP" altLang="en-US" sz="2800" dirty="0">
                <a:latin typeface="+mn-ea"/>
              </a:rPr>
              <a:t>  </a:t>
            </a:r>
            <a:r>
              <a:rPr lang="en-US" altLang="ja-JP" sz="2800" dirty="0">
                <a:latin typeface="+mn-ea"/>
                <a:sym typeface="Wingdings" panose="05000000000000000000" pitchFamily="2" charset="2"/>
              </a:rPr>
              <a:t> ×</a:t>
            </a:r>
            <a:r>
              <a:rPr lang="ja-JP" altLang="en-US" sz="2800" dirty="0">
                <a:latin typeface="+mn-ea"/>
                <a:sym typeface="Wingdings" panose="05000000000000000000" pitchFamily="2" charset="2"/>
              </a:rPr>
              <a:t>相分離</a:t>
            </a:r>
            <a:endParaRPr lang="en-US" altLang="ja-JP" sz="2800" dirty="0">
              <a:latin typeface="+mn-ea"/>
              <a:sym typeface="Wingdings" panose="05000000000000000000" pitchFamily="2" charset="2"/>
            </a:endParaRPr>
          </a:p>
          <a:p>
            <a:pPr marL="457200" indent="-457200">
              <a:buFont typeface="Arial" panose="020B0604020202020204" pitchFamily="34" charset="0"/>
              <a:buChar char="•"/>
            </a:pPr>
            <a:r>
              <a:rPr kumimoji="1" lang="ja-JP" altLang="en-US" sz="2800" dirty="0">
                <a:latin typeface="+mn-ea"/>
                <a:sym typeface="Wingdings" panose="05000000000000000000" pitchFamily="2" charset="2"/>
              </a:rPr>
              <a:t>高密度では</a:t>
            </a:r>
            <a:r>
              <a:rPr kumimoji="1" lang="en-US" altLang="ja-JP" sz="2800" dirty="0">
                <a:latin typeface="+mn-ea"/>
                <a:sym typeface="Wingdings" panose="05000000000000000000" pitchFamily="2" charset="2"/>
              </a:rPr>
              <a:t>1</a:t>
            </a:r>
            <a:r>
              <a:rPr kumimoji="1" lang="ja-JP" altLang="en-US" sz="2800" dirty="0">
                <a:latin typeface="+mn-ea"/>
                <a:sym typeface="Wingdings" panose="05000000000000000000" pitchFamily="2" charset="2"/>
              </a:rPr>
              <a:t>次相転移</a:t>
            </a:r>
            <a:r>
              <a:rPr kumimoji="1" lang="en-US" altLang="ja-JP" sz="2800" dirty="0">
                <a:latin typeface="+mn-ea"/>
                <a:sym typeface="Wingdings" panose="05000000000000000000" pitchFamily="2" charset="2"/>
              </a:rPr>
              <a:t>?</a:t>
            </a:r>
          </a:p>
          <a:p>
            <a:pPr lvl="1"/>
            <a:r>
              <a:rPr kumimoji="1" lang="en-US" altLang="ja-JP" sz="2800" dirty="0">
                <a:latin typeface="+mn-ea"/>
                <a:sym typeface="Wingdings" panose="05000000000000000000" pitchFamily="2" charset="2"/>
              </a:rPr>
              <a:t> </a:t>
            </a:r>
            <a:r>
              <a:rPr kumimoji="1" lang="ja-JP" altLang="en-US" sz="2800" dirty="0">
                <a:latin typeface="+mn-ea"/>
                <a:sym typeface="Wingdings" panose="05000000000000000000" pitchFamily="2" charset="2"/>
              </a:rPr>
              <a:t>明確な相転移が見えれば素粒子レベルで初？</a:t>
            </a:r>
            <a:endParaRPr kumimoji="1" lang="en-US" altLang="ja-JP" sz="2800" dirty="0">
              <a:latin typeface="+mn-ea"/>
            </a:endParaRPr>
          </a:p>
          <a:p>
            <a:pPr marL="457200" indent="-457200">
              <a:buFont typeface="Arial" panose="020B0604020202020204" pitchFamily="34" charset="0"/>
              <a:buChar char="•"/>
            </a:pPr>
            <a:r>
              <a:rPr lang="ja-JP" altLang="en-US" sz="2800" dirty="0">
                <a:latin typeface="+mn-ea"/>
              </a:rPr>
              <a:t>流体力学は</a:t>
            </a:r>
            <a:r>
              <a:rPr lang="en-US" altLang="ja-JP" sz="2800" dirty="0">
                <a:latin typeface="+mn-ea"/>
              </a:rPr>
              <a:t>(</a:t>
            </a:r>
            <a:r>
              <a:rPr lang="ja-JP" altLang="en-US" sz="2800" dirty="0">
                <a:latin typeface="+mn-ea"/>
              </a:rPr>
              <a:t>状態方程式を通して記述するので</a:t>
            </a:r>
            <a:r>
              <a:rPr lang="en-US" altLang="ja-JP" sz="2800" dirty="0">
                <a:latin typeface="+mn-ea"/>
              </a:rPr>
              <a:t>)</a:t>
            </a:r>
            <a:r>
              <a:rPr lang="ja-JP" altLang="en-US" sz="2800" dirty="0">
                <a:latin typeface="+mn-ea"/>
              </a:rPr>
              <a:t>マクロ変数のみ　</a:t>
            </a:r>
            <a:r>
              <a:rPr kumimoji="1" lang="en-US" altLang="ja-JP" sz="2800" dirty="0">
                <a:latin typeface="+mn-ea"/>
                <a:sym typeface="Wingdings" panose="05000000000000000000" pitchFamily="2" charset="2"/>
              </a:rPr>
              <a:t></a:t>
            </a:r>
            <a:r>
              <a:rPr kumimoji="1" lang="ja-JP" altLang="en-US" sz="2800" dirty="0">
                <a:latin typeface="+mn-ea"/>
              </a:rPr>
              <a:t>ミクロなメカニズムは？</a:t>
            </a:r>
            <a:endParaRPr kumimoji="1" lang="en-US" altLang="ja-JP" sz="2800" dirty="0">
              <a:latin typeface="+mn-ea"/>
            </a:endParaRPr>
          </a:p>
          <a:p>
            <a:pPr lvl="1"/>
            <a:r>
              <a:rPr lang="en-US" altLang="ja-JP" sz="2800" dirty="0">
                <a:latin typeface="+mn-ea"/>
                <a:sym typeface="Wingdings" panose="05000000000000000000" pitchFamily="2" charset="2"/>
              </a:rPr>
              <a:t> </a:t>
            </a:r>
            <a:r>
              <a:rPr lang="en-US" altLang="ja-JP" sz="2800" dirty="0">
                <a:sym typeface="Wingdings" panose="05000000000000000000" pitchFamily="2" charset="2"/>
              </a:rPr>
              <a:t>Recombination?</a:t>
            </a:r>
            <a:endParaRPr kumimoji="1" lang="en-US" altLang="ja-JP" sz="2800" dirty="0"/>
          </a:p>
          <a:p>
            <a:pPr marL="457200" indent="-457200">
              <a:buFont typeface="Arial" panose="020B0604020202020204" pitchFamily="34" charset="0"/>
              <a:buChar char="•"/>
            </a:pPr>
            <a:r>
              <a:rPr lang="ja-JP" altLang="en-US" sz="2800" dirty="0">
                <a:latin typeface="+mn-ea"/>
              </a:rPr>
              <a:t>ハドロン化後の時空発展</a:t>
            </a:r>
            <a:endParaRPr lang="en-US" altLang="ja-JP" sz="2800" dirty="0">
              <a:latin typeface="+mn-ea"/>
            </a:endParaRPr>
          </a:p>
          <a:p>
            <a:pPr lvl="1"/>
            <a:r>
              <a:rPr lang="en-US" altLang="ja-JP" sz="2800" dirty="0">
                <a:latin typeface="+mn-ea"/>
                <a:sym typeface="Wingdings" panose="05000000000000000000" pitchFamily="2" charset="2"/>
              </a:rPr>
              <a:t></a:t>
            </a:r>
            <a:r>
              <a:rPr lang="ja-JP" altLang="en-US" sz="2800" dirty="0">
                <a:latin typeface="+mn-ea"/>
                <a:sym typeface="Wingdings" panose="05000000000000000000" pitchFamily="2" charset="2"/>
              </a:rPr>
              <a:t>希薄になりどこかで流体描像は破綻</a:t>
            </a:r>
            <a:endParaRPr lang="en-US" altLang="ja-JP" sz="2800" dirty="0">
              <a:latin typeface="+mn-ea"/>
              <a:sym typeface="Wingdings" panose="05000000000000000000" pitchFamily="2" charset="2"/>
            </a:endParaRPr>
          </a:p>
          <a:p>
            <a:pPr lvl="1"/>
            <a:r>
              <a:rPr lang="en-US" altLang="ja-JP" sz="2800" dirty="0">
                <a:latin typeface="+mn-ea"/>
                <a:sym typeface="Wingdings" panose="05000000000000000000" pitchFamily="2" charset="2"/>
              </a:rPr>
              <a:t> </a:t>
            </a:r>
            <a:r>
              <a:rPr lang="ja-JP" altLang="en-US" sz="2800" dirty="0">
                <a:latin typeface="+mn-ea"/>
                <a:sym typeface="Wingdings" panose="05000000000000000000" pitchFamily="2" charset="2"/>
              </a:rPr>
              <a:t>ハドロンカスケード</a:t>
            </a:r>
            <a:r>
              <a:rPr lang="en-US" altLang="ja-JP" sz="2800" dirty="0">
                <a:sym typeface="Wingdings" panose="05000000000000000000" pitchFamily="2" charset="2"/>
              </a:rPr>
              <a:t>(</a:t>
            </a:r>
            <a:r>
              <a:rPr lang="en-US" altLang="ja-JP" sz="2800" dirty="0" err="1">
                <a:sym typeface="Wingdings" panose="05000000000000000000" pitchFamily="2" charset="2"/>
              </a:rPr>
              <a:t>UrQMD</a:t>
            </a:r>
            <a:r>
              <a:rPr lang="en-US" altLang="ja-JP" sz="2800" dirty="0">
                <a:sym typeface="Wingdings" panose="05000000000000000000" pitchFamily="2" charset="2"/>
              </a:rPr>
              <a:t>, JAM)</a:t>
            </a:r>
            <a:r>
              <a:rPr lang="ja-JP" altLang="en-US" sz="2800" dirty="0">
                <a:latin typeface="+mn-ea"/>
                <a:sym typeface="Wingdings" panose="05000000000000000000" pitchFamily="2" charset="2"/>
              </a:rPr>
              <a:t>が主流</a:t>
            </a:r>
            <a:endParaRPr lang="en-US" altLang="ja-JP" sz="2800" dirty="0">
              <a:latin typeface="+mn-ea"/>
              <a:sym typeface="Wingdings" panose="05000000000000000000" pitchFamily="2" charset="2"/>
            </a:endParaRPr>
          </a:p>
          <a:p>
            <a:pPr lvl="1"/>
            <a:r>
              <a:rPr lang="ja-JP" altLang="en-US" sz="2800" dirty="0">
                <a:latin typeface="+mn-ea"/>
                <a:sym typeface="Wingdings" panose="05000000000000000000" pitchFamily="2" charset="2"/>
              </a:rPr>
              <a:t>（低エネルギー衝突からの蓄積）</a:t>
            </a:r>
            <a:endParaRPr lang="en-US" altLang="ja-JP" sz="2800" dirty="0">
              <a:latin typeface="+mn-ea"/>
              <a:sym typeface="Wingdings" panose="05000000000000000000" pitchFamily="2" charset="2"/>
            </a:endParaRPr>
          </a:p>
          <a:p>
            <a:pPr lvl="1"/>
            <a:r>
              <a:rPr lang="en-US" altLang="ja-JP" sz="2800" dirty="0">
                <a:latin typeface="+mn-ea"/>
                <a:sym typeface="Wingdings" panose="05000000000000000000" pitchFamily="2" charset="2"/>
              </a:rPr>
              <a:t>QGP</a:t>
            </a:r>
            <a:r>
              <a:rPr lang="ja-JP" altLang="en-US" sz="2800" dirty="0">
                <a:latin typeface="+mn-ea"/>
                <a:sym typeface="Wingdings" panose="05000000000000000000" pitchFamily="2" charset="2"/>
              </a:rPr>
              <a:t>時代に持っていた情報を汚染</a:t>
            </a:r>
            <a:endParaRPr lang="en-US" altLang="ja-JP" sz="2800" dirty="0">
              <a:latin typeface="+mn-ea"/>
            </a:endParaRPr>
          </a:p>
        </p:txBody>
      </p:sp>
    </p:spTree>
    <p:extLst>
      <p:ext uri="{BB962C8B-B14F-4D97-AF65-F5344CB8AC3E}">
        <p14:creationId xmlns:p14="http://schemas.microsoft.com/office/powerpoint/2010/main" val="3852275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10574" t="13138" r="3064" b="16210"/>
          <a:stretch/>
        </p:blipFill>
        <p:spPr>
          <a:xfrm>
            <a:off x="2783632" y="1988840"/>
            <a:ext cx="6624737" cy="3312368"/>
          </a:xfrm>
          <a:prstGeom prst="rect">
            <a:avLst/>
          </a:prstGeom>
        </p:spPr>
      </p:pic>
      <p:sp>
        <p:nvSpPr>
          <p:cNvPr id="2" name="タイトル 1"/>
          <p:cNvSpPr>
            <a:spLocks noGrp="1"/>
          </p:cNvSpPr>
          <p:nvPr>
            <p:ph type="title"/>
          </p:nvPr>
        </p:nvSpPr>
        <p:spPr/>
        <p:txBody>
          <a:bodyPr>
            <a:normAutofit/>
          </a:bodyPr>
          <a:lstStyle/>
          <a:p>
            <a:pPr algn="ctr"/>
            <a:r>
              <a:rPr lang="ja-JP" altLang="en-US" sz="4000" dirty="0"/>
              <a:t>粒子が相互作用を止めた時刻の分布</a:t>
            </a:r>
          </a:p>
        </p:txBody>
      </p:sp>
      <p:sp>
        <p:nvSpPr>
          <p:cNvPr id="11" name="テキスト ボックス 10"/>
          <p:cNvSpPr txBox="1"/>
          <p:nvPr/>
        </p:nvSpPr>
        <p:spPr>
          <a:xfrm>
            <a:off x="3888981" y="2780929"/>
            <a:ext cx="643125" cy="461665"/>
          </a:xfrm>
          <a:prstGeom prst="rect">
            <a:avLst/>
          </a:prstGeom>
          <a:noFill/>
        </p:spPr>
        <p:txBody>
          <a:bodyPr wrap="none" rtlCol="0">
            <a:spAutoFit/>
          </a:bodyPr>
          <a:lstStyle/>
          <a:p>
            <a:r>
              <a:rPr lang="en-US" altLang="ja-JP" sz="2400" dirty="0">
                <a:solidFill>
                  <a:srgbClr val="0070C0"/>
                </a:solidFill>
                <a:latin typeface="Century Gothic" panose="020B0502020202020204"/>
                <a:ea typeface="ＭＳ ゴシック" panose="020B0609070205080204" pitchFamily="49" charset="-128"/>
              </a:rPr>
              <a:t>phi</a:t>
            </a:r>
            <a:endParaRPr lang="ja-JP" altLang="en-US" sz="2400" dirty="0">
              <a:solidFill>
                <a:srgbClr val="0070C0"/>
              </a:solidFill>
              <a:latin typeface="Century Gothic" panose="020B0502020202020204"/>
              <a:ea typeface="ＭＳ ゴシック" panose="020B0609070205080204" pitchFamily="49" charset="-128"/>
            </a:endParaRPr>
          </a:p>
        </p:txBody>
      </p:sp>
      <mc:AlternateContent xmlns:mc="http://schemas.openxmlformats.org/markup-compatibility/2006" xmlns:a14="http://schemas.microsoft.com/office/drawing/2010/main">
        <mc:Choice Requires="a14">
          <p:sp>
            <p:nvSpPr>
              <p:cNvPr id="13" name="テキスト ボックス 12"/>
              <p:cNvSpPr txBox="1"/>
              <p:nvPr/>
            </p:nvSpPr>
            <p:spPr>
              <a:xfrm>
                <a:off x="1739516" y="5592868"/>
                <a:ext cx="8712968" cy="954107"/>
              </a:xfrm>
              <a:prstGeom prst="rect">
                <a:avLst/>
              </a:prstGeom>
              <a:noFill/>
            </p:spPr>
            <p:txBody>
              <a:bodyPr wrap="square" rtlCol="0">
                <a:spAutoFit/>
              </a:bodyPr>
              <a:lstStyle/>
              <a:p>
                <a:pPr algn="ctr"/>
                <a:r>
                  <a:rPr kumimoji="1" lang="ja-JP" altLang="en-US" sz="2800" dirty="0">
                    <a:latin typeface="+mn-ea"/>
                  </a:rPr>
                  <a:t>断面積を反映した運動学的時空発展</a:t>
                </a:r>
                <a:endParaRPr kumimoji="1" lang="en-US" altLang="ja-JP" sz="2800" dirty="0">
                  <a:latin typeface="+mn-ea"/>
                </a:endParaRPr>
              </a:p>
              <a:p>
                <a:pPr algn="ctr"/>
                <a14:m>
                  <m:oMath xmlns:m="http://schemas.openxmlformats.org/officeDocument/2006/math">
                    <m:r>
                      <a:rPr kumimoji="1" lang="en-US" altLang="ja-JP" sz="2800" b="0" i="1" smtClean="0">
                        <a:latin typeface="Cambria Math" panose="02040503050406030204" pitchFamily="18" charset="0"/>
                      </a:rPr>
                      <m:t>𝜙</m:t>
                    </m:r>
                  </m:oMath>
                </a14:m>
                <a:r>
                  <a:rPr kumimoji="1" lang="ja-JP" altLang="en-US" sz="2800" dirty="0">
                    <a:latin typeface="+mn-ea"/>
                  </a:rPr>
                  <a:t>や</a:t>
                </a:r>
                <a14:m>
                  <m:oMath xmlns:m="http://schemas.openxmlformats.org/officeDocument/2006/math">
                    <m:r>
                      <m:rPr>
                        <m:sty m:val="p"/>
                      </m:rPr>
                      <a:rPr kumimoji="1" lang="en-US" altLang="ja-JP" sz="2800" b="0" i="0" dirty="0" smtClean="0">
                        <a:latin typeface="Cambria Math" panose="02040503050406030204" pitchFamily="18" charset="0"/>
                      </a:rPr>
                      <m:t>Ω</m:t>
                    </m:r>
                  </m:oMath>
                </a14:m>
                <a:r>
                  <a:rPr kumimoji="1" lang="ja-JP" altLang="en-US" sz="2800" dirty="0">
                    <a:latin typeface="+mn-ea"/>
                  </a:rPr>
                  <a:t>はハドロン化時点での情報を持ちえる？</a:t>
                </a: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1739516" y="5592868"/>
                <a:ext cx="8712968" cy="954107"/>
              </a:xfrm>
              <a:prstGeom prst="rect">
                <a:avLst/>
              </a:prstGeom>
              <a:blipFill>
                <a:blip r:embed="rId3"/>
                <a:stretch>
                  <a:fillRect t="-6369" b="-16561"/>
                </a:stretch>
              </a:blipFill>
            </p:spPr>
            <p:txBody>
              <a:bodyPr/>
              <a:lstStyle/>
              <a:p>
                <a:r>
                  <a:rPr lang="ja-JP" altLang="en-US">
                    <a:noFill/>
                  </a:rPr>
                  <a:t> </a:t>
                </a:r>
              </a:p>
            </p:txBody>
          </p:sp>
        </mc:Fallback>
      </mc:AlternateContent>
      <p:sp>
        <p:nvSpPr>
          <p:cNvPr id="17" name="テキスト ボックス 16"/>
          <p:cNvSpPr txBox="1"/>
          <p:nvPr/>
        </p:nvSpPr>
        <p:spPr>
          <a:xfrm rot="16200000">
            <a:off x="1159022" y="3459021"/>
            <a:ext cx="2993127" cy="400110"/>
          </a:xfrm>
          <a:prstGeom prst="rect">
            <a:avLst/>
          </a:prstGeom>
          <a:noFill/>
        </p:spPr>
        <p:txBody>
          <a:bodyPr wrap="none" rtlCol="0">
            <a:spAutoFit/>
          </a:bodyPr>
          <a:lstStyle/>
          <a:p>
            <a:r>
              <a:rPr kumimoji="1" lang="en-US" altLang="ja-JP" sz="2000" dirty="0"/>
              <a:t>Courtesy of S. Takeuchi</a:t>
            </a:r>
            <a:endParaRPr kumimoji="1" lang="ja-JP" altLang="en-US" sz="2000" dirty="0"/>
          </a:p>
        </p:txBody>
      </p:sp>
      <p:sp>
        <p:nvSpPr>
          <p:cNvPr id="12" name="テキスト ボックス 11"/>
          <p:cNvSpPr txBox="1"/>
          <p:nvPr/>
        </p:nvSpPr>
        <p:spPr>
          <a:xfrm>
            <a:off x="7201348" y="2967336"/>
            <a:ext cx="1358064" cy="461665"/>
          </a:xfrm>
          <a:prstGeom prst="rect">
            <a:avLst/>
          </a:prstGeom>
          <a:noFill/>
        </p:spPr>
        <p:txBody>
          <a:bodyPr wrap="none" rtlCol="0">
            <a:spAutoFit/>
          </a:bodyPr>
          <a:lstStyle/>
          <a:p>
            <a:r>
              <a:rPr lang="en-US" altLang="ja-JP" sz="2400" dirty="0">
                <a:solidFill>
                  <a:srgbClr val="FF99FF"/>
                </a:solidFill>
                <a:latin typeface="Century Gothic" panose="020B0502020202020204"/>
                <a:ea typeface="ＭＳ ゴシック" panose="020B0609070205080204" pitchFamily="49" charset="-128"/>
              </a:rPr>
              <a:t>Omega</a:t>
            </a:r>
            <a:endParaRPr lang="ja-JP" altLang="en-US" sz="2400" dirty="0">
              <a:solidFill>
                <a:srgbClr val="FF99FF"/>
              </a:solidFill>
              <a:latin typeface="Century Gothic" panose="020B0502020202020204"/>
              <a:ea typeface="ＭＳ ゴシック" panose="020B0609070205080204" pitchFamily="49" charset="-128"/>
            </a:endParaRPr>
          </a:p>
        </p:txBody>
      </p:sp>
    </p:spTree>
    <p:extLst>
      <p:ext uri="{BB962C8B-B14F-4D97-AF65-F5344CB8AC3E}">
        <p14:creationId xmlns:p14="http://schemas.microsoft.com/office/powerpoint/2010/main" val="3569051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パイオンの最終相互作用点の分布</a:t>
            </a:r>
          </a:p>
        </p:txBody>
      </p:sp>
      <p:sp>
        <p:nvSpPr>
          <p:cNvPr id="3" name="テキスト ボックス 2"/>
          <p:cNvSpPr txBox="1"/>
          <p:nvPr/>
        </p:nvSpPr>
        <p:spPr>
          <a:xfrm>
            <a:off x="2082214" y="5960975"/>
            <a:ext cx="7992888" cy="523220"/>
          </a:xfrm>
          <a:prstGeom prst="rect">
            <a:avLst/>
          </a:prstGeom>
          <a:noFill/>
        </p:spPr>
        <p:txBody>
          <a:bodyPr wrap="square" rtlCol="0">
            <a:spAutoFit/>
          </a:bodyPr>
          <a:lstStyle/>
          <a:p>
            <a:pPr algn="ctr"/>
            <a:r>
              <a:rPr lang="ja-JP" altLang="en-US" sz="2800" dirty="0">
                <a:latin typeface="+mn-ea"/>
              </a:rPr>
              <a:t>非自明な時空相関</a:t>
            </a:r>
            <a:r>
              <a:rPr lang="en-US" altLang="ja-JP" sz="2800" dirty="0">
                <a:latin typeface="+mn-ea"/>
              </a:rPr>
              <a:t>(omega decay</a:t>
            </a:r>
            <a:r>
              <a:rPr lang="ja-JP" altLang="en-US" sz="2800" dirty="0">
                <a:latin typeface="+mn-ea"/>
              </a:rPr>
              <a:t>の所為ではない</a:t>
            </a:r>
            <a:r>
              <a:rPr lang="en-US" altLang="ja-JP" sz="2800" dirty="0">
                <a:latin typeface="+mn-ea"/>
              </a:rPr>
              <a:t>)</a:t>
            </a:r>
          </a:p>
        </p:txBody>
      </p:sp>
      <p:sp>
        <p:nvSpPr>
          <p:cNvPr id="4" name="テキスト ボックス 3"/>
          <p:cNvSpPr txBox="1"/>
          <p:nvPr/>
        </p:nvSpPr>
        <p:spPr>
          <a:xfrm>
            <a:off x="7493734" y="1516722"/>
            <a:ext cx="3021981" cy="400110"/>
          </a:xfrm>
          <a:prstGeom prst="rect">
            <a:avLst/>
          </a:prstGeom>
          <a:noFill/>
        </p:spPr>
        <p:txBody>
          <a:bodyPr wrap="none" rtlCol="0">
            <a:spAutoFit/>
          </a:bodyPr>
          <a:lstStyle/>
          <a:p>
            <a:r>
              <a:rPr kumimoji="1" lang="en-US" altLang="ja-JP" sz="2000" dirty="0"/>
              <a:t>Courtesy of H. </a:t>
            </a:r>
            <a:r>
              <a:rPr kumimoji="1" lang="en-US" altLang="ja-JP" sz="2000" dirty="0" err="1"/>
              <a:t>Hinohara</a:t>
            </a:r>
            <a:endParaRPr kumimoji="1" lang="ja-JP" altLang="en-US" sz="2000" dirty="0"/>
          </a:p>
        </p:txBody>
      </p:sp>
      <p:pic>
        <p:nvPicPr>
          <p:cNvPr id="6" name="図 5"/>
          <p:cNvPicPr>
            <a:picLocks noChangeAspect="1"/>
          </p:cNvPicPr>
          <p:nvPr/>
        </p:nvPicPr>
        <p:blipFill rotWithShape="1">
          <a:blip r:embed="rId2">
            <a:extLst>
              <a:ext uri="{28A0092B-C50C-407E-A947-70E740481C1C}">
                <a14:useLocalDpi xmlns:a14="http://schemas.microsoft.com/office/drawing/2010/main" val="0"/>
              </a:ext>
            </a:extLst>
          </a:blip>
          <a:srcRect l="14563" t="10625" r="10625" b="6126"/>
          <a:stretch/>
        </p:blipFill>
        <p:spPr>
          <a:xfrm>
            <a:off x="1833534" y="1904739"/>
            <a:ext cx="4275506" cy="3330376"/>
          </a:xfrm>
          <a:prstGeom prst="rect">
            <a:avLst/>
          </a:prstGeom>
        </p:spPr>
      </p:pic>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l="14562" t="10625" r="11413" b="6126"/>
          <a:stretch/>
        </p:blipFill>
        <p:spPr>
          <a:xfrm>
            <a:off x="6113944" y="1905109"/>
            <a:ext cx="4230529" cy="3330376"/>
          </a:xfrm>
          <a:prstGeom prst="rect">
            <a:avLst/>
          </a:prstGeom>
        </p:spPr>
      </p:pic>
      <mc:AlternateContent xmlns:mc="http://schemas.openxmlformats.org/markup-compatibility/2006" xmlns:a14="http://schemas.microsoft.com/office/drawing/2010/main">
        <mc:Choice Requires="a14">
          <p:sp>
            <p:nvSpPr>
              <p:cNvPr id="8" name="テキスト ボックス 7"/>
              <p:cNvSpPr txBox="1"/>
              <p:nvPr/>
            </p:nvSpPr>
            <p:spPr>
              <a:xfrm>
                <a:off x="4286696" y="5234420"/>
                <a:ext cx="362169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800" i="1">
                          <a:latin typeface="Cambria Math" panose="02040503050406030204" pitchFamily="18" charset="0"/>
                        </a:rPr>
                        <m:t>0.3&lt;</m:t>
                      </m:r>
                      <m:sSub>
                        <m:sSubPr>
                          <m:ctrlPr>
                            <a:rPr kumimoji="1" lang="en-US" altLang="ja-JP" sz="2800" i="1">
                              <a:latin typeface="Cambria Math" panose="02040503050406030204" pitchFamily="18" charset="0"/>
                            </a:rPr>
                          </m:ctrlPr>
                        </m:sSubPr>
                        <m:e>
                          <m:r>
                            <a:rPr kumimoji="1" lang="en-US" altLang="ja-JP" sz="2800" i="1">
                              <a:latin typeface="Cambria Math" panose="02040503050406030204" pitchFamily="18" charset="0"/>
                            </a:rPr>
                            <m:t>𝑝</m:t>
                          </m:r>
                        </m:e>
                        <m:sub>
                          <m:r>
                            <a:rPr kumimoji="1" lang="en-US" altLang="ja-JP" sz="2800" i="1">
                              <a:latin typeface="Cambria Math" panose="02040503050406030204" pitchFamily="18" charset="0"/>
                            </a:rPr>
                            <m:t>𝑥</m:t>
                          </m:r>
                        </m:sub>
                      </m:sSub>
                      <m:r>
                        <a:rPr kumimoji="1" lang="en-US" altLang="ja-JP" sz="2800" i="1">
                          <a:latin typeface="Cambria Math" panose="02040503050406030204" pitchFamily="18" charset="0"/>
                        </a:rPr>
                        <m:t>&lt;0.9 </m:t>
                      </m:r>
                      <m:r>
                        <m:rPr>
                          <m:sty m:val="p"/>
                        </m:rPr>
                        <a:rPr kumimoji="1" lang="en-US" altLang="ja-JP" sz="2800">
                          <a:latin typeface="Cambria Math" panose="02040503050406030204" pitchFamily="18" charset="0"/>
                        </a:rPr>
                        <m:t>GeV</m:t>
                      </m:r>
                      <m:r>
                        <a:rPr kumimoji="1" lang="en-US" altLang="ja-JP" sz="2800">
                          <a:latin typeface="Cambria Math" panose="02040503050406030204" pitchFamily="18" charset="0"/>
                        </a:rPr>
                        <m:t>/</m:t>
                      </m:r>
                      <m:r>
                        <a:rPr kumimoji="1" lang="en-US" altLang="ja-JP" sz="2800" i="1">
                          <a:latin typeface="Cambria Math" panose="02040503050406030204" pitchFamily="18" charset="0"/>
                        </a:rPr>
                        <m:t>𝑐</m:t>
                      </m:r>
                    </m:oMath>
                  </m:oMathPara>
                </a14:m>
                <a:endParaRPr kumimoji="1" lang="ja-JP" altLang="en-US" sz="2800" dirty="0">
                  <a:latin typeface="+mn-ea"/>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4286696" y="5234420"/>
                <a:ext cx="3621697" cy="523220"/>
              </a:xfrm>
              <a:prstGeom prst="rect">
                <a:avLst/>
              </a:prstGeom>
              <a:blipFill>
                <a:blip r:embed="rId4"/>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395695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各ステージ（プローブ）</a:t>
            </a:r>
          </a:p>
        </p:txBody>
      </p:sp>
      <p:sp>
        <p:nvSpPr>
          <p:cNvPr id="40" name="テキスト ボックス 39"/>
          <p:cNvSpPr txBox="1"/>
          <p:nvPr/>
        </p:nvSpPr>
        <p:spPr>
          <a:xfrm>
            <a:off x="6817544" y="5169884"/>
            <a:ext cx="1444626" cy="523220"/>
          </a:xfrm>
          <a:prstGeom prst="rect">
            <a:avLst/>
          </a:prstGeom>
          <a:noFill/>
        </p:spPr>
        <p:txBody>
          <a:bodyPr wrap="none" rtlCol="0">
            <a:spAutoFit/>
          </a:bodyPr>
          <a:lstStyle/>
          <a:p>
            <a:r>
              <a:rPr kumimoji="1" lang="en-US" altLang="ja-JP" sz="2800" dirty="0">
                <a:latin typeface="+mn-ea"/>
              </a:rPr>
              <a:t>1. </a:t>
            </a:r>
            <a:r>
              <a:rPr kumimoji="1" lang="en-US" altLang="ja-JP" sz="2800" dirty="0" err="1">
                <a:latin typeface="+mn-ea"/>
              </a:rPr>
              <a:t>pQCD</a:t>
            </a:r>
            <a:endParaRPr kumimoji="1" lang="ja-JP" altLang="en-US" sz="2800" dirty="0">
              <a:latin typeface="+mn-ea"/>
            </a:endParaRPr>
          </a:p>
        </p:txBody>
      </p:sp>
      <p:sp>
        <p:nvSpPr>
          <p:cNvPr id="42" name="テキスト ボックス 41"/>
          <p:cNvSpPr txBox="1"/>
          <p:nvPr/>
        </p:nvSpPr>
        <p:spPr>
          <a:xfrm>
            <a:off x="6817545" y="3429001"/>
            <a:ext cx="2878856" cy="954107"/>
          </a:xfrm>
          <a:prstGeom prst="rect">
            <a:avLst/>
          </a:prstGeom>
          <a:noFill/>
        </p:spPr>
        <p:txBody>
          <a:bodyPr wrap="square" rtlCol="0">
            <a:spAutoFit/>
          </a:bodyPr>
          <a:lstStyle/>
          <a:p>
            <a:r>
              <a:rPr kumimoji="1" lang="en-US" altLang="ja-JP" sz="2800" dirty="0">
                <a:latin typeface="+mn-ea"/>
              </a:rPr>
              <a:t>2. </a:t>
            </a:r>
            <a:r>
              <a:rPr lang="en-US" altLang="ja-JP" sz="2800" dirty="0">
                <a:latin typeface="+mn-ea"/>
              </a:rPr>
              <a:t>QGP</a:t>
            </a:r>
            <a:r>
              <a:rPr lang="ja-JP" altLang="en-US" sz="2800" dirty="0">
                <a:latin typeface="+mn-ea"/>
              </a:rPr>
              <a:t>流体との相互作用</a:t>
            </a:r>
            <a:endParaRPr kumimoji="1" lang="ja-JP" altLang="en-US" sz="2800" dirty="0">
              <a:latin typeface="+mn-ea"/>
            </a:endParaRPr>
          </a:p>
        </p:txBody>
      </p:sp>
      <p:sp>
        <p:nvSpPr>
          <p:cNvPr id="43" name="テキスト ボックス 42"/>
          <p:cNvSpPr txBox="1"/>
          <p:nvPr/>
        </p:nvSpPr>
        <p:spPr>
          <a:xfrm>
            <a:off x="6817545" y="1988841"/>
            <a:ext cx="3454920" cy="954107"/>
          </a:xfrm>
          <a:prstGeom prst="rect">
            <a:avLst/>
          </a:prstGeom>
          <a:noFill/>
        </p:spPr>
        <p:txBody>
          <a:bodyPr wrap="square" rtlCol="0">
            <a:spAutoFit/>
          </a:bodyPr>
          <a:lstStyle/>
          <a:p>
            <a:r>
              <a:rPr lang="en-US" altLang="ja-JP" sz="2800" dirty="0">
                <a:latin typeface="+mn-ea"/>
              </a:rPr>
              <a:t>3</a:t>
            </a:r>
            <a:r>
              <a:rPr kumimoji="1" lang="en-US" altLang="ja-JP" sz="2800" dirty="0">
                <a:latin typeface="+mn-ea"/>
              </a:rPr>
              <a:t>. </a:t>
            </a:r>
            <a:r>
              <a:rPr lang="ja-JP" altLang="en-US" sz="2800" dirty="0">
                <a:latin typeface="+mn-ea"/>
              </a:rPr>
              <a:t>破砕過程（ジェットの場合）</a:t>
            </a:r>
            <a:endParaRPr kumimoji="1" lang="ja-JP" altLang="en-US" sz="2800" dirty="0">
              <a:latin typeface="+mn-ea"/>
            </a:endParaRPr>
          </a:p>
        </p:txBody>
      </p:sp>
      <p:grpSp>
        <p:nvGrpSpPr>
          <p:cNvPr id="46" name="グループ化 45"/>
          <p:cNvGrpSpPr/>
          <p:nvPr/>
        </p:nvGrpSpPr>
        <p:grpSpPr>
          <a:xfrm>
            <a:off x="2063553" y="1735273"/>
            <a:ext cx="4714255" cy="4257587"/>
            <a:chOff x="2088559" y="1447240"/>
            <a:chExt cx="4714255" cy="4257587"/>
          </a:xfrm>
        </p:grpSpPr>
        <p:sp>
          <p:nvSpPr>
            <p:cNvPr id="47" name="Line 3"/>
            <p:cNvSpPr>
              <a:spLocks noChangeAspect="1" noChangeShapeType="1"/>
            </p:cNvSpPr>
            <p:nvPr/>
          </p:nvSpPr>
          <p:spPr bwMode="auto">
            <a:xfrm flipV="1">
              <a:off x="4572376" y="1945627"/>
              <a:ext cx="0" cy="3040062"/>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48" name="Line 4"/>
            <p:cNvSpPr>
              <a:spLocks noChangeAspect="1" noChangeShapeType="1"/>
            </p:cNvSpPr>
            <p:nvPr/>
          </p:nvSpPr>
          <p:spPr bwMode="auto">
            <a:xfrm>
              <a:off x="2545139" y="4612627"/>
              <a:ext cx="4000500" cy="0"/>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49" name="Freeform 5"/>
            <p:cNvSpPr>
              <a:spLocks noChangeAspect="1"/>
            </p:cNvSpPr>
            <p:nvPr/>
          </p:nvSpPr>
          <p:spPr bwMode="auto">
            <a:xfrm>
              <a:off x="4158039" y="2383777"/>
              <a:ext cx="2644775" cy="2655887"/>
            </a:xfrm>
            <a:custGeom>
              <a:avLst/>
              <a:gdLst>
                <a:gd name="T0" fmla="*/ 0 w 2148"/>
                <a:gd name="T1" fmla="*/ 2160 h 2160"/>
                <a:gd name="T2" fmla="*/ 2148 w 2148"/>
                <a:gd name="T3" fmla="*/ 0 h 2160"/>
              </a:gdLst>
              <a:ahLst/>
              <a:cxnLst>
                <a:cxn ang="0">
                  <a:pos x="T0" y="T1"/>
                </a:cxn>
                <a:cxn ang="0">
                  <a:pos x="T2" y="T3"/>
                </a:cxn>
              </a:cxnLst>
              <a:rect l="0" t="0" r="r" b="b"/>
              <a:pathLst>
                <a:path w="2148" h="2160">
                  <a:moveTo>
                    <a:pt x="0" y="2160"/>
                  </a:moveTo>
                  <a:lnTo>
                    <a:pt x="2148"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50" name="Freeform 6"/>
            <p:cNvSpPr>
              <a:spLocks noChangeAspect="1"/>
            </p:cNvSpPr>
            <p:nvPr/>
          </p:nvSpPr>
          <p:spPr bwMode="auto">
            <a:xfrm>
              <a:off x="2322889" y="2383777"/>
              <a:ext cx="2674937" cy="2655887"/>
            </a:xfrm>
            <a:custGeom>
              <a:avLst/>
              <a:gdLst>
                <a:gd name="T0" fmla="*/ 2164 w 2164"/>
                <a:gd name="T1" fmla="*/ 2157 h 2157"/>
                <a:gd name="T2" fmla="*/ 0 w 2164"/>
                <a:gd name="T3" fmla="*/ 0 h 2157"/>
              </a:gdLst>
              <a:ahLst/>
              <a:cxnLst>
                <a:cxn ang="0">
                  <a:pos x="T0" y="T1"/>
                </a:cxn>
                <a:cxn ang="0">
                  <a:pos x="T2" y="T3"/>
                </a:cxn>
              </a:cxnLst>
              <a:rect l="0" t="0" r="r" b="b"/>
              <a:pathLst>
                <a:path w="2164" h="2157">
                  <a:moveTo>
                    <a:pt x="2164" y="2157"/>
                  </a:moveTo>
                  <a:lnTo>
                    <a:pt x="0"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51" name="Freeform 7"/>
            <p:cNvSpPr>
              <a:spLocks noChangeAspect="1"/>
            </p:cNvSpPr>
            <p:nvPr/>
          </p:nvSpPr>
          <p:spPr bwMode="auto">
            <a:xfrm>
              <a:off x="2788026" y="2215502"/>
              <a:ext cx="3651250" cy="1992312"/>
            </a:xfrm>
            <a:custGeom>
              <a:avLst/>
              <a:gdLst>
                <a:gd name="T0" fmla="*/ 90 w 3286"/>
                <a:gd name="T1" fmla="*/ 458 h 1793"/>
                <a:gd name="T2" fmla="*/ 650 w 3286"/>
                <a:gd name="T3" fmla="*/ 1126 h 1793"/>
                <a:gd name="T4" fmla="*/ 1221 w 3286"/>
                <a:gd name="T5" fmla="*/ 1629 h 1793"/>
                <a:gd name="T6" fmla="*/ 1401 w 3286"/>
                <a:gd name="T7" fmla="*/ 1752 h 1793"/>
                <a:gd name="T8" fmla="*/ 1601 w 3286"/>
                <a:gd name="T9" fmla="*/ 1793 h 1793"/>
                <a:gd name="T10" fmla="*/ 1793 w 3286"/>
                <a:gd name="T11" fmla="*/ 1752 h 1793"/>
                <a:gd name="T12" fmla="*/ 1985 w 3286"/>
                <a:gd name="T13" fmla="*/ 1626 h 1793"/>
                <a:gd name="T14" fmla="*/ 2528 w 3286"/>
                <a:gd name="T15" fmla="*/ 1151 h 1793"/>
                <a:gd name="T16" fmla="*/ 3169 w 3286"/>
                <a:gd name="T17" fmla="*/ 399 h 1793"/>
                <a:gd name="T18" fmla="*/ 3228 w 3286"/>
                <a:gd name="T19" fmla="*/ 161 h 1793"/>
                <a:gd name="T20" fmla="*/ 2960 w 3286"/>
                <a:gd name="T21" fmla="*/ 31 h 1793"/>
                <a:gd name="T22" fmla="*/ 2364 w 3286"/>
                <a:gd name="T23" fmla="*/ 309 h 1793"/>
                <a:gd name="T24" fmla="*/ 1600 w 3286"/>
                <a:gd name="T25" fmla="*/ 518 h 1793"/>
                <a:gd name="T26" fmla="*/ 915 w 3286"/>
                <a:gd name="T27" fmla="*/ 319 h 1793"/>
                <a:gd name="T28" fmla="*/ 279 w 3286"/>
                <a:gd name="T29" fmla="*/ 21 h 1793"/>
                <a:gd name="T30" fmla="*/ 31 w 3286"/>
                <a:gd name="T31" fmla="*/ 190 h 1793"/>
                <a:gd name="T32" fmla="*/ 90 w 3286"/>
                <a:gd name="T33" fmla="*/ 458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6" h="1793">
                  <a:moveTo>
                    <a:pt x="90" y="458"/>
                  </a:moveTo>
                  <a:cubicBezTo>
                    <a:pt x="193" y="614"/>
                    <a:pt x="462" y="931"/>
                    <a:pt x="650" y="1126"/>
                  </a:cubicBezTo>
                  <a:lnTo>
                    <a:pt x="1221" y="1629"/>
                  </a:lnTo>
                  <a:cubicBezTo>
                    <a:pt x="1346" y="1733"/>
                    <a:pt x="1338" y="1725"/>
                    <a:pt x="1401" y="1752"/>
                  </a:cubicBezTo>
                  <a:cubicBezTo>
                    <a:pt x="1464" y="1779"/>
                    <a:pt x="1536" y="1793"/>
                    <a:pt x="1601" y="1793"/>
                  </a:cubicBezTo>
                  <a:cubicBezTo>
                    <a:pt x="1666" y="1793"/>
                    <a:pt x="1729" y="1780"/>
                    <a:pt x="1793" y="1752"/>
                  </a:cubicBezTo>
                  <a:cubicBezTo>
                    <a:pt x="1857" y="1724"/>
                    <a:pt x="1863" y="1726"/>
                    <a:pt x="1985" y="1626"/>
                  </a:cubicBezTo>
                  <a:lnTo>
                    <a:pt x="2528" y="1151"/>
                  </a:lnTo>
                  <a:cubicBezTo>
                    <a:pt x="2725" y="947"/>
                    <a:pt x="3052" y="564"/>
                    <a:pt x="3169" y="399"/>
                  </a:cubicBezTo>
                  <a:cubicBezTo>
                    <a:pt x="3286" y="234"/>
                    <a:pt x="3263" y="222"/>
                    <a:pt x="3228" y="161"/>
                  </a:cubicBezTo>
                  <a:cubicBezTo>
                    <a:pt x="3193" y="100"/>
                    <a:pt x="3104" y="6"/>
                    <a:pt x="2960" y="31"/>
                  </a:cubicBezTo>
                  <a:cubicBezTo>
                    <a:pt x="2816" y="56"/>
                    <a:pt x="2591" y="228"/>
                    <a:pt x="2364" y="309"/>
                  </a:cubicBezTo>
                  <a:cubicBezTo>
                    <a:pt x="2137" y="390"/>
                    <a:pt x="1841" y="516"/>
                    <a:pt x="1600" y="518"/>
                  </a:cubicBezTo>
                  <a:cubicBezTo>
                    <a:pt x="1359" y="520"/>
                    <a:pt x="1135" y="402"/>
                    <a:pt x="915" y="319"/>
                  </a:cubicBezTo>
                  <a:cubicBezTo>
                    <a:pt x="695" y="236"/>
                    <a:pt x="426" y="42"/>
                    <a:pt x="279" y="21"/>
                  </a:cubicBezTo>
                  <a:cubicBezTo>
                    <a:pt x="132" y="0"/>
                    <a:pt x="62" y="117"/>
                    <a:pt x="31" y="190"/>
                  </a:cubicBezTo>
                  <a:cubicBezTo>
                    <a:pt x="0" y="263"/>
                    <a:pt x="78" y="402"/>
                    <a:pt x="90" y="458"/>
                  </a:cubicBezTo>
                  <a:close/>
                </a:path>
              </a:pathLst>
            </a:custGeom>
            <a:gradFill rotWithShape="0">
              <a:gsLst>
                <a:gs pos="0">
                  <a:schemeClr val="accent2"/>
                </a:gs>
                <a:gs pos="49000">
                  <a:srgbClr val="FF0000">
                    <a:alpha val="70000"/>
                    <a:lumMod val="73000"/>
                  </a:srgbClr>
                </a:gs>
              </a:gsLst>
              <a:lin ang="5400000" scaled="1"/>
            </a:gradFill>
            <a:ln>
              <a:noFill/>
            </a:ln>
            <a:effectLst/>
          </p:spPr>
          <p:txBody>
            <a:bodyPr wrap="none" anchor="ctr"/>
            <a:lstStyle/>
            <a:p>
              <a:pPr>
                <a:defRPr/>
              </a:pPr>
              <a:endParaRPr lang="ja-JP" altLang="en-US" dirty="0"/>
            </a:p>
          </p:txBody>
        </p:sp>
        <p:sp>
          <p:nvSpPr>
            <p:cNvPr id="52" name="Text Box 8"/>
            <p:cNvSpPr txBox="1">
              <a:spLocks noChangeAspect="1" noChangeArrowheads="1"/>
            </p:cNvSpPr>
            <p:nvPr/>
          </p:nvSpPr>
          <p:spPr bwMode="auto">
            <a:xfrm>
              <a:off x="4731126" y="4582464"/>
              <a:ext cx="3433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lang="en-US" altLang="ja-JP" sz="2400">
                  <a:solidFill>
                    <a:schemeClr val="tx1"/>
                  </a:solidFill>
                  <a:latin typeface="+mn-lt"/>
                  <a:cs typeface="Arial" charset="0"/>
                </a:rPr>
                <a:t>0</a:t>
              </a:r>
            </a:p>
          </p:txBody>
        </p:sp>
        <p:sp>
          <p:nvSpPr>
            <p:cNvPr id="53" name="AutoShape 9"/>
            <p:cNvSpPr>
              <a:spLocks noChangeAspect="1" noChangeArrowheads="1"/>
            </p:cNvSpPr>
            <p:nvPr/>
          </p:nvSpPr>
          <p:spPr bwMode="auto">
            <a:xfrm rot="2704117">
              <a:off x="3996113" y="4693590"/>
              <a:ext cx="341313" cy="633412"/>
            </a:xfrm>
            <a:prstGeom prst="upArrow">
              <a:avLst>
                <a:gd name="adj1" fmla="val 50000"/>
                <a:gd name="adj2" fmla="val 46395"/>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54" name="Text Box 10"/>
            <p:cNvSpPr txBox="1">
              <a:spLocks noChangeAspect="1" noChangeArrowheads="1"/>
            </p:cNvSpPr>
            <p:nvPr/>
          </p:nvSpPr>
          <p:spPr bwMode="auto">
            <a:xfrm>
              <a:off x="2088559" y="4137631"/>
              <a:ext cx="1994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collision axis</a:t>
              </a:r>
            </a:p>
          </p:txBody>
        </p:sp>
        <p:sp>
          <p:nvSpPr>
            <p:cNvPr id="55" name="Text Box 11"/>
            <p:cNvSpPr txBox="1">
              <a:spLocks noChangeAspect="1" noChangeArrowheads="1"/>
            </p:cNvSpPr>
            <p:nvPr/>
          </p:nvSpPr>
          <p:spPr bwMode="auto">
            <a:xfrm rot="16200000">
              <a:off x="3969040" y="1601289"/>
              <a:ext cx="7697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time</a:t>
              </a:r>
            </a:p>
          </p:txBody>
        </p:sp>
        <p:sp>
          <p:nvSpPr>
            <p:cNvPr id="56" name="Oval 12"/>
            <p:cNvSpPr>
              <a:spLocks noChangeAspect="1" noChangeArrowheads="1"/>
            </p:cNvSpPr>
            <p:nvPr/>
          </p:nvSpPr>
          <p:spPr bwMode="auto">
            <a:xfrm>
              <a:off x="3627814" y="2277414"/>
              <a:ext cx="107950"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7" name="Oval 13"/>
            <p:cNvSpPr>
              <a:spLocks noChangeAspect="1" noChangeArrowheads="1"/>
            </p:cNvSpPr>
            <p:nvPr/>
          </p:nvSpPr>
          <p:spPr bwMode="auto">
            <a:xfrm>
              <a:off x="4392989" y="2291702"/>
              <a:ext cx="106362"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8" name="Oval 14"/>
            <p:cNvSpPr>
              <a:spLocks noChangeAspect="1" noChangeArrowheads="1"/>
            </p:cNvSpPr>
            <p:nvPr/>
          </p:nvSpPr>
          <p:spPr bwMode="auto">
            <a:xfrm>
              <a:off x="4446964" y="2558402"/>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9" name="Oval 15"/>
            <p:cNvSpPr>
              <a:spLocks noChangeAspect="1" noChangeArrowheads="1"/>
            </p:cNvSpPr>
            <p:nvPr/>
          </p:nvSpPr>
          <p:spPr bwMode="auto">
            <a:xfrm>
              <a:off x="4232651" y="2479027"/>
              <a:ext cx="106363"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0" name="Oval 16"/>
            <p:cNvSpPr>
              <a:spLocks noChangeAspect="1" noChangeArrowheads="1"/>
            </p:cNvSpPr>
            <p:nvPr/>
          </p:nvSpPr>
          <p:spPr bwMode="auto">
            <a:xfrm>
              <a:off x="4786689" y="2529827"/>
              <a:ext cx="107950"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1" name="Oval 17"/>
            <p:cNvSpPr>
              <a:spLocks noChangeAspect="1" noChangeArrowheads="1"/>
            </p:cNvSpPr>
            <p:nvPr/>
          </p:nvSpPr>
          <p:spPr bwMode="auto">
            <a:xfrm>
              <a:off x="4605714" y="2291702"/>
              <a:ext cx="106362" cy="106362"/>
            </a:xfrm>
            <a:prstGeom prst="ellipse">
              <a:avLst/>
            </a:prstGeom>
            <a:solidFill>
              <a:srgbClr val="CCFFCC"/>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2" name="Oval 18"/>
            <p:cNvSpPr>
              <a:spLocks noChangeAspect="1" noChangeArrowheads="1"/>
            </p:cNvSpPr>
            <p:nvPr/>
          </p:nvSpPr>
          <p:spPr bwMode="auto">
            <a:xfrm>
              <a:off x="3829426" y="2277414"/>
              <a:ext cx="106363"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3" name="Oval 19"/>
            <p:cNvSpPr>
              <a:spLocks noChangeAspect="1" noChangeArrowheads="1"/>
            </p:cNvSpPr>
            <p:nvPr/>
          </p:nvSpPr>
          <p:spPr bwMode="auto">
            <a:xfrm>
              <a:off x="4131051" y="2226614"/>
              <a:ext cx="107950"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4" name="Oval 20"/>
            <p:cNvSpPr>
              <a:spLocks noChangeAspect="1" noChangeArrowheads="1"/>
            </p:cNvSpPr>
            <p:nvPr/>
          </p:nvSpPr>
          <p:spPr bwMode="auto">
            <a:xfrm>
              <a:off x="3980239" y="2479027"/>
              <a:ext cx="106362" cy="106362"/>
            </a:xfrm>
            <a:prstGeom prst="ellipse">
              <a:avLst/>
            </a:prstGeom>
            <a:solidFill>
              <a:srgbClr val="6666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5" name="Oval 21"/>
            <p:cNvSpPr>
              <a:spLocks noChangeAspect="1" noChangeArrowheads="1"/>
            </p:cNvSpPr>
            <p:nvPr/>
          </p:nvSpPr>
          <p:spPr bwMode="auto">
            <a:xfrm>
              <a:off x="5039101" y="2328214"/>
              <a:ext cx="106363"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6" name="Oval 22"/>
            <p:cNvSpPr>
              <a:spLocks noChangeAspect="1" noChangeArrowheads="1"/>
            </p:cNvSpPr>
            <p:nvPr/>
          </p:nvSpPr>
          <p:spPr bwMode="auto">
            <a:xfrm>
              <a:off x="5089901" y="2529827"/>
              <a:ext cx="106363" cy="106362"/>
            </a:xfrm>
            <a:prstGeom prst="ellipse">
              <a:avLst/>
            </a:prstGeom>
            <a:solidFill>
              <a:srgbClr val="FF00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7" name="Oval 23"/>
            <p:cNvSpPr>
              <a:spLocks noChangeAspect="1" noChangeArrowheads="1"/>
            </p:cNvSpPr>
            <p:nvPr/>
          </p:nvSpPr>
          <p:spPr bwMode="auto">
            <a:xfrm>
              <a:off x="5342314" y="2277414"/>
              <a:ext cx="106362"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8" name="Oval 24"/>
            <p:cNvSpPr>
              <a:spLocks noChangeAspect="1" noChangeArrowheads="1"/>
            </p:cNvSpPr>
            <p:nvPr/>
          </p:nvSpPr>
          <p:spPr bwMode="auto">
            <a:xfrm>
              <a:off x="5240714" y="2423464"/>
              <a:ext cx="106362"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9" name="Oval 25"/>
            <p:cNvSpPr>
              <a:spLocks noChangeAspect="1" noChangeArrowheads="1"/>
            </p:cNvSpPr>
            <p:nvPr/>
          </p:nvSpPr>
          <p:spPr bwMode="auto">
            <a:xfrm>
              <a:off x="4837489" y="2175814"/>
              <a:ext cx="106362" cy="107950"/>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0" name="Oval 26"/>
            <p:cNvSpPr>
              <a:spLocks noChangeAspect="1" noChangeArrowheads="1"/>
            </p:cNvSpPr>
            <p:nvPr/>
          </p:nvSpPr>
          <p:spPr bwMode="auto">
            <a:xfrm>
              <a:off x="3326189" y="2126602"/>
              <a:ext cx="106362"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1" name="Oval 27"/>
            <p:cNvSpPr>
              <a:spLocks noChangeAspect="1" noChangeArrowheads="1"/>
            </p:cNvSpPr>
            <p:nvPr/>
          </p:nvSpPr>
          <p:spPr bwMode="auto">
            <a:xfrm>
              <a:off x="4680326" y="2025002"/>
              <a:ext cx="106363" cy="106362"/>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2" name="Oval 28"/>
            <p:cNvSpPr>
              <a:spLocks noChangeAspect="1" noChangeArrowheads="1"/>
            </p:cNvSpPr>
            <p:nvPr/>
          </p:nvSpPr>
          <p:spPr bwMode="auto">
            <a:xfrm>
              <a:off x="3577014" y="2075802"/>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3" name="Oval 29"/>
            <p:cNvSpPr>
              <a:spLocks noChangeAspect="1" noChangeArrowheads="1"/>
            </p:cNvSpPr>
            <p:nvPr/>
          </p:nvSpPr>
          <p:spPr bwMode="auto">
            <a:xfrm>
              <a:off x="3975476" y="2120252"/>
              <a:ext cx="106363"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4" name="Oval 30"/>
            <p:cNvSpPr>
              <a:spLocks noChangeAspect="1" noChangeArrowheads="1"/>
            </p:cNvSpPr>
            <p:nvPr/>
          </p:nvSpPr>
          <p:spPr bwMode="auto">
            <a:xfrm>
              <a:off x="5089901" y="2069452"/>
              <a:ext cx="106363"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5" name="Oval 31"/>
            <p:cNvSpPr>
              <a:spLocks noChangeAspect="1" noChangeArrowheads="1"/>
            </p:cNvSpPr>
            <p:nvPr/>
          </p:nvSpPr>
          <p:spPr bwMode="auto">
            <a:xfrm>
              <a:off x="5639176" y="2226614"/>
              <a:ext cx="106363" cy="10636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6" name="Oval 32"/>
            <p:cNvSpPr>
              <a:spLocks noChangeAspect="1" noChangeArrowheads="1"/>
            </p:cNvSpPr>
            <p:nvPr/>
          </p:nvSpPr>
          <p:spPr bwMode="auto">
            <a:xfrm>
              <a:off x="5386764" y="2075802"/>
              <a:ext cx="106362" cy="106362"/>
            </a:xfrm>
            <a:prstGeom prst="ellipse">
              <a:avLst/>
            </a:prstGeom>
            <a:solidFill>
              <a:srgbClr val="333399"/>
            </a:solidFill>
            <a:ln w="9525">
              <a:noFill/>
              <a:round/>
              <a:headEnd/>
              <a:tailEnd/>
            </a:ln>
            <a:effectLst/>
            <a:scene3d>
              <a:camera prst="orthographicFront"/>
              <a:lightRig rig="threePt" dir="t"/>
            </a:scene3d>
            <a:sp3d>
              <a:bevelT w="7200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7" name="AutoShape 33"/>
            <p:cNvSpPr>
              <a:spLocks noChangeAspect="1" noChangeArrowheads="1"/>
            </p:cNvSpPr>
            <p:nvPr/>
          </p:nvSpPr>
          <p:spPr bwMode="auto">
            <a:xfrm>
              <a:off x="4390520" y="4406252"/>
              <a:ext cx="352425" cy="403225"/>
            </a:xfrm>
            <a:prstGeom prst="irregularSeal1">
              <a:avLst/>
            </a:pr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shape">
                <a:fillToRect l="50000" t="50000" r="50000" b="50000"/>
              </a:path>
            </a:gradFill>
            <a:ln w="9525">
              <a:noFill/>
              <a:miter lim="800000"/>
              <a:headEnd/>
              <a:tailEnd/>
            </a:ln>
            <a:effectLst/>
            <a:scene3d>
              <a:camera prst="orthographicFront"/>
              <a:lightRig rig="threePt" dir="t"/>
            </a:scene3d>
            <a:sp3d>
              <a:bevelT w="180000" h="18034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8" name="Oval 34"/>
            <p:cNvSpPr>
              <a:spLocks noChangeAspect="1" noChangeArrowheads="1"/>
            </p:cNvSpPr>
            <p:nvPr/>
          </p:nvSpPr>
          <p:spPr bwMode="auto">
            <a:xfrm>
              <a:off x="3527801" y="5250802"/>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sp>
          <p:nvSpPr>
            <p:cNvPr id="79" name="AutoShape 39"/>
            <p:cNvSpPr>
              <a:spLocks noChangeAspect="1" noChangeArrowheads="1"/>
            </p:cNvSpPr>
            <p:nvPr/>
          </p:nvSpPr>
          <p:spPr bwMode="auto">
            <a:xfrm rot="18900000">
              <a:off x="4816851" y="4711052"/>
              <a:ext cx="341313" cy="561975"/>
            </a:xfrm>
            <a:prstGeom prst="upArrow">
              <a:avLst>
                <a:gd name="adj1" fmla="val 50000"/>
                <a:gd name="adj2" fmla="val 41163"/>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80" name="Oval 34"/>
            <p:cNvSpPr>
              <a:spLocks noChangeAspect="1" noChangeArrowheads="1"/>
            </p:cNvSpPr>
            <p:nvPr/>
          </p:nvSpPr>
          <p:spPr bwMode="auto">
            <a:xfrm>
              <a:off x="5102985" y="5228481"/>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cxnSp>
          <p:nvCxnSpPr>
            <p:cNvPr id="81" name="直線矢印コネクタ 80"/>
            <p:cNvCxnSpPr/>
            <p:nvPr/>
          </p:nvCxnSpPr>
          <p:spPr>
            <a:xfrm flipV="1">
              <a:off x="4566732" y="1832121"/>
              <a:ext cx="377119" cy="2780506"/>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sp>
          <p:nvSpPr>
            <p:cNvPr id="82" name="Freeform 458"/>
            <p:cNvSpPr>
              <a:spLocks/>
            </p:cNvSpPr>
            <p:nvPr/>
          </p:nvSpPr>
          <p:spPr bwMode="auto">
            <a:xfrm rot="15609705">
              <a:off x="2949524" y="2535406"/>
              <a:ext cx="2215791" cy="325206"/>
            </a:xfrm>
            <a:custGeom>
              <a:avLst/>
              <a:gdLst>
                <a:gd name="T0" fmla="*/ 0 w 2903"/>
                <a:gd name="T1" fmla="*/ 73025 h 91"/>
                <a:gd name="T2" fmla="*/ 287337 w 2903"/>
                <a:gd name="T3" fmla="*/ 0 h 91"/>
                <a:gd name="T4" fmla="*/ 576262 w 2903"/>
                <a:gd name="T5" fmla="*/ 73025 h 91"/>
                <a:gd name="T6" fmla="*/ 863600 w 2903"/>
                <a:gd name="T7" fmla="*/ 0 h 91"/>
                <a:gd name="T8" fmla="*/ 1152525 w 2903"/>
                <a:gd name="T9" fmla="*/ 73025 h 91"/>
                <a:gd name="T10" fmla="*/ 1439862 w 2903"/>
                <a:gd name="T11" fmla="*/ 0 h 91"/>
                <a:gd name="T12" fmla="*/ 1728787 w 2903"/>
                <a:gd name="T13" fmla="*/ 73025 h 91"/>
                <a:gd name="T14" fmla="*/ 2016125 w 2903"/>
                <a:gd name="T15" fmla="*/ 0 h 91"/>
                <a:gd name="T16" fmla="*/ 2303462 w 2903"/>
                <a:gd name="T17" fmla="*/ 73025 h 91"/>
                <a:gd name="T18" fmla="*/ 2592387 w 2903"/>
                <a:gd name="T19" fmla="*/ 0 h 91"/>
                <a:gd name="T20" fmla="*/ 2879725 w 2903"/>
                <a:gd name="T21" fmla="*/ 73025 h 91"/>
                <a:gd name="T22" fmla="*/ 3168650 w 2903"/>
                <a:gd name="T23" fmla="*/ 0 h 91"/>
                <a:gd name="T24" fmla="*/ 3455987 w 2903"/>
                <a:gd name="T25" fmla="*/ 73025 h 91"/>
                <a:gd name="T26" fmla="*/ 3744912 w 2903"/>
                <a:gd name="T27" fmla="*/ 0 h 91"/>
                <a:gd name="T28" fmla="*/ 4032250 w 2903"/>
                <a:gd name="T29" fmla="*/ 73025 h 91"/>
                <a:gd name="T30" fmla="*/ 4321175 w 2903"/>
                <a:gd name="T31" fmla="*/ 0 h 91"/>
                <a:gd name="T32" fmla="*/ 4608512 w 2903"/>
                <a:gd name="T33" fmla="*/ 73025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03"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1" y="91"/>
                    <a:pt x="1451" y="91"/>
                  </a:cubicBezTo>
                  <a:cubicBezTo>
                    <a:pt x="1511" y="91"/>
                    <a:pt x="1573" y="0"/>
                    <a:pt x="1633" y="0"/>
                  </a:cubicBezTo>
                  <a:cubicBezTo>
                    <a:pt x="1693" y="0"/>
                    <a:pt x="1754" y="91"/>
                    <a:pt x="1814" y="91"/>
                  </a:cubicBezTo>
                  <a:cubicBezTo>
                    <a:pt x="1874" y="91"/>
                    <a:pt x="1936" y="0"/>
                    <a:pt x="1996" y="0"/>
                  </a:cubicBezTo>
                  <a:cubicBezTo>
                    <a:pt x="2056" y="0"/>
                    <a:pt x="2117" y="91"/>
                    <a:pt x="2177" y="91"/>
                  </a:cubicBezTo>
                  <a:cubicBezTo>
                    <a:pt x="2237" y="91"/>
                    <a:pt x="2299" y="0"/>
                    <a:pt x="2359" y="0"/>
                  </a:cubicBezTo>
                  <a:cubicBezTo>
                    <a:pt x="2419" y="0"/>
                    <a:pt x="2480" y="91"/>
                    <a:pt x="2540" y="91"/>
                  </a:cubicBezTo>
                  <a:cubicBezTo>
                    <a:pt x="2600" y="91"/>
                    <a:pt x="2662" y="0"/>
                    <a:pt x="2722" y="0"/>
                  </a:cubicBezTo>
                  <a:cubicBezTo>
                    <a:pt x="2782" y="0"/>
                    <a:pt x="2842" y="45"/>
                    <a:pt x="2903" y="91"/>
                  </a:cubicBezTo>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Tree>
    <p:extLst>
      <p:ext uri="{BB962C8B-B14F-4D97-AF65-F5344CB8AC3E}">
        <p14:creationId xmlns:p14="http://schemas.microsoft.com/office/powerpoint/2010/main" val="1706950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良いプローブとは</a:t>
            </a:r>
          </a:p>
        </p:txBody>
      </p:sp>
      <p:sp>
        <p:nvSpPr>
          <p:cNvPr id="5" name="テキスト ボックス 4"/>
          <p:cNvSpPr txBox="1"/>
          <p:nvPr/>
        </p:nvSpPr>
        <p:spPr>
          <a:xfrm>
            <a:off x="2063553" y="5212358"/>
            <a:ext cx="7444667" cy="1384995"/>
          </a:xfrm>
          <a:prstGeom prst="rect">
            <a:avLst/>
          </a:prstGeom>
          <a:noFill/>
        </p:spPr>
        <p:txBody>
          <a:bodyPr wrap="none" rtlCol="0">
            <a:spAutoFit/>
          </a:bodyPr>
          <a:lstStyle/>
          <a:p>
            <a:r>
              <a:rPr kumimoji="1" lang="ja-JP" altLang="en-US" sz="2800" dirty="0">
                <a:latin typeface="+mn-ea"/>
              </a:rPr>
              <a:t>１．コントロール可能なプローブ</a:t>
            </a:r>
            <a:endParaRPr kumimoji="1" lang="en-US" altLang="ja-JP" sz="2800" dirty="0">
              <a:latin typeface="+mn-ea"/>
            </a:endParaRPr>
          </a:p>
          <a:p>
            <a:r>
              <a:rPr lang="ja-JP" altLang="en-US" sz="2800" dirty="0">
                <a:latin typeface="+mn-ea"/>
              </a:rPr>
              <a:t>２．精度の良い検出器</a:t>
            </a:r>
            <a:endParaRPr lang="en-US" altLang="ja-JP" sz="2800" dirty="0">
              <a:latin typeface="+mn-ea"/>
            </a:endParaRPr>
          </a:p>
          <a:p>
            <a:r>
              <a:rPr kumimoji="1" lang="ja-JP" altLang="en-US" sz="2800" dirty="0">
                <a:latin typeface="+mn-ea"/>
              </a:rPr>
              <a:t>３．プローブと被検査物の相互作用の定量的評価</a:t>
            </a:r>
          </a:p>
        </p:txBody>
      </p:sp>
      <p:sp>
        <p:nvSpPr>
          <p:cNvPr id="6" name="テキスト ボックス 5"/>
          <p:cNvSpPr txBox="1"/>
          <p:nvPr/>
        </p:nvSpPr>
        <p:spPr>
          <a:xfrm>
            <a:off x="3615939" y="1556792"/>
            <a:ext cx="4480714" cy="523220"/>
          </a:xfrm>
          <a:prstGeom prst="rect">
            <a:avLst/>
          </a:prstGeom>
          <a:noFill/>
        </p:spPr>
        <p:txBody>
          <a:bodyPr wrap="none" rtlCol="0">
            <a:spAutoFit/>
          </a:bodyPr>
          <a:lstStyle/>
          <a:p>
            <a:r>
              <a:rPr kumimoji="1" lang="en-US" altLang="ja-JP" sz="2800" dirty="0"/>
              <a:t>CT (computed tomography)</a:t>
            </a:r>
            <a:endParaRPr kumimoji="1" lang="ja-JP" altLang="en-US" sz="2800" dirty="0"/>
          </a:p>
        </p:txBody>
      </p:sp>
      <p:pic>
        <p:nvPicPr>
          <p:cNvPr id="1026" name="Picture 2" descr="Detectors on the exit side of the patient record the x rays exi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688" y="2077358"/>
            <a:ext cx="219075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ross sectional image of abdo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48" y="2348880"/>
            <a:ext cx="2724150" cy="2219326"/>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7780820" y="4568206"/>
            <a:ext cx="2862064" cy="400110"/>
          </a:xfrm>
          <a:prstGeom prst="rect">
            <a:avLst/>
          </a:prstGeom>
        </p:spPr>
        <p:txBody>
          <a:bodyPr wrap="square">
            <a:spAutoFit/>
          </a:bodyPr>
          <a:lstStyle/>
          <a:p>
            <a:r>
              <a:rPr lang="ja-JP" altLang="en-US" sz="2000" dirty="0"/>
              <a:t>http://www.fda.gov</a:t>
            </a:r>
          </a:p>
        </p:txBody>
      </p:sp>
    </p:spTree>
    <p:extLst>
      <p:ext uri="{BB962C8B-B14F-4D97-AF65-F5344CB8AC3E}">
        <p14:creationId xmlns:p14="http://schemas.microsoft.com/office/powerpoint/2010/main" val="2000692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摂動論的</a:t>
            </a:r>
            <a:r>
              <a:rPr lang="en-US" altLang="ja-JP" sz="4000" dirty="0"/>
              <a:t>QCD</a:t>
            </a:r>
            <a:endParaRPr lang="ja-JP" altLang="en-US" sz="4000" dirty="0"/>
          </a:p>
        </p:txBody>
      </p:sp>
      <p:pic>
        <p:nvPicPr>
          <p:cNvPr id="3" name="図 2"/>
          <p:cNvPicPr>
            <a:picLocks noChangeAspect="1"/>
          </p:cNvPicPr>
          <p:nvPr/>
        </p:nvPicPr>
        <p:blipFill>
          <a:blip r:embed="rId2"/>
          <a:stretch>
            <a:fillRect/>
          </a:stretch>
        </p:blipFill>
        <p:spPr>
          <a:xfrm>
            <a:off x="1751289" y="1758009"/>
            <a:ext cx="4727701" cy="4211974"/>
          </a:xfrm>
          <a:prstGeom prst="rect">
            <a:avLst/>
          </a:prstGeom>
        </p:spPr>
      </p:pic>
      <p:sp>
        <p:nvSpPr>
          <p:cNvPr id="4" name="テキスト ボックス 3"/>
          <p:cNvSpPr txBox="1"/>
          <p:nvPr/>
        </p:nvSpPr>
        <p:spPr>
          <a:xfrm rot="16200000">
            <a:off x="618347" y="4327238"/>
            <a:ext cx="2595582" cy="369332"/>
          </a:xfrm>
          <a:prstGeom prst="rect">
            <a:avLst/>
          </a:prstGeom>
          <a:noFill/>
        </p:spPr>
        <p:txBody>
          <a:bodyPr wrap="none" rtlCol="0">
            <a:spAutoFit/>
          </a:bodyPr>
          <a:lstStyle/>
          <a:p>
            <a:r>
              <a:rPr kumimoji="1" lang="en-US" altLang="ja-JP" b="1" dirty="0">
                <a:solidFill>
                  <a:srgbClr val="FF0000"/>
                </a:solidFill>
              </a:rPr>
              <a:t>Courtesy of K. Watanabe</a:t>
            </a:r>
            <a:endParaRPr kumimoji="1" lang="ja-JP" altLang="en-US" b="1" dirty="0">
              <a:solidFill>
                <a:srgbClr val="FF0000"/>
              </a:solidFill>
            </a:endParaRPr>
          </a:p>
        </p:txBody>
      </p:sp>
      <p:sp>
        <p:nvSpPr>
          <p:cNvPr id="5" name="円/楕円 4"/>
          <p:cNvSpPr/>
          <p:nvPr/>
        </p:nvSpPr>
        <p:spPr>
          <a:xfrm>
            <a:off x="4282301" y="3384033"/>
            <a:ext cx="2520280" cy="223199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7100320" y="5361003"/>
            <a:ext cx="3240360" cy="954107"/>
          </a:xfrm>
          <a:prstGeom prst="rect">
            <a:avLst/>
          </a:prstGeom>
          <a:noFill/>
        </p:spPr>
        <p:txBody>
          <a:bodyPr wrap="square" rtlCol="0">
            <a:spAutoFit/>
          </a:bodyPr>
          <a:lstStyle/>
          <a:p>
            <a:r>
              <a:rPr kumimoji="1" lang="en-US" altLang="ja-JP" sz="2800" dirty="0">
                <a:latin typeface="+mn-ea"/>
              </a:rPr>
              <a:t>QCD</a:t>
            </a:r>
            <a:r>
              <a:rPr kumimoji="1" lang="ja-JP" altLang="en-US" sz="2800" dirty="0">
                <a:latin typeface="+mn-ea"/>
              </a:rPr>
              <a:t>で精密に計算できる領域の一つ</a:t>
            </a: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7463" y="1758009"/>
            <a:ext cx="3733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718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latin typeface="+mj-ea"/>
              </a:rPr>
              <a:t>重イオン衝突加速器</a:t>
            </a:r>
          </a:p>
        </p:txBody>
      </p:sp>
      <p:pic>
        <p:nvPicPr>
          <p:cNvPr id="3" name="Picture 4" descr="r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320" y="1988840"/>
            <a:ext cx="4297680"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http://faculty.physics.tamu.edu/kamon/research/refColliders/LHC/2009/091123_LHC_is_Back_v3_Page_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06" b="2942"/>
          <a:stretch/>
        </p:blipFill>
        <p:spPr bwMode="auto">
          <a:xfrm>
            <a:off x="6096001" y="1988840"/>
            <a:ext cx="4227437" cy="30963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5" name="テキスト ボックス 4"/>
              <p:cNvSpPr txBox="1"/>
              <p:nvPr/>
            </p:nvSpPr>
            <p:spPr>
              <a:xfrm>
                <a:off x="2595990" y="5517233"/>
                <a:ext cx="2666178" cy="432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kumimoji="1" lang="ja-JP" altLang="en-US" sz="2800" i="1" smtClean="0">
                              <a:latin typeface="Cambria Math" panose="02040503050406030204" pitchFamily="18" charset="0"/>
                            </a:rPr>
                          </m:ctrlPr>
                        </m:radPr>
                        <m:deg/>
                        <m:e>
                          <m:sSub>
                            <m:sSubPr>
                              <m:ctrlPr>
                                <a:rPr kumimoji="1" lang="en-US" altLang="ja-JP" sz="2800" i="1">
                                  <a:latin typeface="Cambria Math" panose="02040503050406030204" pitchFamily="18" charset="0"/>
                                </a:rPr>
                              </m:ctrlPr>
                            </m:sSubPr>
                            <m:e>
                              <m:r>
                                <a:rPr kumimoji="1" lang="en-US" altLang="ja-JP" sz="2800" i="1">
                                  <a:latin typeface="Cambria Math" panose="02040503050406030204" pitchFamily="18" charset="0"/>
                                </a:rPr>
                                <m:t>𝑠</m:t>
                              </m:r>
                            </m:e>
                            <m:sub>
                              <m:r>
                                <a:rPr kumimoji="1" lang="en-US" altLang="ja-JP" sz="2800" i="1">
                                  <a:latin typeface="Cambria Math" panose="02040503050406030204" pitchFamily="18" charset="0"/>
                                </a:rPr>
                                <m:t>𝑁𝑁</m:t>
                              </m:r>
                            </m:sub>
                          </m:sSub>
                        </m:e>
                      </m:rad>
                      <m:r>
                        <a:rPr kumimoji="1" lang="en-US" altLang="ja-JP" sz="2800" i="1">
                          <a:latin typeface="Cambria Math" panose="02040503050406030204" pitchFamily="18" charset="0"/>
                        </a:rPr>
                        <m:t>=200</m:t>
                      </m:r>
                      <m:r>
                        <a:rPr kumimoji="1" lang="en-US" altLang="ja-JP" sz="2800" b="0" i="0" smtClean="0">
                          <a:latin typeface="Cambria Math" panose="02040503050406030204" pitchFamily="18" charset="0"/>
                        </a:rPr>
                        <m:t> </m:t>
                      </m:r>
                      <m:r>
                        <m:rPr>
                          <m:sty m:val="p"/>
                        </m:rPr>
                        <a:rPr kumimoji="1" lang="en-US" altLang="ja-JP" sz="2800">
                          <a:latin typeface="Cambria Math" panose="02040503050406030204" pitchFamily="18" charset="0"/>
                        </a:rPr>
                        <m:t>GeV</m:t>
                      </m:r>
                    </m:oMath>
                  </m:oMathPara>
                </a14:m>
                <a:endParaRPr kumimoji="1" lang="ja-JP" altLang="en-US" sz="2800" dirty="0">
                  <a:latin typeface="+mn-ea"/>
                </a:endParaRPr>
              </a:p>
            </p:txBody>
          </p:sp>
        </mc:Choice>
        <mc:Fallback>
          <p:sp>
            <p:nvSpPr>
              <p:cNvPr id="5" name="テキスト ボックス 4"/>
              <p:cNvSpPr txBox="1">
                <a:spLocks noRot="1" noChangeAspect="1" noMove="1" noResize="1" noEditPoints="1" noAdjustHandles="1" noChangeArrowheads="1" noChangeShapeType="1" noTextEdit="1"/>
              </p:cNvSpPr>
              <p:nvPr/>
            </p:nvSpPr>
            <p:spPr>
              <a:xfrm>
                <a:off x="2595990" y="5517233"/>
                <a:ext cx="2666178" cy="432491"/>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6" name="テキスト ボックス 5"/>
              <p:cNvSpPr txBox="1"/>
              <p:nvPr/>
            </p:nvSpPr>
            <p:spPr>
              <a:xfrm>
                <a:off x="6941302" y="5517232"/>
                <a:ext cx="2733505" cy="432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kumimoji="1" lang="ja-JP" altLang="en-US" sz="2800" i="1" smtClean="0">
                              <a:latin typeface="Cambria Math" panose="02040503050406030204" pitchFamily="18" charset="0"/>
                            </a:rPr>
                          </m:ctrlPr>
                        </m:radPr>
                        <m:deg/>
                        <m:e>
                          <m:sSub>
                            <m:sSubPr>
                              <m:ctrlPr>
                                <a:rPr kumimoji="1" lang="en-US" altLang="ja-JP" sz="2800" i="1">
                                  <a:latin typeface="Cambria Math" panose="02040503050406030204" pitchFamily="18" charset="0"/>
                                </a:rPr>
                              </m:ctrlPr>
                            </m:sSubPr>
                            <m:e>
                              <m:r>
                                <a:rPr kumimoji="1" lang="en-US" altLang="ja-JP" sz="2800" i="1">
                                  <a:latin typeface="Cambria Math" panose="02040503050406030204" pitchFamily="18" charset="0"/>
                                </a:rPr>
                                <m:t>𝑠</m:t>
                              </m:r>
                            </m:e>
                            <m:sub>
                              <m:r>
                                <a:rPr kumimoji="1" lang="en-US" altLang="ja-JP" sz="2800" i="1">
                                  <a:latin typeface="Cambria Math" panose="02040503050406030204" pitchFamily="18" charset="0"/>
                                </a:rPr>
                                <m:t>𝑁𝑁</m:t>
                              </m:r>
                            </m:sub>
                          </m:sSub>
                        </m:e>
                      </m:rad>
                      <m:r>
                        <a:rPr kumimoji="1" lang="en-US" altLang="ja-JP" sz="2800" i="1">
                          <a:latin typeface="Cambria Math" panose="02040503050406030204" pitchFamily="18" charset="0"/>
                        </a:rPr>
                        <m:t>=</m:t>
                      </m:r>
                      <m:r>
                        <a:rPr kumimoji="1" lang="en-US" altLang="ja-JP" sz="2800" b="0" i="0" smtClean="0">
                          <a:latin typeface="Cambria Math" panose="02040503050406030204" pitchFamily="18" charset="0"/>
                        </a:rPr>
                        <m:t>5.02 </m:t>
                      </m:r>
                      <m:r>
                        <m:rPr>
                          <m:sty m:val="p"/>
                        </m:rPr>
                        <a:rPr kumimoji="1" lang="en-US" altLang="ja-JP" sz="2800">
                          <a:latin typeface="Cambria Math" panose="02040503050406030204" pitchFamily="18" charset="0"/>
                        </a:rPr>
                        <m:t>TeV</m:t>
                      </m:r>
                    </m:oMath>
                  </m:oMathPara>
                </a14:m>
                <a:endParaRPr kumimoji="1" lang="ja-JP" altLang="en-US" sz="2800" dirty="0">
                  <a:latin typeface="+mn-ea"/>
                </a:endParaRPr>
              </a:p>
            </p:txBody>
          </p:sp>
        </mc:Choice>
        <mc:Fallback>
          <p:sp>
            <p:nvSpPr>
              <p:cNvPr id="6" name="テキスト ボックス 5"/>
              <p:cNvSpPr txBox="1">
                <a:spLocks noRot="1" noChangeAspect="1" noMove="1" noResize="1" noEditPoints="1" noAdjustHandles="1" noChangeArrowheads="1" noChangeShapeType="1" noTextEdit="1"/>
              </p:cNvSpPr>
              <p:nvPr/>
            </p:nvSpPr>
            <p:spPr>
              <a:xfrm>
                <a:off x="6941302" y="5517232"/>
                <a:ext cx="2733505" cy="432491"/>
              </a:xfrm>
              <a:prstGeom prst="rect">
                <a:avLst/>
              </a:prstGeom>
              <a:blipFill>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057082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摂動論的</a:t>
            </a:r>
            <a:r>
              <a:rPr lang="en-US" altLang="ja-JP" sz="4000" dirty="0"/>
              <a:t>QCD</a:t>
            </a:r>
            <a:endParaRPr lang="ja-JP" altLang="en-US" sz="4000" dirty="0"/>
          </a:p>
        </p:txBody>
      </p:sp>
      <p:sp>
        <p:nvSpPr>
          <p:cNvPr id="3" name="Line 17"/>
          <p:cNvSpPr>
            <a:spLocks noChangeShapeType="1"/>
          </p:cNvSpPr>
          <p:nvPr/>
        </p:nvSpPr>
        <p:spPr bwMode="auto">
          <a:xfrm rot="-1343329">
            <a:off x="4134155" y="2463076"/>
            <a:ext cx="46672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 name="Line 21"/>
          <p:cNvSpPr>
            <a:spLocks noChangeShapeType="1"/>
          </p:cNvSpPr>
          <p:nvPr/>
        </p:nvSpPr>
        <p:spPr bwMode="auto">
          <a:xfrm rot="1343329" flipV="1">
            <a:off x="4250469" y="3833519"/>
            <a:ext cx="4333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7"/>
          <p:cNvSpPr>
            <a:spLocks noChangeShapeType="1"/>
          </p:cNvSpPr>
          <p:nvPr/>
        </p:nvSpPr>
        <p:spPr bwMode="auto">
          <a:xfrm>
            <a:off x="1990736" y="2613631"/>
            <a:ext cx="504825" cy="3603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8"/>
          <p:cNvSpPr>
            <a:spLocks noChangeShapeType="1"/>
          </p:cNvSpPr>
          <p:nvPr/>
        </p:nvSpPr>
        <p:spPr bwMode="auto">
          <a:xfrm>
            <a:off x="2062174" y="2470755"/>
            <a:ext cx="43338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Line 10"/>
          <p:cNvSpPr>
            <a:spLocks noChangeShapeType="1"/>
          </p:cNvSpPr>
          <p:nvPr/>
        </p:nvSpPr>
        <p:spPr bwMode="auto">
          <a:xfrm flipV="1">
            <a:off x="2008611" y="3442153"/>
            <a:ext cx="504825" cy="3603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 name="Line 11"/>
          <p:cNvSpPr>
            <a:spLocks noChangeShapeType="1"/>
          </p:cNvSpPr>
          <p:nvPr/>
        </p:nvSpPr>
        <p:spPr bwMode="auto">
          <a:xfrm flipV="1">
            <a:off x="2080049" y="3945390"/>
            <a:ext cx="43338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Line 14"/>
          <p:cNvSpPr>
            <a:spLocks noChangeShapeType="1"/>
          </p:cNvSpPr>
          <p:nvPr/>
        </p:nvSpPr>
        <p:spPr bwMode="auto">
          <a:xfrm flipH="1">
            <a:off x="3359657" y="2754090"/>
            <a:ext cx="504825" cy="2143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 name="Line 15"/>
          <p:cNvSpPr>
            <a:spLocks noChangeShapeType="1"/>
          </p:cNvSpPr>
          <p:nvPr/>
        </p:nvSpPr>
        <p:spPr bwMode="auto">
          <a:xfrm rot="-1343329">
            <a:off x="4207419" y="2526060"/>
            <a:ext cx="43338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16"/>
          <p:cNvSpPr>
            <a:spLocks noChangeShapeType="1"/>
          </p:cNvSpPr>
          <p:nvPr/>
        </p:nvSpPr>
        <p:spPr bwMode="auto">
          <a:xfrm rot="-1343329">
            <a:off x="4234405" y="2592735"/>
            <a:ext cx="4333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Line 19"/>
          <p:cNvSpPr>
            <a:spLocks noChangeShapeType="1"/>
          </p:cNvSpPr>
          <p:nvPr/>
        </p:nvSpPr>
        <p:spPr bwMode="auto">
          <a:xfrm flipH="1" flipV="1">
            <a:off x="3376714" y="3442153"/>
            <a:ext cx="504825" cy="2143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20"/>
          <p:cNvSpPr>
            <a:spLocks noChangeShapeType="1"/>
          </p:cNvSpPr>
          <p:nvPr/>
        </p:nvSpPr>
        <p:spPr bwMode="auto">
          <a:xfrm rot="1343329" flipV="1">
            <a:off x="4223483" y="3900194"/>
            <a:ext cx="43338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 name="Line 22"/>
          <p:cNvSpPr>
            <a:spLocks noChangeShapeType="1"/>
          </p:cNvSpPr>
          <p:nvPr/>
        </p:nvSpPr>
        <p:spPr bwMode="auto">
          <a:xfrm rot="1343329" flipV="1">
            <a:off x="4163158" y="3960519"/>
            <a:ext cx="46672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 name="Line 55"/>
          <p:cNvSpPr>
            <a:spLocks noChangeShapeType="1"/>
          </p:cNvSpPr>
          <p:nvPr/>
        </p:nvSpPr>
        <p:spPr bwMode="auto">
          <a:xfrm>
            <a:off x="2028836" y="2399318"/>
            <a:ext cx="46672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 name="Line 56"/>
          <p:cNvSpPr>
            <a:spLocks noChangeShapeType="1"/>
          </p:cNvSpPr>
          <p:nvPr/>
        </p:nvSpPr>
        <p:spPr bwMode="auto">
          <a:xfrm flipV="1">
            <a:off x="2046711" y="4016828"/>
            <a:ext cx="46672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 name="AutoShape 62"/>
          <p:cNvSpPr>
            <a:spLocks/>
          </p:cNvSpPr>
          <p:nvPr/>
        </p:nvSpPr>
        <p:spPr bwMode="auto">
          <a:xfrm rot="20100000">
            <a:off x="4569368" y="2105372"/>
            <a:ext cx="296862" cy="649288"/>
          </a:xfrm>
          <a:prstGeom prst="rightBrace">
            <a:avLst>
              <a:gd name="adj1" fmla="val 18226"/>
              <a:gd name="adj2" fmla="val 50000"/>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 name="Text Box 63"/>
          <p:cNvSpPr txBox="1">
            <a:spLocks noChangeArrowheads="1"/>
          </p:cNvSpPr>
          <p:nvPr/>
        </p:nvSpPr>
        <p:spPr bwMode="auto">
          <a:xfrm>
            <a:off x="4877421" y="1975899"/>
            <a:ext cx="510076"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dirty="0">
                <a:cs typeface="Arial" charset="0"/>
              </a:rPr>
              <a:t>jet</a:t>
            </a:r>
          </a:p>
        </p:txBody>
      </p:sp>
      <p:sp>
        <p:nvSpPr>
          <p:cNvPr id="28" name="円/楕円 27"/>
          <p:cNvSpPr/>
          <p:nvPr/>
        </p:nvSpPr>
        <p:spPr>
          <a:xfrm>
            <a:off x="1703512" y="2322996"/>
            <a:ext cx="360000" cy="360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29" name="テキスト ボックス 28"/>
              <p:cNvSpPr txBox="1"/>
              <p:nvPr/>
            </p:nvSpPr>
            <p:spPr>
              <a:xfrm>
                <a:off x="1747906" y="2326646"/>
                <a:ext cx="2639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i="1">
                          <a:latin typeface="Cambria Math" panose="02040503050406030204" pitchFamily="18" charset="0"/>
                        </a:rPr>
                        <m:t>𝑓</m:t>
                      </m:r>
                    </m:oMath>
                  </m:oMathPara>
                </a14:m>
                <a:endParaRPr kumimoji="1" lang="ja-JP" altLang="en-US" sz="2400" dirty="0">
                  <a:latin typeface="+mn-ea"/>
                </a:endParaRPr>
              </a:p>
            </p:txBody>
          </p:sp>
        </mc:Choice>
        <mc:Fallback xmlns="">
          <p:sp>
            <p:nvSpPr>
              <p:cNvPr id="29" name="テキスト ボックス 28"/>
              <p:cNvSpPr txBox="1">
                <a:spLocks noRot="1" noChangeAspect="1" noMove="1" noResize="1" noEditPoints="1" noAdjustHandles="1" noChangeArrowheads="1" noChangeShapeType="1" noTextEdit="1"/>
              </p:cNvSpPr>
              <p:nvPr/>
            </p:nvSpPr>
            <p:spPr>
              <a:xfrm>
                <a:off x="1747906" y="2326646"/>
                <a:ext cx="263918" cy="369332"/>
              </a:xfrm>
              <a:prstGeom prst="rect">
                <a:avLst/>
              </a:prstGeom>
              <a:blipFill>
                <a:blip r:embed="rId2"/>
                <a:stretch>
                  <a:fillRect l="-39535" t="-1667" r="-32558" b="-33333"/>
                </a:stretch>
              </a:blipFill>
            </p:spPr>
            <p:txBody>
              <a:bodyPr/>
              <a:lstStyle/>
              <a:p>
                <a:r>
                  <a:rPr lang="ja-JP" altLang="en-US">
                    <a:noFill/>
                  </a:rPr>
                  <a:t> </a:t>
                </a:r>
              </a:p>
            </p:txBody>
          </p:sp>
        </mc:Fallback>
      </mc:AlternateContent>
      <p:sp>
        <p:nvSpPr>
          <p:cNvPr id="32" name="円/楕円 31"/>
          <p:cNvSpPr/>
          <p:nvPr/>
        </p:nvSpPr>
        <p:spPr>
          <a:xfrm>
            <a:off x="3864568" y="3536668"/>
            <a:ext cx="360000" cy="360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33" name="テキスト ボックス 32"/>
              <p:cNvSpPr txBox="1"/>
              <p:nvPr/>
            </p:nvSpPr>
            <p:spPr>
              <a:xfrm>
                <a:off x="3863712" y="3515876"/>
                <a:ext cx="35676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800" i="1">
                          <a:latin typeface="Cambria Math" panose="02040503050406030204" pitchFamily="18" charset="0"/>
                        </a:rPr>
                        <m:t>𝐷</m:t>
                      </m:r>
                    </m:oMath>
                  </m:oMathPara>
                </a14:m>
                <a:endParaRPr kumimoji="1" lang="ja-JP" altLang="en-US" sz="2800" dirty="0">
                  <a:latin typeface="+mn-ea"/>
                </a:endParaRPr>
              </a:p>
            </p:txBody>
          </p:sp>
        </mc:Choice>
        <mc:Fallback xmlns="">
          <p:sp>
            <p:nvSpPr>
              <p:cNvPr id="33" name="テキスト ボックス 32"/>
              <p:cNvSpPr txBox="1">
                <a:spLocks noRot="1" noChangeAspect="1" noMove="1" noResize="1" noEditPoints="1" noAdjustHandles="1" noChangeArrowheads="1" noChangeShapeType="1" noTextEdit="1"/>
              </p:cNvSpPr>
              <p:nvPr/>
            </p:nvSpPr>
            <p:spPr>
              <a:xfrm>
                <a:off x="3863712" y="3515876"/>
                <a:ext cx="356764" cy="430887"/>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6" name="テキスト ボックス 35"/>
              <p:cNvSpPr txBox="1"/>
              <p:nvPr/>
            </p:nvSpPr>
            <p:spPr>
              <a:xfrm>
                <a:off x="2495560" y="2978264"/>
                <a:ext cx="870366" cy="462947"/>
              </a:xfrm>
              <a:prstGeom prst="rect">
                <a:avLst/>
              </a:prstGeom>
              <a:noFill/>
              <a:ln w="38100">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a:latin typeface="Cambria Math" panose="02040503050406030204" pitchFamily="18" charset="0"/>
                            </a:rPr>
                          </m:ctrlPr>
                        </m:sSubPr>
                        <m:e>
                          <m:r>
                            <a:rPr kumimoji="1" lang="ja-JP" altLang="en-US" sz="2800" i="1">
                              <a:latin typeface="Cambria Math" panose="02040503050406030204" pitchFamily="18" charset="0"/>
                            </a:rPr>
                            <m:t>𝜎</m:t>
                          </m:r>
                        </m:e>
                        <m:sub>
                          <m:r>
                            <m:rPr>
                              <m:sty m:val="p"/>
                            </m:rPr>
                            <a:rPr kumimoji="1" lang="en-US" altLang="ja-JP" sz="2800">
                              <a:latin typeface="Cambria Math" panose="02040503050406030204" pitchFamily="18" charset="0"/>
                            </a:rPr>
                            <m:t>QCD</m:t>
                          </m:r>
                        </m:sub>
                      </m:sSub>
                    </m:oMath>
                  </m:oMathPara>
                </a14:m>
                <a:endParaRPr kumimoji="1" lang="ja-JP" altLang="en-US" sz="2800" dirty="0">
                  <a:latin typeface="+mn-ea"/>
                </a:endParaRPr>
              </a:p>
            </p:txBody>
          </p:sp>
        </mc:Choice>
        <mc:Fallback xmlns="">
          <p:sp>
            <p:nvSpPr>
              <p:cNvPr id="36" name="テキスト ボックス 35"/>
              <p:cNvSpPr txBox="1">
                <a:spLocks noRot="1" noChangeAspect="1" noMove="1" noResize="1" noEditPoints="1" noAdjustHandles="1" noChangeArrowheads="1" noChangeShapeType="1" noTextEdit="1"/>
              </p:cNvSpPr>
              <p:nvPr/>
            </p:nvSpPr>
            <p:spPr>
              <a:xfrm>
                <a:off x="2495560" y="2978264"/>
                <a:ext cx="870366" cy="462947"/>
              </a:xfrm>
              <a:prstGeom prst="rect">
                <a:avLst/>
              </a:prstGeom>
              <a:blipFill>
                <a:blip r:embed="rId4"/>
                <a:stretch>
                  <a:fillRect/>
                </a:stretch>
              </a:blipFill>
              <a:ln w="38100">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テキスト ボックス 36"/>
              <p:cNvSpPr txBox="1"/>
              <p:nvPr/>
            </p:nvSpPr>
            <p:spPr>
              <a:xfrm>
                <a:off x="2014415" y="4581128"/>
                <a:ext cx="2857449" cy="430887"/>
              </a:xfrm>
              <a:prstGeom prst="rect">
                <a:avLst/>
              </a:prstGeom>
              <a:noFill/>
            </p:spPr>
            <p:txBody>
              <a:bodyPr wrap="none" lIns="0" tIns="0" rIns="0" bIns="0" rtlCol="0">
                <a:spAutoFit/>
              </a:bodyPr>
              <a:lstStyle/>
              <a:p>
                <a14:m>
                  <m:oMath xmlns:m="http://schemas.openxmlformats.org/officeDocument/2006/math">
                    <m:r>
                      <a:rPr kumimoji="1" lang="en-US" altLang="ja-JP" sz="2800" i="1">
                        <a:latin typeface="Cambria Math" panose="02040503050406030204" pitchFamily="18" charset="0"/>
                      </a:rPr>
                      <m:t>𝑓</m:t>
                    </m:r>
                  </m:oMath>
                </a14:m>
                <a:r>
                  <a:rPr kumimoji="1" lang="en-US" altLang="ja-JP" sz="2800" dirty="0">
                    <a:latin typeface="+mn-ea"/>
                  </a:rPr>
                  <a:t>: </a:t>
                </a:r>
                <a:r>
                  <a:rPr kumimoji="1" lang="ja-JP" altLang="en-US" sz="2800" dirty="0">
                    <a:latin typeface="+mn-ea"/>
                  </a:rPr>
                  <a:t>パートン分布関数</a:t>
                </a:r>
              </a:p>
            </p:txBody>
          </p:sp>
        </mc:Choice>
        <mc:Fallback xmlns="">
          <p:sp>
            <p:nvSpPr>
              <p:cNvPr id="37" name="テキスト ボックス 36"/>
              <p:cNvSpPr txBox="1">
                <a:spLocks noRot="1" noChangeAspect="1" noMove="1" noResize="1" noEditPoints="1" noAdjustHandles="1" noChangeArrowheads="1" noChangeShapeType="1" noTextEdit="1"/>
              </p:cNvSpPr>
              <p:nvPr/>
            </p:nvSpPr>
            <p:spPr>
              <a:xfrm>
                <a:off x="2014415" y="4581128"/>
                <a:ext cx="2857449" cy="430887"/>
              </a:xfrm>
              <a:prstGeom prst="rect">
                <a:avLst/>
              </a:prstGeom>
              <a:blipFill>
                <a:blip r:embed="rId5"/>
                <a:stretch>
                  <a:fillRect l="-213" t="-25352" r="-20896" b="-4929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p:cNvSpPr txBox="1"/>
              <p:nvPr/>
            </p:nvSpPr>
            <p:spPr>
              <a:xfrm>
                <a:off x="1980601" y="5135126"/>
                <a:ext cx="1871603" cy="430887"/>
              </a:xfrm>
              <a:prstGeom prst="rect">
                <a:avLst/>
              </a:prstGeom>
              <a:noFill/>
            </p:spPr>
            <p:txBody>
              <a:bodyPr wrap="none" lIns="0" tIns="0" rIns="0" bIns="0" rtlCol="0">
                <a:spAutoFit/>
              </a:bodyPr>
              <a:lstStyle/>
              <a:p>
                <a14:m>
                  <m:oMath xmlns:m="http://schemas.openxmlformats.org/officeDocument/2006/math">
                    <m:r>
                      <a:rPr kumimoji="1" lang="en-US" altLang="ja-JP" sz="2800" i="1">
                        <a:latin typeface="Cambria Math" panose="02040503050406030204" pitchFamily="18" charset="0"/>
                      </a:rPr>
                      <m:t>𝐷</m:t>
                    </m:r>
                  </m:oMath>
                </a14:m>
                <a:r>
                  <a:rPr kumimoji="1" lang="en-US" altLang="ja-JP" sz="2800" dirty="0">
                    <a:latin typeface="+mn-ea"/>
                  </a:rPr>
                  <a:t>: </a:t>
                </a:r>
                <a:r>
                  <a:rPr kumimoji="1" lang="ja-JP" altLang="en-US" sz="2800" dirty="0">
                    <a:latin typeface="+mn-ea"/>
                  </a:rPr>
                  <a:t>破砕関数</a:t>
                </a:r>
              </a:p>
            </p:txBody>
          </p:sp>
        </mc:Choice>
        <mc:Fallback xmlns="">
          <p:sp>
            <p:nvSpPr>
              <p:cNvPr id="38" name="テキスト ボックス 37"/>
              <p:cNvSpPr txBox="1">
                <a:spLocks noRot="1" noChangeAspect="1" noMove="1" noResize="1" noEditPoints="1" noAdjustHandles="1" noChangeArrowheads="1" noChangeShapeType="1" noTextEdit="1"/>
              </p:cNvSpPr>
              <p:nvPr/>
            </p:nvSpPr>
            <p:spPr>
              <a:xfrm>
                <a:off x="1980601" y="5135126"/>
                <a:ext cx="1871603" cy="430887"/>
              </a:xfrm>
              <a:prstGeom prst="rect">
                <a:avLst/>
              </a:prstGeom>
              <a:blipFill>
                <a:blip r:embed="rId6"/>
                <a:stretch>
                  <a:fillRect t="-25352" r="-11401" b="-4929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正方形/長方形 38"/>
              <p:cNvSpPr/>
              <p:nvPr/>
            </p:nvSpPr>
            <p:spPr>
              <a:xfrm>
                <a:off x="1957432" y="5570128"/>
                <a:ext cx="2369495" cy="555280"/>
              </a:xfrm>
              <a:prstGeom prst="rect">
                <a:avLst/>
              </a:prstGeom>
            </p:spPr>
            <p:txBody>
              <a:bodyPr wrap="none">
                <a:spAutoFit/>
              </a:bodyPr>
              <a:lstStyle/>
              <a:p>
                <a14:m>
                  <m:oMath xmlns:m="http://schemas.openxmlformats.org/officeDocument/2006/math">
                    <m:sSub>
                      <m:sSubPr>
                        <m:ctrlPr>
                          <a:rPr lang="en-US" altLang="ja-JP" sz="2800" i="1">
                            <a:latin typeface="Cambria Math" panose="02040503050406030204" pitchFamily="18" charset="0"/>
                          </a:rPr>
                        </m:ctrlPr>
                      </m:sSubPr>
                      <m:e>
                        <m:r>
                          <a:rPr lang="ja-JP" altLang="en-US" sz="2800" i="1">
                            <a:latin typeface="Cambria Math" panose="02040503050406030204" pitchFamily="18" charset="0"/>
                          </a:rPr>
                          <m:t>𝜎</m:t>
                        </m:r>
                      </m:e>
                      <m:sub>
                        <m:r>
                          <m:rPr>
                            <m:sty m:val="p"/>
                          </m:rPr>
                          <a:rPr lang="en-US" altLang="ja-JP" sz="2800">
                            <a:latin typeface="Cambria Math" panose="02040503050406030204" pitchFamily="18" charset="0"/>
                          </a:rPr>
                          <m:t>QCD</m:t>
                        </m:r>
                      </m:sub>
                    </m:sSub>
                  </m:oMath>
                </a14:m>
                <a:r>
                  <a:rPr lang="ja-JP" altLang="en-US" sz="2800" dirty="0">
                    <a:latin typeface="+mn-ea"/>
                  </a:rPr>
                  <a:t>：断面積</a:t>
                </a:r>
              </a:p>
            </p:txBody>
          </p:sp>
        </mc:Choice>
        <mc:Fallback xmlns="">
          <p:sp>
            <p:nvSpPr>
              <p:cNvPr id="39" name="正方形/長方形 38"/>
              <p:cNvSpPr>
                <a:spLocks noRot="1" noChangeAspect="1" noMove="1" noResize="1" noEditPoints="1" noAdjustHandles="1" noChangeArrowheads="1" noChangeShapeType="1" noTextEdit="1"/>
              </p:cNvSpPr>
              <p:nvPr/>
            </p:nvSpPr>
            <p:spPr>
              <a:xfrm>
                <a:off x="1957432" y="5570128"/>
                <a:ext cx="2369495" cy="555280"/>
              </a:xfrm>
              <a:prstGeom prst="rect">
                <a:avLst/>
              </a:prstGeom>
              <a:blipFill>
                <a:blip r:embed="rId7"/>
                <a:stretch>
                  <a:fillRect t="-10989" r="-4113" b="-25275"/>
                </a:stretch>
              </a:blipFill>
            </p:spPr>
            <p:txBody>
              <a:bodyPr/>
              <a:lstStyle/>
              <a:p>
                <a:r>
                  <a:rPr lang="ja-JP" altLang="en-US">
                    <a:noFill/>
                  </a:rPr>
                  <a:t> </a:t>
                </a:r>
              </a:p>
            </p:txBody>
          </p:sp>
        </mc:Fallback>
      </mc:AlternateContent>
      <p:pic>
        <p:nvPicPr>
          <p:cNvPr id="41" name="図 40"/>
          <p:cNvPicPr>
            <a:picLocks noChangeAspect="1"/>
          </p:cNvPicPr>
          <p:nvPr/>
        </p:nvPicPr>
        <p:blipFill rotWithShape="1">
          <a:blip r:embed="rId8"/>
          <a:srcRect l="50000" t="18714" r="10588" b="30957"/>
          <a:stretch/>
        </p:blipFill>
        <p:spPr>
          <a:xfrm>
            <a:off x="6849213" y="1578322"/>
            <a:ext cx="3096345" cy="2664296"/>
          </a:xfrm>
          <a:prstGeom prst="rect">
            <a:avLst/>
          </a:prstGeom>
        </p:spPr>
      </p:pic>
      <p:sp>
        <p:nvSpPr>
          <p:cNvPr id="42" name="テキスト ボックス 41"/>
          <p:cNvSpPr txBox="1"/>
          <p:nvPr/>
        </p:nvSpPr>
        <p:spPr>
          <a:xfrm>
            <a:off x="8096566" y="4273351"/>
            <a:ext cx="2081019" cy="523220"/>
          </a:xfrm>
          <a:prstGeom prst="rect">
            <a:avLst/>
          </a:prstGeom>
          <a:noFill/>
        </p:spPr>
        <p:txBody>
          <a:bodyPr wrap="none" rtlCol="0">
            <a:spAutoFit/>
          </a:bodyPr>
          <a:lstStyle/>
          <a:p>
            <a:r>
              <a:rPr kumimoji="1" lang="en-US" altLang="ja-JP" sz="2800" dirty="0"/>
              <a:t>ALICE (2013)</a:t>
            </a:r>
            <a:endParaRPr kumimoji="1" lang="ja-JP" altLang="en-US" sz="2800" dirty="0"/>
          </a:p>
        </p:txBody>
      </p:sp>
      <p:sp>
        <p:nvSpPr>
          <p:cNvPr id="43" name="テキスト ボックス 42"/>
          <p:cNvSpPr txBox="1"/>
          <p:nvPr/>
        </p:nvSpPr>
        <p:spPr>
          <a:xfrm>
            <a:off x="6733307" y="5012015"/>
            <a:ext cx="3328155" cy="954107"/>
          </a:xfrm>
          <a:prstGeom prst="rect">
            <a:avLst/>
          </a:prstGeom>
          <a:noFill/>
        </p:spPr>
        <p:txBody>
          <a:bodyPr wrap="none" rtlCol="0">
            <a:spAutoFit/>
          </a:bodyPr>
          <a:lstStyle/>
          <a:p>
            <a:pPr algn="ctr"/>
            <a:r>
              <a:rPr lang="ja-JP" altLang="en-US" sz="2800" dirty="0">
                <a:latin typeface="+mn-ea"/>
              </a:rPr>
              <a:t>生成過程を理解可</a:t>
            </a:r>
            <a:endParaRPr lang="en-US" altLang="ja-JP" sz="2800" dirty="0">
              <a:latin typeface="+mn-ea"/>
            </a:endParaRPr>
          </a:p>
          <a:p>
            <a:pPr algn="ctr"/>
            <a:r>
              <a:rPr kumimoji="1" lang="en-US" altLang="ja-JP" sz="2800" dirty="0">
                <a:latin typeface="+mn-ea"/>
                <a:sym typeface="Wingdings" panose="05000000000000000000" pitchFamily="2" charset="2"/>
              </a:rPr>
              <a:t> </a:t>
            </a:r>
            <a:r>
              <a:rPr kumimoji="1" lang="ja-JP" altLang="en-US" sz="2800" dirty="0">
                <a:latin typeface="+mn-ea"/>
              </a:rPr>
              <a:t>良いプローブの条件</a:t>
            </a:r>
          </a:p>
        </p:txBody>
      </p:sp>
      <p:sp>
        <p:nvSpPr>
          <p:cNvPr id="44" name="円/楕円 43"/>
          <p:cNvSpPr/>
          <p:nvPr/>
        </p:nvSpPr>
        <p:spPr>
          <a:xfrm>
            <a:off x="1703512" y="3776098"/>
            <a:ext cx="360000" cy="360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45" name="テキスト ボックス 44"/>
              <p:cNvSpPr txBox="1"/>
              <p:nvPr/>
            </p:nvSpPr>
            <p:spPr>
              <a:xfrm>
                <a:off x="1747906" y="3779748"/>
                <a:ext cx="2639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400" i="1">
                          <a:latin typeface="Cambria Math" panose="02040503050406030204" pitchFamily="18" charset="0"/>
                        </a:rPr>
                        <m:t>𝑓</m:t>
                      </m:r>
                    </m:oMath>
                  </m:oMathPara>
                </a14:m>
                <a:endParaRPr kumimoji="1" lang="ja-JP" altLang="en-US" sz="2400" dirty="0">
                  <a:latin typeface="+mn-ea"/>
                </a:endParaRPr>
              </a:p>
            </p:txBody>
          </p:sp>
        </mc:Choice>
        <mc:Fallback xmlns="">
          <p:sp>
            <p:nvSpPr>
              <p:cNvPr id="45" name="テキスト ボックス 44"/>
              <p:cNvSpPr txBox="1">
                <a:spLocks noRot="1" noChangeAspect="1" noMove="1" noResize="1" noEditPoints="1" noAdjustHandles="1" noChangeArrowheads="1" noChangeShapeType="1" noTextEdit="1"/>
              </p:cNvSpPr>
              <p:nvPr/>
            </p:nvSpPr>
            <p:spPr>
              <a:xfrm>
                <a:off x="1747906" y="3779748"/>
                <a:ext cx="263918" cy="369332"/>
              </a:xfrm>
              <a:prstGeom prst="rect">
                <a:avLst/>
              </a:prstGeom>
              <a:blipFill>
                <a:blip r:embed="rId9"/>
                <a:stretch>
                  <a:fillRect l="-39535" t="-1639" r="-32558" b="-32787"/>
                </a:stretch>
              </a:blipFill>
            </p:spPr>
            <p:txBody>
              <a:bodyPr/>
              <a:lstStyle/>
              <a:p>
                <a:r>
                  <a:rPr lang="ja-JP" altLang="en-US">
                    <a:noFill/>
                  </a:rPr>
                  <a:t> </a:t>
                </a:r>
              </a:p>
            </p:txBody>
          </p:sp>
        </mc:Fallback>
      </mc:AlternateContent>
      <p:sp>
        <p:nvSpPr>
          <p:cNvPr id="46" name="円/楕円 45"/>
          <p:cNvSpPr/>
          <p:nvPr/>
        </p:nvSpPr>
        <p:spPr>
          <a:xfrm>
            <a:off x="3864568" y="2550470"/>
            <a:ext cx="360000" cy="360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47" name="テキスト ボックス 46"/>
              <p:cNvSpPr txBox="1"/>
              <p:nvPr/>
            </p:nvSpPr>
            <p:spPr>
              <a:xfrm>
                <a:off x="3863712" y="2529678"/>
                <a:ext cx="35676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2800" i="1">
                          <a:latin typeface="Cambria Math" panose="02040503050406030204" pitchFamily="18" charset="0"/>
                        </a:rPr>
                        <m:t>𝐷</m:t>
                      </m:r>
                    </m:oMath>
                  </m:oMathPara>
                </a14:m>
                <a:endParaRPr kumimoji="1" lang="ja-JP" altLang="en-US" sz="2800" dirty="0">
                  <a:latin typeface="+mn-ea"/>
                </a:endParaRPr>
              </a:p>
            </p:txBody>
          </p:sp>
        </mc:Choice>
        <mc:Fallback xmlns="">
          <p:sp>
            <p:nvSpPr>
              <p:cNvPr id="47" name="テキスト ボックス 46"/>
              <p:cNvSpPr txBox="1">
                <a:spLocks noRot="1" noChangeAspect="1" noMove="1" noResize="1" noEditPoints="1" noAdjustHandles="1" noChangeArrowheads="1" noChangeShapeType="1" noTextEdit="1"/>
              </p:cNvSpPr>
              <p:nvPr/>
            </p:nvSpPr>
            <p:spPr>
              <a:xfrm>
                <a:off x="3863712" y="2529678"/>
                <a:ext cx="356764" cy="430887"/>
              </a:xfrm>
              <a:prstGeom prst="rect">
                <a:avLst/>
              </a:prstGeom>
              <a:blipFill>
                <a:blip r:embed="rId10"/>
                <a:stretch>
                  <a:fillRect/>
                </a:stretch>
              </a:blipFill>
            </p:spPr>
            <p:txBody>
              <a:bodyPr/>
              <a:lstStyle/>
              <a:p>
                <a:r>
                  <a:rPr lang="ja-JP" altLang="en-US">
                    <a:noFill/>
                  </a:rPr>
                  <a:t> </a:t>
                </a:r>
              </a:p>
            </p:txBody>
          </p:sp>
        </mc:Fallback>
      </mc:AlternateContent>
      <p:sp>
        <p:nvSpPr>
          <p:cNvPr id="48" name="テキスト ボックス 47"/>
          <p:cNvSpPr txBox="1"/>
          <p:nvPr/>
        </p:nvSpPr>
        <p:spPr>
          <a:xfrm>
            <a:off x="1847489" y="1615858"/>
            <a:ext cx="2698175" cy="523220"/>
          </a:xfrm>
          <a:prstGeom prst="rect">
            <a:avLst/>
          </a:prstGeom>
          <a:noFill/>
        </p:spPr>
        <p:txBody>
          <a:bodyPr wrap="none" rtlCol="0">
            <a:spAutoFit/>
          </a:bodyPr>
          <a:lstStyle/>
          <a:p>
            <a:r>
              <a:rPr lang="ja-JP" altLang="en-US" sz="2800" dirty="0">
                <a:latin typeface="+mn-ea"/>
              </a:rPr>
              <a:t>陽子－陽子衝突</a:t>
            </a:r>
            <a:endParaRPr kumimoji="1" lang="ja-JP" altLang="en-US" sz="2800" dirty="0">
              <a:latin typeface="+mn-ea"/>
            </a:endParaRPr>
          </a:p>
        </p:txBody>
      </p:sp>
    </p:spTree>
    <p:extLst>
      <p:ext uri="{BB962C8B-B14F-4D97-AF65-F5344CB8AC3E}">
        <p14:creationId xmlns:p14="http://schemas.microsoft.com/office/powerpoint/2010/main" val="2104811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原子核パートン分布</a:t>
            </a:r>
          </a:p>
        </p:txBody>
      </p:sp>
      <p:sp>
        <p:nvSpPr>
          <p:cNvPr id="3" name="テキスト ボックス 2"/>
          <p:cNvSpPr txBox="1"/>
          <p:nvPr/>
        </p:nvSpPr>
        <p:spPr>
          <a:xfrm>
            <a:off x="2358994" y="1700808"/>
            <a:ext cx="2566728" cy="523220"/>
          </a:xfrm>
          <a:prstGeom prst="rect">
            <a:avLst/>
          </a:prstGeom>
          <a:noFill/>
        </p:spPr>
        <p:txBody>
          <a:bodyPr wrap="none" rtlCol="0">
            <a:spAutoFit/>
          </a:bodyPr>
          <a:lstStyle/>
          <a:p>
            <a:r>
              <a:rPr kumimoji="1" lang="ja-JP" altLang="en-US" sz="2800" dirty="0">
                <a:latin typeface="+mn-ea"/>
              </a:rPr>
              <a:t>原子核への拡張</a:t>
            </a:r>
          </a:p>
        </p:txBody>
      </p:sp>
      <p:pic>
        <p:nvPicPr>
          <p:cNvPr id="4" name="図 3"/>
          <p:cNvPicPr>
            <a:picLocks noChangeAspect="1"/>
          </p:cNvPicPr>
          <p:nvPr/>
        </p:nvPicPr>
        <p:blipFill rotWithShape="1">
          <a:blip r:embed="rId2"/>
          <a:srcRect l="22584" t="30789" r="26239" b="5175"/>
          <a:stretch/>
        </p:blipFill>
        <p:spPr>
          <a:xfrm>
            <a:off x="1691858" y="2198670"/>
            <a:ext cx="4032448" cy="2880320"/>
          </a:xfrm>
          <a:prstGeom prst="rect">
            <a:avLst/>
          </a:prstGeom>
        </p:spPr>
      </p:pic>
      <p:sp>
        <p:nvSpPr>
          <p:cNvPr id="5" name="テキスト ボックス 4"/>
          <p:cNvSpPr txBox="1"/>
          <p:nvPr/>
        </p:nvSpPr>
        <p:spPr>
          <a:xfrm>
            <a:off x="1733814" y="5205499"/>
            <a:ext cx="3669594" cy="954107"/>
          </a:xfrm>
          <a:prstGeom prst="rect">
            <a:avLst/>
          </a:prstGeom>
          <a:noFill/>
        </p:spPr>
        <p:txBody>
          <a:bodyPr wrap="none" rtlCol="0">
            <a:spAutoFit/>
          </a:bodyPr>
          <a:lstStyle/>
          <a:p>
            <a:r>
              <a:rPr kumimoji="1" lang="ja-JP" altLang="en-US" sz="2800" dirty="0">
                <a:latin typeface="+mn-ea"/>
              </a:rPr>
              <a:t>原子核中のパートン分布</a:t>
            </a:r>
            <a:endParaRPr kumimoji="1" lang="en-US" altLang="ja-JP" sz="2800" dirty="0">
              <a:latin typeface="+mn-ea"/>
            </a:endParaRPr>
          </a:p>
          <a:p>
            <a:r>
              <a:rPr lang="ja-JP" altLang="en-US" sz="2800" dirty="0">
                <a:latin typeface="+mn-ea"/>
              </a:rPr>
              <a:t>と核子パートン分布の比</a:t>
            </a:r>
            <a:endParaRPr kumimoji="1" lang="ja-JP" altLang="en-US" sz="2800" dirty="0">
              <a:latin typeface="+mn-ea"/>
            </a:endParaRPr>
          </a:p>
        </p:txBody>
      </p:sp>
      <p:sp>
        <p:nvSpPr>
          <p:cNvPr id="6" name="テキスト ボックス 5"/>
          <p:cNvSpPr txBox="1"/>
          <p:nvPr/>
        </p:nvSpPr>
        <p:spPr>
          <a:xfrm>
            <a:off x="1487488" y="6086058"/>
            <a:ext cx="3977371" cy="400110"/>
          </a:xfrm>
          <a:prstGeom prst="rect">
            <a:avLst/>
          </a:prstGeom>
          <a:noFill/>
        </p:spPr>
        <p:txBody>
          <a:bodyPr wrap="none" rtlCol="0">
            <a:spAutoFit/>
          </a:bodyPr>
          <a:lstStyle/>
          <a:p>
            <a:r>
              <a:rPr lang="en-US" altLang="ja-JP" sz="2000" dirty="0" err="1"/>
              <a:t>Eskola</a:t>
            </a:r>
            <a:r>
              <a:rPr lang="en-US" altLang="ja-JP" sz="2000" dirty="0"/>
              <a:t>, </a:t>
            </a:r>
            <a:r>
              <a:rPr lang="en-US" altLang="ja-JP" sz="2000" dirty="0" err="1"/>
              <a:t>Paukkunen</a:t>
            </a:r>
            <a:r>
              <a:rPr lang="en-US" altLang="ja-JP" sz="2000" dirty="0"/>
              <a:t>, Salgado (2009)</a:t>
            </a:r>
            <a:endParaRPr kumimoji="1" lang="ja-JP" altLang="en-US" sz="2000" dirty="0"/>
          </a:p>
        </p:txBody>
      </p:sp>
      <p:sp>
        <p:nvSpPr>
          <p:cNvPr id="34" name="テキスト ボックス 33"/>
          <p:cNvSpPr txBox="1"/>
          <p:nvPr/>
        </p:nvSpPr>
        <p:spPr>
          <a:xfrm>
            <a:off x="6639028" y="2261190"/>
            <a:ext cx="3777453" cy="1815882"/>
          </a:xfrm>
          <a:prstGeom prst="rect">
            <a:avLst/>
          </a:prstGeom>
          <a:noFill/>
        </p:spPr>
        <p:txBody>
          <a:bodyPr wrap="square" rtlCol="0">
            <a:spAutoFit/>
          </a:bodyPr>
          <a:lstStyle/>
          <a:p>
            <a:pPr algn="ctr"/>
            <a:r>
              <a:rPr lang="en-US" altLang="ja-JP" sz="2800" dirty="0"/>
              <a:t>Small Q</a:t>
            </a:r>
            <a:r>
              <a:rPr lang="en-US" altLang="ja-JP" sz="2800" baseline="30000" dirty="0"/>
              <a:t>2</a:t>
            </a:r>
            <a:r>
              <a:rPr lang="ja-JP" altLang="en-US" sz="2800" dirty="0" err="1"/>
              <a:t>での</a:t>
            </a:r>
            <a:r>
              <a:rPr lang="ja-JP" altLang="en-US" sz="2800" dirty="0"/>
              <a:t>実験結果のフィッティング</a:t>
            </a:r>
            <a:endParaRPr lang="en-US" altLang="ja-JP" sz="2800" dirty="0"/>
          </a:p>
          <a:p>
            <a:pPr algn="ctr"/>
            <a:r>
              <a:rPr lang="en-US" altLang="ja-JP" sz="2800" dirty="0"/>
              <a:t>+</a:t>
            </a:r>
          </a:p>
          <a:p>
            <a:pPr algn="ctr"/>
            <a:r>
              <a:rPr lang="en-US" altLang="ja-JP" sz="2800" dirty="0"/>
              <a:t>DGLAP</a:t>
            </a:r>
            <a:r>
              <a:rPr lang="ja-JP" altLang="en-US" sz="2800" dirty="0"/>
              <a:t>発展方程式</a:t>
            </a:r>
            <a:endParaRPr lang="en-US" altLang="ja-JP" sz="2800" dirty="0"/>
          </a:p>
        </p:txBody>
      </p:sp>
      <p:sp>
        <p:nvSpPr>
          <p:cNvPr id="7" name="テキスト ボックス 6"/>
          <p:cNvSpPr txBox="1"/>
          <p:nvPr/>
        </p:nvSpPr>
        <p:spPr>
          <a:xfrm>
            <a:off x="7202061" y="4660757"/>
            <a:ext cx="3180005" cy="830997"/>
          </a:xfrm>
          <a:prstGeom prst="rect">
            <a:avLst/>
          </a:prstGeom>
          <a:noFill/>
        </p:spPr>
        <p:txBody>
          <a:bodyPr wrap="square" rtlCol="0">
            <a:spAutoFit/>
          </a:bodyPr>
          <a:lstStyle/>
          <a:p>
            <a:r>
              <a:rPr kumimoji="1" lang="ja-JP" altLang="en-US" sz="2800" dirty="0">
                <a:latin typeface="+mn-ea"/>
              </a:rPr>
              <a:t>衝突径数依存性</a:t>
            </a:r>
            <a:r>
              <a:rPr kumimoji="1" lang="en-US" altLang="ja-JP" sz="2000" dirty="0"/>
              <a:t>(</a:t>
            </a:r>
            <a:r>
              <a:rPr kumimoji="1" lang="en-US" altLang="ja-JP" sz="2000" dirty="0" err="1"/>
              <a:t>Helenius</a:t>
            </a:r>
            <a:r>
              <a:rPr kumimoji="1" lang="en-US" altLang="ja-JP" sz="2000" dirty="0"/>
              <a:t> </a:t>
            </a:r>
            <a:r>
              <a:rPr lang="en-US" altLang="ja-JP" sz="2000" i="1" dirty="0"/>
              <a:t>e</a:t>
            </a:r>
            <a:r>
              <a:rPr kumimoji="1" lang="en-US" altLang="ja-JP" sz="2000" i="1" dirty="0"/>
              <a:t>t al.</a:t>
            </a:r>
            <a:r>
              <a:rPr kumimoji="1" lang="en-US" altLang="ja-JP" sz="2000" dirty="0"/>
              <a:t> (2012))</a:t>
            </a:r>
            <a:endParaRPr kumimoji="1" lang="ja-JP" altLang="en-US" sz="2000" dirty="0"/>
          </a:p>
        </p:txBody>
      </p:sp>
    </p:spTree>
    <p:extLst>
      <p:ext uri="{BB962C8B-B14F-4D97-AF65-F5344CB8AC3E}">
        <p14:creationId xmlns:p14="http://schemas.microsoft.com/office/powerpoint/2010/main" val="20836725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各ステージ（プローブ）</a:t>
            </a:r>
          </a:p>
        </p:txBody>
      </p:sp>
      <p:sp>
        <p:nvSpPr>
          <p:cNvPr id="40" name="テキスト ボックス 39"/>
          <p:cNvSpPr txBox="1"/>
          <p:nvPr/>
        </p:nvSpPr>
        <p:spPr>
          <a:xfrm>
            <a:off x="6817544" y="5169884"/>
            <a:ext cx="1444626" cy="523220"/>
          </a:xfrm>
          <a:prstGeom prst="rect">
            <a:avLst/>
          </a:prstGeom>
          <a:noFill/>
        </p:spPr>
        <p:txBody>
          <a:bodyPr wrap="none" rtlCol="0">
            <a:spAutoFit/>
          </a:bodyPr>
          <a:lstStyle/>
          <a:p>
            <a:r>
              <a:rPr kumimoji="1" lang="en-US" altLang="ja-JP" sz="2800" dirty="0">
                <a:latin typeface="+mn-ea"/>
              </a:rPr>
              <a:t>1. </a:t>
            </a:r>
            <a:r>
              <a:rPr kumimoji="1" lang="en-US" altLang="ja-JP" sz="2800" dirty="0" err="1">
                <a:latin typeface="+mn-ea"/>
              </a:rPr>
              <a:t>pQCD</a:t>
            </a:r>
            <a:endParaRPr kumimoji="1" lang="ja-JP" altLang="en-US" sz="2800" dirty="0">
              <a:latin typeface="+mn-ea"/>
            </a:endParaRPr>
          </a:p>
        </p:txBody>
      </p:sp>
      <p:sp>
        <p:nvSpPr>
          <p:cNvPr id="42" name="テキスト ボックス 41"/>
          <p:cNvSpPr txBox="1"/>
          <p:nvPr/>
        </p:nvSpPr>
        <p:spPr>
          <a:xfrm>
            <a:off x="6817545" y="3429001"/>
            <a:ext cx="2878856" cy="954107"/>
          </a:xfrm>
          <a:prstGeom prst="rect">
            <a:avLst/>
          </a:prstGeom>
          <a:noFill/>
        </p:spPr>
        <p:txBody>
          <a:bodyPr wrap="square" rtlCol="0">
            <a:spAutoFit/>
          </a:bodyPr>
          <a:lstStyle/>
          <a:p>
            <a:r>
              <a:rPr kumimoji="1" lang="en-US" altLang="ja-JP" sz="2800" dirty="0">
                <a:latin typeface="+mn-ea"/>
              </a:rPr>
              <a:t>2. </a:t>
            </a:r>
            <a:r>
              <a:rPr lang="en-US" altLang="ja-JP" sz="2800" dirty="0">
                <a:latin typeface="+mn-ea"/>
              </a:rPr>
              <a:t>QGP</a:t>
            </a:r>
            <a:r>
              <a:rPr lang="ja-JP" altLang="en-US" sz="2800" dirty="0">
                <a:latin typeface="+mn-ea"/>
              </a:rPr>
              <a:t>流体との相互作用</a:t>
            </a:r>
            <a:endParaRPr kumimoji="1" lang="ja-JP" altLang="en-US" sz="2800" dirty="0">
              <a:latin typeface="+mn-ea"/>
            </a:endParaRPr>
          </a:p>
        </p:txBody>
      </p:sp>
      <p:sp>
        <p:nvSpPr>
          <p:cNvPr id="43" name="テキスト ボックス 42"/>
          <p:cNvSpPr txBox="1"/>
          <p:nvPr/>
        </p:nvSpPr>
        <p:spPr>
          <a:xfrm>
            <a:off x="6817545" y="1988840"/>
            <a:ext cx="1986441" cy="523220"/>
          </a:xfrm>
          <a:prstGeom prst="rect">
            <a:avLst/>
          </a:prstGeom>
          <a:noFill/>
        </p:spPr>
        <p:txBody>
          <a:bodyPr wrap="none" rtlCol="0">
            <a:spAutoFit/>
          </a:bodyPr>
          <a:lstStyle/>
          <a:p>
            <a:r>
              <a:rPr lang="en-US" altLang="ja-JP" sz="2800" dirty="0">
                <a:latin typeface="+mn-ea"/>
              </a:rPr>
              <a:t>3</a:t>
            </a:r>
            <a:r>
              <a:rPr kumimoji="1" lang="en-US" altLang="ja-JP" sz="2800" dirty="0">
                <a:latin typeface="+mn-ea"/>
              </a:rPr>
              <a:t>. </a:t>
            </a:r>
            <a:r>
              <a:rPr lang="ja-JP" altLang="en-US" sz="2800" dirty="0">
                <a:latin typeface="+mn-ea"/>
              </a:rPr>
              <a:t>破砕過程</a:t>
            </a:r>
            <a:endParaRPr kumimoji="1" lang="ja-JP" altLang="en-US" sz="2800" dirty="0">
              <a:latin typeface="+mn-ea"/>
            </a:endParaRPr>
          </a:p>
        </p:txBody>
      </p:sp>
      <p:grpSp>
        <p:nvGrpSpPr>
          <p:cNvPr id="46" name="グループ化 45"/>
          <p:cNvGrpSpPr/>
          <p:nvPr/>
        </p:nvGrpSpPr>
        <p:grpSpPr>
          <a:xfrm>
            <a:off x="2063553" y="1735273"/>
            <a:ext cx="4714255" cy="4257587"/>
            <a:chOff x="2088559" y="1447240"/>
            <a:chExt cx="4714255" cy="4257587"/>
          </a:xfrm>
        </p:grpSpPr>
        <p:sp>
          <p:nvSpPr>
            <p:cNvPr id="47" name="Line 3"/>
            <p:cNvSpPr>
              <a:spLocks noChangeAspect="1" noChangeShapeType="1"/>
            </p:cNvSpPr>
            <p:nvPr/>
          </p:nvSpPr>
          <p:spPr bwMode="auto">
            <a:xfrm flipV="1">
              <a:off x="4572376" y="1945627"/>
              <a:ext cx="0" cy="3040062"/>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48" name="Line 4"/>
            <p:cNvSpPr>
              <a:spLocks noChangeAspect="1" noChangeShapeType="1"/>
            </p:cNvSpPr>
            <p:nvPr/>
          </p:nvSpPr>
          <p:spPr bwMode="auto">
            <a:xfrm>
              <a:off x="2545139" y="4612627"/>
              <a:ext cx="4000500" cy="0"/>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49" name="Freeform 5"/>
            <p:cNvSpPr>
              <a:spLocks noChangeAspect="1"/>
            </p:cNvSpPr>
            <p:nvPr/>
          </p:nvSpPr>
          <p:spPr bwMode="auto">
            <a:xfrm>
              <a:off x="4158039" y="2383777"/>
              <a:ext cx="2644775" cy="2655887"/>
            </a:xfrm>
            <a:custGeom>
              <a:avLst/>
              <a:gdLst>
                <a:gd name="T0" fmla="*/ 0 w 2148"/>
                <a:gd name="T1" fmla="*/ 2160 h 2160"/>
                <a:gd name="T2" fmla="*/ 2148 w 2148"/>
                <a:gd name="T3" fmla="*/ 0 h 2160"/>
              </a:gdLst>
              <a:ahLst/>
              <a:cxnLst>
                <a:cxn ang="0">
                  <a:pos x="T0" y="T1"/>
                </a:cxn>
                <a:cxn ang="0">
                  <a:pos x="T2" y="T3"/>
                </a:cxn>
              </a:cxnLst>
              <a:rect l="0" t="0" r="r" b="b"/>
              <a:pathLst>
                <a:path w="2148" h="2160">
                  <a:moveTo>
                    <a:pt x="0" y="2160"/>
                  </a:moveTo>
                  <a:lnTo>
                    <a:pt x="2148"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50" name="Freeform 6"/>
            <p:cNvSpPr>
              <a:spLocks noChangeAspect="1"/>
            </p:cNvSpPr>
            <p:nvPr/>
          </p:nvSpPr>
          <p:spPr bwMode="auto">
            <a:xfrm>
              <a:off x="2322889" y="2383777"/>
              <a:ext cx="2674937" cy="2655887"/>
            </a:xfrm>
            <a:custGeom>
              <a:avLst/>
              <a:gdLst>
                <a:gd name="T0" fmla="*/ 2164 w 2164"/>
                <a:gd name="T1" fmla="*/ 2157 h 2157"/>
                <a:gd name="T2" fmla="*/ 0 w 2164"/>
                <a:gd name="T3" fmla="*/ 0 h 2157"/>
              </a:gdLst>
              <a:ahLst/>
              <a:cxnLst>
                <a:cxn ang="0">
                  <a:pos x="T0" y="T1"/>
                </a:cxn>
                <a:cxn ang="0">
                  <a:pos x="T2" y="T3"/>
                </a:cxn>
              </a:cxnLst>
              <a:rect l="0" t="0" r="r" b="b"/>
              <a:pathLst>
                <a:path w="2164" h="2157">
                  <a:moveTo>
                    <a:pt x="2164" y="2157"/>
                  </a:moveTo>
                  <a:lnTo>
                    <a:pt x="0"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51" name="Freeform 7"/>
            <p:cNvSpPr>
              <a:spLocks noChangeAspect="1"/>
            </p:cNvSpPr>
            <p:nvPr/>
          </p:nvSpPr>
          <p:spPr bwMode="auto">
            <a:xfrm>
              <a:off x="2788026" y="2215502"/>
              <a:ext cx="3651250" cy="1992312"/>
            </a:xfrm>
            <a:custGeom>
              <a:avLst/>
              <a:gdLst>
                <a:gd name="T0" fmla="*/ 90 w 3286"/>
                <a:gd name="T1" fmla="*/ 458 h 1793"/>
                <a:gd name="T2" fmla="*/ 650 w 3286"/>
                <a:gd name="T3" fmla="*/ 1126 h 1793"/>
                <a:gd name="T4" fmla="*/ 1221 w 3286"/>
                <a:gd name="T5" fmla="*/ 1629 h 1793"/>
                <a:gd name="T6" fmla="*/ 1401 w 3286"/>
                <a:gd name="T7" fmla="*/ 1752 h 1793"/>
                <a:gd name="T8" fmla="*/ 1601 w 3286"/>
                <a:gd name="T9" fmla="*/ 1793 h 1793"/>
                <a:gd name="T10" fmla="*/ 1793 w 3286"/>
                <a:gd name="T11" fmla="*/ 1752 h 1793"/>
                <a:gd name="T12" fmla="*/ 1985 w 3286"/>
                <a:gd name="T13" fmla="*/ 1626 h 1793"/>
                <a:gd name="T14" fmla="*/ 2528 w 3286"/>
                <a:gd name="T15" fmla="*/ 1151 h 1793"/>
                <a:gd name="T16" fmla="*/ 3169 w 3286"/>
                <a:gd name="T17" fmla="*/ 399 h 1793"/>
                <a:gd name="T18" fmla="*/ 3228 w 3286"/>
                <a:gd name="T19" fmla="*/ 161 h 1793"/>
                <a:gd name="T20" fmla="*/ 2960 w 3286"/>
                <a:gd name="T21" fmla="*/ 31 h 1793"/>
                <a:gd name="T22" fmla="*/ 2364 w 3286"/>
                <a:gd name="T23" fmla="*/ 309 h 1793"/>
                <a:gd name="T24" fmla="*/ 1600 w 3286"/>
                <a:gd name="T25" fmla="*/ 518 h 1793"/>
                <a:gd name="T26" fmla="*/ 915 w 3286"/>
                <a:gd name="T27" fmla="*/ 319 h 1793"/>
                <a:gd name="T28" fmla="*/ 279 w 3286"/>
                <a:gd name="T29" fmla="*/ 21 h 1793"/>
                <a:gd name="T30" fmla="*/ 31 w 3286"/>
                <a:gd name="T31" fmla="*/ 190 h 1793"/>
                <a:gd name="T32" fmla="*/ 90 w 3286"/>
                <a:gd name="T33" fmla="*/ 458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6" h="1793">
                  <a:moveTo>
                    <a:pt x="90" y="458"/>
                  </a:moveTo>
                  <a:cubicBezTo>
                    <a:pt x="193" y="614"/>
                    <a:pt x="462" y="931"/>
                    <a:pt x="650" y="1126"/>
                  </a:cubicBezTo>
                  <a:lnTo>
                    <a:pt x="1221" y="1629"/>
                  </a:lnTo>
                  <a:cubicBezTo>
                    <a:pt x="1346" y="1733"/>
                    <a:pt x="1338" y="1725"/>
                    <a:pt x="1401" y="1752"/>
                  </a:cubicBezTo>
                  <a:cubicBezTo>
                    <a:pt x="1464" y="1779"/>
                    <a:pt x="1536" y="1793"/>
                    <a:pt x="1601" y="1793"/>
                  </a:cubicBezTo>
                  <a:cubicBezTo>
                    <a:pt x="1666" y="1793"/>
                    <a:pt x="1729" y="1780"/>
                    <a:pt x="1793" y="1752"/>
                  </a:cubicBezTo>
                  <a:cubicBezTo>
                    <a:pt x="1857" y="1724"/>
                    <a:pt x="1863" y="1726"/>
                    <a:pt x="1985" y="1626"/>
                  </a:cubicBezTo>
                  <a:lnTo>
                    <a:pt x="2528" y="1151"/>
                  </a:lnTo>
                  <a:cubicBezTo>
                    <a:pt x="2725" y="947"/>
                    <a:pt x="3052" y="564"/>
                    <a:pt x="3169" y="399"/>
                  </a:cubicBezTo>
                  <a:cubicBezTo>
                    <a:pt x="3286" y="234"/>
                    <a:pt x="3263" y="222"/>
                    <a:pt x="3228" y="161"/>
                  </a:cubicBezTo>
                  <a:cubicBezTo>
                    <a:pt x="3193" y="100"/>
                    <a:pt x="3104" y="6"/>
                    <a:pt x="2960" y="31"/>
                  </a:cubicBezTo>
                  <a:cubicBezTo>
                    <a:pt x="2816" y="56"/>
                    <a:pt x="2591" y="228"/>
                    <a:pt x="2364" y="309"/>
                  </a:cubicBezTo>
                  <a:cubicBezTo>
                    <a:pt x="2137" y="390"/>
                    <a:pt x="1841" y="516"/>
                    <a:pt x="1600" y="518"/>
                  </a:cubicBezTo>
                  <a:cubicBezTo>
                    <a:pt x="1359" y="520"/>
                    <a:pt x="1135" y="402"/>
                    <a:pt x="915" y="319"/>
                  </a:cubicBezTo>
                  <a:cubicBezTo>
                    <a:pt x="695" y="236"/>
                    <a:pt x="426" y="42"/>
                    <a:pt x="279" y="21"/>
                  </a:cubicBezTo>
                  <a:cubicBezTo>
                    <a:pt x="132" y="0"/>
                    <a:pt x="62" y="117"/>
                    <a:pt x="31" y="190"/>
                  </a:cubicBezTo>
                  <a:cubicBezTo>
                    <a:pt x="0" y="263"/>
                    <a:pt x="78" y="402"/>
                    <a:pt x="90" y="458"/>
                  </a:cubicBezTo>
                  <a:close/>
                </a:path>
              </a:pathLst>
            </a:custGeom>
            <a:gradFill rotWithShape="0">
              <a:gsLst>
                <a:gs pos="0">
                  <a:schemeClr val="accent2"/>
                </a:gs>
                <a:gs pos="49000">
                  <a:srgbClr val="FF0000">
                    <a:alpha val="70000"/>
                    <a:lumMod val="73000"/>
                  </a:srgbClr>
                </a:gs>
              </a:gsLst>
              <a:lin ang="5400000" scaled="1"/>
            </a:gradFill>
            <a:ln>
              <a:noFill/>
            </a:ln>
            <a:effectLst/>
          </p:spPr>
          <p:txBody>
            <a:bodyPr wrap="none" anchor="ctr"/>
            <a:lstStyle/>
            <a:p>
              <a:pPr>
                <a:defRPr/>
              </a:pPr>
              <a:endParaRPr lang="ja-JP" altLang="en-US" dirty="0"/>
            </a:p>
          </p:txBody>
        </p:sp>
        <p:sp>
          <p:nvSpPr>
            <p:cNvPr id="52" name="Text Box 8"/>
            <p:cNvSpPr txBox="1">
              <a:spLocks noChangeAspect="1" noChangeArrowheads="1"/>
            </p:cNvSpPr>
            <p:nvPr/>
          </p:nvSpPr>
          <p:spPr bwMode="auto">
            <a:xfrm>
              <a:off x="4731126" y="4582464"/>
              <a:ext cx="3433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lang="en-US" altLang="ja-JP" sz="2400">
                  <a:solidFill>
                    <a:schemeClr val="tx1"/>
                  </a:solidFill>
                  <a:latin typeface="+mn-lt"/>
                  <a:cs typeface="Arial" charset="0"/>
                </a:rPr>
                <a:t>0</a:t>
              </a:r>
            </a:p>
          </p:txBody>
        </p:sp>
        <p:sp>
          <p:nvSpPr>
            <p:cNvPr id="53" name="AutoShape 9"/>
            <p:cNvSpPr>
              <a:spLocks noChangeAspect="1" noChangeArrowheads="1"/>
            </p:cNvSpPr>
            <p:nvPr/>
          </p:nvSpPr>
          <p:spPr bwMode="auto">
            <a:xfrm rot="2704117">
              <a:off x="3996113" y="4693590"/>
              <a:ext cx="341313" cy="633412"/>
            </a:xfrm>
            <a:prstGeom prst="upArrow">
              <a:avLst>
                <a:gd name="adj1" fmla="val 50000"/>
                <a:gd name="adj2" fmla="val 46395"/>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54" name="Text Box 10"/>
            <p:cNvSpPr txBox="1">
              <a:spLocks noChangeAspect="1" noChangeArrowheads="1"/>
            </p:cNvSpPr>
            <p:nvPr/>
          </p:nvSpPr>
          <p:spPr bwMode="auto">
            <a:xfrm>
              <a:off x="2088559" y="4137631"/>
              <a:ext cx="1994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collision axis</a:t>
              </a:r>
            </a:p>
          </p:txBody>
        </p:sp>
        <p:sp>
          <p:nvSpPr>
            <p:cNvPr id="55" name="Text Box 11"/>
            <p:cNvSpPr txBox="1">
              <a:spLocks noChangeAspect="1" noChangeArrowheads="1"/>
            </p:cNvSpPr>
            <p:nvPr/>
          </p:nvSpPr>
          <p:spPr bwMode="auto">
            <a:xfrm rot="16200000">
              <a:off x="3969040" y="1601289"/>
              <a:ext cx="7697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time</a:t>
              </a:r>
            </a:p>
          </p:txBody>
        </p:sp>
        <p:sp>
          <p:nvSpPr>
            <p:cNvPr id="56" name="Oval 12"/>
            <p:cNvSpPr>
              <a:spLocks noChangeAspect="1" noChangeArrowheads="1"/>
            </p:cNvSpPr>
            <p:nvPr/>
          </p:nvSpPr>
          <p:spPr bwMode="auto">
            <a:xfrm>
              <a:off x="3627814" y="2277414"/>
              <a:ext cx="107950"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7" name="Oval 13"/>
            <p:cNvSpPr>
              <a:spLocks noChangeAspect="1" noChangeArrowheads="1"/>
            </p:cNvSpPr>
            <p:nvPr/>
          </p:nvSpPr>
          <p:spPr bwMode="auto">
            <a:xfrm>
              <a:off x="4392989" y="2291702"/>
              <a:ext cx="106362"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8" name="Oval 14"/>
            <p:cNvSpPr>
              <a:spLocks noChangeAspect="1" noChangeArrowheads="1"/>
            </p:cNvSpPr>
            <p:nvPr/>
          </p:nvSpPr>
          <p:spPr bwMode="auto">
            <a:xfrm>
              <a:off x="4446964" y="2558402"/>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9" name="Oval 15"/>
            <p:cNvSpPr>
              <a:spLocks noChangeAspect="1" noChangeArrowheads="1"/>
            </p:cNvSpPr>
            <p:nvPr/>
          </p:nvSpPr>
          <p:spPr bwMode="auto">
            <a:xfrm>
              <a:off x="4232651" y="2479027"/>
              <a:ext cx="106363"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0" name="Oval 16"/>
            <p:cNvSpPr>
              <a:spLocks noChangeAspect="1" noChangeArrowheads="1"/>
            </p:cNvSpPr>
            <p:nvPr/>
          </p:nvSpPr>
          <p:spPr bwMode="auto">
            <a:xfrm>
              <a:off x="4786689" y="2529827"/>
              <a:ext cx="107950"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1" name="Oval 17"/>
            <p:cNvSpPr>
              <a:spLocks noChangeAspect="1" noChangeArrowheads="1"/>
            </p:cNvSpPr>
            <p:nvPr/>
          </p:nvSpPr>
          <p:spPr bwMode="auto">
            <a:xfrm>
              <a:off x="4605714" y="2291702"/>
              <a:ext cx="106362" cy="106362"/>
            </a:xfrm>
            <a:prstGeom prst="ellipse">
              <a:avLst/>
            </a:prstGeom>
            <a:solidFill>
              <a:srgbClr val="CCFFCC"/>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2" name="Oval 18"/>
            <p:cNvSpPr>
              <a:spLocks noChangeAspect="1" noChangeArrowheads="1"/>
            </p:cNvSpPr>
            <p:nvPr/>
          </p:nvSpPr>
          <p:spPr bwMode="auto">
            <a:xfrm>
              <a:off x="3829426" y="2277414"/>
              <a:ext cx="106363"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3" name="Oval 19"/>
            <p:cNvSpPr>
              <a:spLocks noChangeAspect="1" noChangeArrowheads="1"/>
            </p:cNvSpPr>
            <p:nvPr/>
          </p:nvSpPr>
          <p:spPr bwMode="auto">
            <a:xfrm>
              <a:off x="4131051" y="2226614"/>
              <a:ext cx="107950"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4" name="Oval 20"/>
            <p:cNvSpPr>
              <a:spLocks noChangeAspect="1" noChangeArrowheads="1"/>
            </p:cNvSpPr>
            <p:nvPr/>
          </p:nvSpPr>
          <p:spPr bwMode="auto">
            <a:xfrm>
              <a:off x="3980239" y="2479027"/>
              <a:ext cx="106362" cy="106362"/>
            </a:xfrm>
            <a:prstGeom prst="ellipse">
              <a:avLst/>
            </a:prstGeom>
            <a:solidFill>
              <a:srgbClr val="6666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5" name="Oval 21"/>
            <p:cNvSpPr>
              <a:spLocks noChangeAspect="1" noChangeArrowheads="1"/>
            </p:cNvSpPr>
            <p:nvPr/>
          </p:nvSpPr>
          <p:spPr bwMode="auto">
            <a:xfrm>
              <a:off x="5039101" y="2328214"/>
              <a:ext cx="106363"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6" name="Oval 22"/>
            <p:cNvSpPr>
              <a:spLocks noChangeAspect="1" noChangeArrowheads="1"/>
            </p:cNvSpPr>
            <p:nvPr/>
          </p:nvSpPr>
          <p:spPr bwMode="auto">
            <a:xfrm>
              <a:off x="5089901" y="2529827"/>
              <a:ext cx="106363" cy="106362"/>
            </a:xfrm>
            <a:prstGeom prst="ellipse">
              <a:avLst/>
            </a:prstGeom>
            <a:solidFill>
              <a:srgbClr val="FF00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7" name="Oval 23"/>
            <p:cNvSpPr>
              <a:spLocks noChangeAspect="1" noChangeArrowheads="1"/>
            </p:cNvSpPr>
            <p:nvPr/>
          </p:nvSpPr>
          <p:spPr bwMode="auto">
            <a:xfrm>
              <a:off x="5342314" y="2277414"/>
              <a:ext cx="106362"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8" name="Oval 24"/>
            <p:cNvSpPr>
              <a:spLocks noChangeAspect="1" noChangeArrowheads="1"/>
            </p:cNvSpPr>
            <p:nvPr/>
          </p:nvSpPr>
          <p:spPr bwMode="auto">
            <a:xfrm>
              <a:off x="5240714" y="2423464"/>
              <a:ext cx="106362"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9" name="Oval 25"/>
            <p:cNvSpPr>
              <a:spLocks noChangeAspect="1" noChangeArrowheads="1"/>
            </p:cNvSpPr>
            <p:nvPr/>
          </p:nvSpPr>
          <p:spPr bwMode="auto">
            <a:xfrm>
              <a:off x="4837489" y="2175814"/>
              <a:ext cx="106362" cy="107950"/>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0" name="Oval 26"/>
            <p:cNvSpPr>
              <a:spLocks noChangeAspect="1" noChangeArrowheads="1"/>
            </p:cNvSpPr>
            <p:nvPr/>
          </p:nvSpPr>
          <p:spPr bwMode="auto">
            <a:xfrm>
              <a:off x="3326189" y="2126602"/>
              <a:ext cx="106362"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1" name="Oval 27"/>
            <p:cNvSpPr>
              <a:spLocks noChangeAspect="1" noChangeArrowheads="1"/>
            </p:cNvSpPr>
            <p:nvPr/>
          </p:nvSpPr>
          <p:spPr bwMode="auto">
            <a:xfrm>
              <a:off x="4680326" y="2025002"/>
              <a:ext cx="106363" cy="106362"/>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2" name="Oval 28"/>
            <p:cNvSpPr>
              <a:spLocks noChangeAspect="1" noChangeArrowheads="1"/>
            </p:cNvSpPr>
            <p:nvPr/>
          </p:nvSpPr>
          <p:spPr bwMode="auto">
            <a:xfrm>
              <a:off x="3577014" y="2075802"/>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3" name="Oval 29"/>
            <p:cNvSpPr>
              <a:spLocks noChangeAspect="1" noChangeArrowheads="1"/>
            </p:cNvSpPr>
            <p:nvPr/>
          </p:nvSpPr>
          <p:spPr bwMode="auto">
            <a:xfrm>
              <a:off x="3975476" y="2120252"/>
              <a:ext cx="106363"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4" name="Oval 30"/>
            <p:cNvSpPr>
              <a:spLocks noChangeAspect="1" noChangeArrowheads="1"/>
            </p:cNvSpPr>
            <p:nvPr/>
          </p:nvSpPr>
          <p:spPr bwMode="auto">
            <a:xfrm>
              <a:off x="5089901" y="2069452"/>
              <a:ext cx="106363"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5" name="Oval 31"/>
            <p:cNvSpPr>
              <a:spLocks noChangeAspect="1" noChangeArrowheads="1"/>
            </p:cNvSpPr>
            <p:nvPr/>
          </p:nvSpPr>
          <p:spPr bwMode="auto">
            <a:xfrm>
              <a:off x="5639176" y="2226614"/>
              <a:ext cx="106363" cy="10636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6" name="Oval 32"/>
            <p:cNvSpPr>
              <a:spLocks noChangeAspect="1" noChangeArrowheads="1"/>
            </p:cNvSpPr>
            <p:nvPr/>
          </p:nvSpPr>
          <p:spPr bwMode="auto">
            <a:xfrm>
              <a:off x="5386764" y="2075802"/>
              <a:ext cx="106362" cy="106362"/>
            </a:xfrm>
            <a:prstGeom prst="ellipse">
              <a:avLst/>
            </a:prstGeom>
            <a:solidFill>
              <a:srgbClr val="333399"/>
            </a:solidFill>
            <a:ln w="9525">
              <a:noFill/>
              <a:round/>
              <a:headEnd/>
              <a:tailEnd/>
            </a:ln>
            <a:effectLst/>
            <a:scene3d>
              <a:camera prst="orthographicFront"/>
              <a:lightRig rig="threePt" dir="t"/>
            </a:scene3d>
            <a:sp3d>
              <a:bevelT w="7200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7" name="AutoShape 33"/>
            <p:cNvSpPr>
              <a:spLocks noChangeAspect="1" noChangeArrowheads="1"/>
            </p:cNvSpPr>
            <p:nvPr/>
          </p:nvSpPr>
          <p:spPr bwMode="auto">
            <a:xfrm>
              <a:off x="4390520" y="4406252"/>
              <a:ext cx="352425" cy="403225"/>
            </a:xfrm>
            <a:prstGeom prst="irregularSeal1">
              <a:avLst/>
            </a:pr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shape">
                <a:fillToRect l="50000" t="50000" r="50000" b="50000"/>
              </a:path>
            </a:gradFill>
            <a:ln w="9525">
              <a:noFill/>
              <a:miter lim="800000"/>
              <a:headEnd/>
              <a:tailEnd/>
            </a:ln>
            <a:effectLst/>
            <a:scene3d>
              <a:camera prst="orthographicFront"/>
              <a:lightRig rig="threePt" dir="t"/>
            </a:scene3d>
            <a:sp3d>
              <a:bevelT w="180000" h="18034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8" name="Oval 34"/>
            <p:cNvSpPr>
              <a:spLocks noChangeAspect="1" noChangeArrowheads="1"/>
            </p:cNvSpPr>
            <p:nvPr/>
          </p:nvSpPr>
          <p:spPr bwMode="auto">
            <a:xfrm>
              <a:off x="3527801" y="5250802"/>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sp>
          <p:nvSpPr>
            <p:cNvPr id="79" name="AutoShape 39"/>
            <p:cNvSpPr>
              <a:spLocks noChangeAspect="1" noChangeArrowheads="1"/>
            </p:cNvSpPr>
            <p:nvPr/>
          </p:nvSpPr>
          <p:spPr bwMode="auto">
            <a:xfrm rot="18900000">
              <a:off x="4816851" y="4711052"/>
              <a:ext cx="341313" cy="561975"/>
            </a:xfrm>
            <a:prstGeom prst="upArrow">
              <a:avLst>
                <a:gd name="adj1" fmla="val 50000"/>
                <a:gd name="adj2" fmla="val 41163"/>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80" name="Oval 34"/>
            <p:cNvSpPr>
              <a:spLocks noChangeAspect="1" noChangeArrowheads="1"/>
            </p:cNvSpPr>
            <p:nvPr/>
          </p:nvSpPr>
          <p:spPr bwMode="auto">
            <a:xfrm>
              <a:off x="5102985" y="5228481"/>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cxnSp>
          <p:nvCxnSpPr>
            <p:cNvPr id="81" name="直線矢印コネクタ 80"/>
            <p:cNvCxnSpPr/>
            <p:nvPr/>
          </p:nvCxnSpPr>
          <p:spPr>
            <a:xfrm flipV="1">
              <a:off x="4566732" y="1832121"/>
              <a:ext cx="377119" cy="2780506"/>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sp>
          <p:nvSpPr>
            <p:cNvPr id="82" name="Freeform 458"/>
            <p:cNvSpPr>
              <a:spLocks/>
            </p:cNvSpPr>
            <p:nvPr/>
          </p:nvSpPr>
          <p:spPr bwMode="auto">
            <a:xfrm rot="15609705">
              <a:off x="2949524" y="2535406"/>
              <a:ext cx="2215791" cy="325206"/>
            </a:xfrm>
            <a:custGeom>
              <a:avLst/>
              <a:gdLst>
                <a:gd name="T0" fmla="*/ 0 w 2903"/>
                <a:gd name="T1" fmla="*/ 73025 h 91"/>
                <a:gd name="T2" fmla="*/ 287337 w 2903"/>
                <a:gd name="T3" fmla="*/ 0 h 91"/>
                <a:gd name="T4" fmla="*/ 576262 w 2903"/>
                <a:gd name="T5" fmla="*/ 73025 h 91"/>
                <a:gd name="T6" fmla="*/ 863600 w 2903"/>
                <a:gd name="T7" fmla="*/ 0 h 91"/>
                <a:gd name="T8" fmla="*/ 1152525 w 2903"/>
                <a:gd name="T9" fmla="*/ 73025 h 91"/>
                <a:gd name="T10" fmla="*/ 1439862 w 2903"/>
                <a:gd name="T11" fmla="*/ 0 h 91"/>
                <a:gd name="T12" fmla="*/ 1728787 w 2903"/>
                <a:gd name="T13" fmla="*/ 73025 h 91"/>
                <a:gd name="T14" fmla="*/ 2016125 w 2903"/>
                <a:gd name="T15" fmla="*/ 0 h 91"/>
                <a:gd name="T16" fmla="*/ 2303462 w 2903"/>
                <a:gd name="T17" fmla="*/ 73025 h 91"/>
                <a:gd name="T18" fmla="*/ 2592387 w 2903"/>
                <a:gd name="T19" fmla="*/ 0 h 91"/>
                <a:gd name="T20" fmla="*/ 2879725 w 2903"/>
                <a:gd name="T21" fmla="*/ 73025 h 91"/>
                <a:gd name="T22" fmla="*/ 3168650 w 2903"/>
                <a:gd name="T23" fmla="*/ 0 h 91"/>
                <a:gd name="T24" fmla="*/ 3455987 w 2903"/>
                <a:gd name="T25" fmla="*/ 73025 h 91"/>
                <a:gd name="T26" fmla="*/ 3744912 w 2903"/>
                <a:gd name="T27" fmla="*/ 0 h 91"/>
                <a:gd name="T28" fmla="*/ 4032250 w 2903"/>
                <a:gd name="T29" fmla="*/ 73025 h 91"/>
                <a:gd name="T30" fmla="*/ 4321175 w 2903"/>
                <a:gd name="T31" fmla="*/ 0 h 91"/>
                <a:gd name="T32" fmla="*/ 4608512 w 2903"/>
                <a:gd name="T33" fmla="*/ 73025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03"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1" y="91"/>
                    <a:pt x="1451" y="91"/>
                  </a:cubicBezTo>
                  <a:cubicBezTo>
                    <a:pt x="1511" y="91"/>
                    <a:pt x="1573" y="0"/>
                    <a:pt x="1633" y="0"/>
                  </a:cubicBezTo>
                  <a:cubicBezTo>
                    <a:pt x="1693" y="0"/>
                    <a:pt x="1754" y="91"/>
                    <a:pt x="1814" y="91"/>
                  </a:cubicBezTo>
                  <a:cubicBezTo>
                    <a:pt x="1874" y="91"/>
                    <a:pt x="1936" y="0"/>
                    <a:pt x="1996" y="0"/>
                  </a:cubicBezTo>
                  <a:cubicBezTo>
                    <a:pt x="2056" y="0"/>
                    <a:pt x="2117" y="91"/>
                    <a:pt x="2177" y="91"/>
                  </a:cubicBezTo>
                  <a:cubicBezTo>
                    <a:pt x="2237" y="91"/>
                    <a:pt x="2299" y="0"/>
                    <a:pt x="2359" y="0"/>
                  </a:cubicBezTo>
                  <a:cubicBezTo>
                    <a:pt x="2419" y="0"/>
                    <a:pt x="2480" y="91"/>
                    <a:pt x="2540" y="91"/>
                  </a:cubicBezTo>
                  <a:cubicBezTo>
                    <a:pt x="2600" y="91"/>
                    <a:pt x="2662" y="0"/>
                    <a:pt x="2722" y="0"/>
                  </a:cubicBezTo>
                  <a:cubicBezTo>
                    <a:pt x="2782" y="0"/>
                    <a:pt x="2842" y="45"/>
                    <a:pt x="2903" y="91"/>
                  </a:cubicBezTo>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Tree>
    <p:extLst>
      <p:ext uri="{BB962C8B-B14F-4D97-AF65-F5344CB8AC3E}">
        <p14:creationId xmlns:p14="http://schemas.microsoft.com/office/powerpoint/2010/main" val="834555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重イオン衝突におけるジェットの物理</a:t>
            </a:r>
          </a:p>
        </p:txBody>
      </p:sp>
      <p:sp>
        <p:nvSpPr>
          <p:cNvPr id="20" name="テキスト ボックス 19"/>
          <p:cNvSpPr txBox="1"/>
          <p:nvPr/>
        </p:nvSpPr>
        <p:spPr>
          <a:xfrm>
            <a:off x="2402289" y="5139189"/>
            <a:ext cx="7366119" cy="954107"/>
          </a:xfrm>
          <a:prstGeom prst="rect">
            <a:avLst/>
          </a:prstGeom>
          <a:noFill/>
        </p:spPr>
        <p:txBody>
          <a:bodyPr wrap="none" rtlCol="0">
            <a:spAutoFit/>
          </a:bodyPr>
          <a:lstStyle/>
          <a:p>
            <a:pPr algn="ctr"/>
            <a:r>
              <a:rPr kumimoji="1" lang="ja-JP" altLang="en-US" sz="2800" dirty="0">
                <a:latin typeface="+mn-ea"/>
              </a:rPr>
              <a:t>パートン分岐（真空＋媒質誘起）　仮想度↓</a:t>
            </a:r>
            <a:endParaRPr kumimoji="1" lang="en-US" altLang="ja-JP" sz="2800" dirty="0">
              <a:latin typeface="+mn-ea"/>
            </a:endParaRPr>
          </a:p>
          <a:p>
            <a:pPr algn="ctr"/>
            <a:r>
              <a:rPr kumimoji="1" lang="ja-JP" altLang="en-US" sz="2800" dirty="0">
                <a:latin typeface="+mn-ea"/>
              </a:rPr>
              <a:t>媒質との相互作用　　　　　　　　仮想度↑</a:t>
            </a:r>
            <a:endParaRPr kumimoji="1" lang="en-US" altLang="ja-JP" sz="2800" dirty="0">
              <a:latin typeface="+mn-ea"/>
            </a:endParaRPr>
          </a:p>
        </p:txBody>
      </p:sp>
      <p:sp>
        <p:nvSpPr>
          <p:cNvPr id="52" name="正方形/長方形 51">
            <a:extLst>
              <a:ext uri="{FF2B5EF4-FFF2-40B4-BE49-F238E27FC236}">
                <a16:creationId xmlns:a16="http://schemas.microsoft.com/office/drawing/2014/main" id="{4528BFA5-563E-4F48-B3AC-4BF6A972E586}"/>
              </a:ext>
            </a:extLst>
          </p:cNvPr>
          <p:cNvSpPr/>
          <p:nvPr/>
        </p:nvSpPr>
        <p:spPr>
          <a:xfrm>
            <a:off x="7561458" y="2376928"/>
            <a:ext cx="2156779" cy="2433361"/>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53" name="テキスト ボックス 52">
                <a:extLst>
                  <a:ext uri="{FF2B5EF4-FFF2-40B4-BE49-F238E27FC236}">
                    <a16:creationId xmlns:a16="http://schemas.microsoft.com/office/drawing/2014/main" id="{B603DAD3-DA39-407D-825C-1D6FE043995A}"/>
                  </a:ext>
                </a:extLst>
              </p:cNvPr>
              <p:cNvSpPr txBox="1"/>
              <p:nvPr/>
            </p:nvSpPr>
            <p:spPr>
              <a:xfrm>
                <a:off x="2255912" y="4353895"/>
                <a:ext cx="2714333" cy="470513"/>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𝑀</m:t>
                          </m:r>
                        </m:e>
                        <m:sub>
                          <m:r>
                            <m:rPr>
                              <m:sty m:val="p"/>
                            </m:rPr>
                            <a:rPr kumimoji="1" lang="en-US" altLang="ja-JP" sz="2800" b="0" i="0" smtClean="0">
                              <a:latin typeface="Cambria Math" panose="02040503050406030204" pitchFamily="18" charset="0"/>
                            </a:rPr>
                            <m:t>jet</m:t>
                          </m:r>
                        </m:sub>
                      </m:sSub>
                      <m:r>
                        <a:rPr kumimoji="1" lang="en-US" altLang="ja-JP" sz="2800" b="0" i="1" smtClean="0">
                          <a:latin typeface="Cambria Math" panose="02040503050406030204" pitchFamily="18" charset="0"/>
                          <a:ea typeface="Cambria Math" panose="02040503050406030204" pitchFamily="18" charset="0"/>
                        </a:rPr>
                        <m:t>≈</m:t>
                      </m:r>
                      <m:sSub>
                        <m:sSubPr>
                          <m:ctrlPr>
                            <a:rPr kumimoji="1" lang="en-US" altLang="ja-JP" sz="2800" b="0" i="1" smtClean="0">
                              <a:latin typeface="Cambria Math" panose="02040503050406030204" pitchFamily="18" charset="0"/>
                              <a:ea typeface="Cambria Math" panose="02040503050406030204" pitchFamily="18" charset="0"/>
                            </a:rPr>
                          </m:ctrlPr>
                        </m:sSubPr>
                        <m:e>
                          <m:r>
                            <a:rPr kumimoji="1" lang="en-US" altLang="ja-JP" sz="2800" b="0" i="1" smtClean="0">
                              <a:latin typeface="Cambria Math" panose="02040503050406030204" pitchFamily="18" charset="0"/>
                              <a:ea typeface="Cambria Math" panose="02040503050406030204" pitchFamily="18" charset="0"/>
                            </a:rPr>
                            <m:t>𝑀</m:t>
                          </m:r>
                        </m:e>
                        <m:sub>
                          <m:r>
                            <m:rPr>
                              <m:sty m:val="p"/>
                            </m:rPr>
                            <a:rPr kumimoji="1" lang="en-US" altLang="ja-JP" sz="2800" b="0" i="0" smtClean="0">
                              <a:latin typeface="Cambria Math" panose="02040503050406030204" pitchFamily="18" charset="0"/>
                              <a:ea typeface="Cambria Math" panose="02040503050406030204" pitchFamily="18" charset="0"/>
                            </a:rPr>
                            <m:t>virtuality</m:t>
                          </m:r>
                        </m:sub>
                      </m:sSub>
                    </m:oMath>
                  </m:oMathPara>
                </a14:m>
                <a:endParaRPr kumimoji="1" lang="ja-JP" altLang="en-US" sz="2800" dirty="0"/>
              </a:p>
            </p:txBody>
          </p:sp>
        </mc:Choice>
        <mc:Fallback xmlns="">
          <p:sp>
            <p:nvSpPr>
              <p:cNvPr id="53" name="テキスト ボックス 52">
                <a:extLst>
                  <a:ext uri="{FF2B5EF4-FFF2-40B4-BE49-F238E27FC236}">
                    <a16:creationId xmlns:a16="http://schemas.microsoft.com/office/drawing/2014/main" id="{B603DAD3-DA39-407D-825C-1D6FE043995A}"/>
                  </a:ext>
                </a:extLst>
              </p:cNvPr>
              <p:cNvSpPr txBox="1">
                <a:spLocks noRot="1" noChangeAspect="1" noMove="1" noResize="1" noEditPoints="1" noAdjustHandles="1" noChangeArrowheads="1" noChangeShapeType="1" noTextEdit="1"/>
              </p:cNvSpPr>
              <p:nvPr/>
            </p:nvSpPr>
            <p:spPr>
              <a:xfrm>
                <a:off x="2255912" y="4353895"/>
                <a:ext cx="2714333" cy="470513"/>
              </a:xfrm>
              <a:prstGeom prst="rect">
                <a:avLst/>
              </a:prstGeom>
              <a:blipFill>
                <a:blip r:embed="rId2"/>
                <a:stretch>
                  <a:fillRect/>
                </a:stretch>
              </a:blipFill>
            </p:spPr>
            <p:txBody>
              <a:bodyPr/>
              <a:lstStyle/>
              <a:p>
                <a:r>
                  <a:rPr lang="ja-JP" altLang="en-US">
                    <a:noFill/>
                  </a:rPr>
                  <a:t> </a:t>
                </a:r>
              </a:p>
            </p:txBody>
          </p:sp>
        </mc:Fallback>
      </mc:AlternateContent>
      <p:sp>
        <p:nvSpPr>
          <p:cNvPr id="54" name="テキスト ボックス 53">
            <a:extLst>
              <a:ext uri="{FF2B5EF4-FFF2-40B4-BE49-F238E27FC236}">
                <a16:creationId xmlns:a16="http://schemas.microsoft.com/office/drawing/2014/main" id="{748616FF-DA9E-4E43-AED9-B020454E853C}"/>
              </a:ext>
            </a:extLst>
          </p:cNvPr>
          <p:cNvSpPr txBox="1"/>
          <p:nvPr/>
        </p:nvSpPr>
        <p:spPr>
          <a:xfrm>
            <a:off x="1151079" y="2060848"/>
            <a:ext cx="1609725" cy="523220"/>
          </a:xfrm>
          <a:prstGeom prst="rect">
            <a:avLst/>
          </a:prstGeom>
          <a:noFill/>
        </p:spPr>
        <p:txBody>
          <a:bodyPr wrap="square" rtlCol="0">
            <a:spAutoFit/>
          </a:bodyPr>
          <a:lstStyle/>
          <a:p>
            <a:pPr algn="l"/>
            <a:r>
              <a:rPr kumimoji="1" lang="ja-JP" altLang="en-US" sz="2800" u="sng" dirty="0"/>
              <a:t>真空中</a:t>
            </a:r>
          </a:p>
        </p:txBody>
      </p:sp>
      <p:sp>
        <p:nvSpPr>
          <p:cNvPr id="55" name="テキスト ボックス 54">
            <a:extLst>
              <a:ext uri="{FF2B5EF4-FFF2-40B4-BE49-F238E27FC236}">
                <a16:creationId xmlns:a16="http://schemas.microsoft.com/office/drawing/2014/main" id="{30A28CBC-9B0D-4AE9-AD8B-82842B9AAF42}"/>
              </a:ext>
            </a:extLst>
          </p:cNvPr>
          <p:cNvSpPr txBox="1"/>
          <p:nvPr/>
        </p:nvSpPr>
        <p:spPr>
          <a:xfrm>
            <a:off x="6456040" y="2060848"/>
            <a:ext cx="1609725" cy="523220"/>
          </a:xfrm>
          <a:prstGeom prst="rect">
            <a:avLst/>
          </a:prstGeom>
          <a:noFill/>
        </p:spPr>
        <p:txBody>
          <a:bodyPr wrap="square" rtlCol="0">
            <a:spAutoFit/>
          </a:bodyPr>
          <a:lstStyle/>
          <a:p>
            <a:pPr algn="l"/>
            <a:r>
              <a:rPr kumimoji="1" lang="ja-JP" altLang="en-US" sz="2800" u="sng" dirty="0"/>
              <a:t>媒質中</a:t>
            </a:r>
          </a:p>
        </p:txBody>
      </p:sp>
      <p:grpSp>
        <p:nvGrpSpPr>
          <p:cNvPr id="56" name="グループ化 55">
            <a:extLst>
              <a:ext uri="{FF2B5EF4-FFF2-40B4-BE49-F238E27FC236}">
                <a16:creationId xmlns:a16="http://schemas.microsoft.com/office/drawing/2014/main" id="{3F28F7EA-50E2-49A3-9303-CEAF9F42EE2B}"/>
              </a:ext>
            </a:extLst>
          </p:cNvPr>
          <p:cNvGrpSpPr/>
          <p:nvPr/>
        </p:nvGrpSpPr>
        <p:grpSpPr>
          <a:xfrm>
            <a:off x="2013601" y="2414796"/>
            <a:ext cx="3129278" cy="1883418"/>
            <a:chOff x="1056162" y="1555086"/>
            <a:chExt cx="3129278" cy="2308384"/>
          </a:xfrm>
        </p:grpSpPr>
        <p:sp>
          <p:nvSpPr>
            <p:cNvPr id="57" name="二等辺三角形 56">
              <a:extLst>
                <a:ext uri="{FF2B5EF4-FFF2-40B4-BE49-F238E27FC236}">
                  <a16:creationId xmlns:a16="http://schemas.microsoft.com/office/drawing/2014/main" id="{E1EF653D-E584-4332-9115-5BDBE6B52E3C}"/>
                </a:ext>
              </a:extLst>
            </p:cNvPr>
            <p:cNvSpPr/>
            <p:nvPr/>
          </p:nvSpPr>
          <p:spPr>
            <a:xfrm rot="16200000">
              <a:off x="1319641" y="1299825"/>
              <a:ext cx="2300166" cy="2827124"/>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E798A777-E689-4840-BCEB-99ED17EE8078}"/>
                </a:ext>
              </a:extLst>
            </p:cNvPr>
            <p:cNvSpPr/>
            <p:nvPr/>
          </p:nvSpPr>
          <p:spPr>
            <a:xfrm>
              <a:off x="3654902" y="1555086"/>
              <a:ext cx="530538" cy="2308383"/>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9" name="直線コネクタ 58">
            <a:extLst>
              <a:ext uri="{FF2B5EF4-FFF2-40B4-BE49-F238E27FC236}">
                <a16:creationId xmlns:a16="http://schemas.microsoft.com/office/drawing/2014/main" id="{B5A212FB-9C6E-406C-8B17-2B40DF1B7975}"/>
              </a:ext>
            </a:extLst>
          </p:cNvPr>
          <p:cNvCxnSpPr/>
          <p:nvPr/>
        </p:nvCxnSpPr>
        <p:spPr>
          <a:xfrm>
            <a:off x="1957496" y="3362168"/>
            <a:ext cx="3086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テキスト ボックス 59">
                <a:extLst>
                  <a:ext uri="{FF2B5EF4-FFF2-40B4-BE49-F238E27FC236}">
                    <a16:creationId xmlns:a16="http://schemas.microsoft.com/office/drawing/2014/main" id="{5A341EC3-49F6-410C-A518-71CD7A9B421C}"/>
                  </a:ext>
                </a:extLst>
              </p:cNvPr>
              <p:cNvSpPr txBox="1"/>
              <p:nvPr/>
            </p:nvSpPr>
            <p:spPr>
              <a:xfrm>
                <a:off x="905092" y="3162113"/>
                <a:ext cx="1108509" cy="400110"/>
              </a:xfrm>
              <a:prstGeom prst="rect">
                <a:avLst/>
              </a:prstGeom>
              <a:noFill/>
            </p:spPr>
            <p:txBody>
              <a:bodyPr wrap="none" rtlCol="0">
                <a:spAutoFit/>
              </a:bodyPr>
              <a:lstStyle/>
              <a:p>
                <a:pPr algn="l"/>
                <a:r>
                  <a:rPr kumimoji="1" lang="en-US" altLang="ja-JP" sz="2000" dirty="0"/>
                  <a:t>High </a:t>
                </a:r>
                <a14:m>
                  <m:oMath xmlns:m="http://schemas.openxmlformats.org/officeDocument/2006/math">
                    <m:sSup>
                      <m:sSupPr>
                        <m:ctrlPr>
                          <a:rPr kumimoji="1" lang="en-US" altLang="ja-JP" sz="2000" b="0" i="1" smtClean="0">
                            <a:latin typeface="Cambria Math" panose="02040503050406030204" pitchFamily="18" charset="0"/>
                          </a:rPr>
                        </m:ctrlPr>
                      </m:sSupPr>
                      <m:e>
                        <m:r>
                          <a:rPr kumimoji="1" lang="en-US" altLang="ja-JP" sz="2000" b="0" i="1" smtClean="0">
                            <a:latin typeface="Cambria Math" panose="02040503050406030204" pitchFamily="18" charset="0"/>
                          </a:rPr>
                          <m:t>𝑄</m:t>
                        </m:r>
                      </m:e>
                      <m:sup>
                        <m:r>
                          <a:rPr kumimoji="1" lang="en-US" altLang="ja-JP" sz="2000" b="0" i="1" smtClean="0">
                            <a:latin typeface="Cambria Math" panose="02040503050406030204" pitchFamily="18" charset="0"/>
                          </a:rPr>
                          <m:t>2</m:t>
                        </m:r>
                      </m:sup>
                    </m:sSup>
                  </m:oMath>
                </a14:m>
                <a:endParaRPr kumimoji="1" lang="ja-JP" altLang="en-US" sz="2000" dirty="0"/>
              </a:p>
            </p:txBody>
          </p:sp>
        </mc:Choice>
        <mc:Fallback xmlns="">
          <p:sp>
            <p:nvSpPr>
              <p:cNvPr id="60" name="テキスト ボックス 59">
                <a:extLst>
                  <a:ext uri="{FF2B5EF4-FFF2-40B4-BE49-F238E27FC236}">
                    <a16:creationId xmlns:a16="http://schemas.microsoft.com/office/drawing/2014/main" id="{5A341EC3-49F6-410C-A518-71CD7A9B421C}"/>
                  </a:ext>
                </a:extLst>
              </p:cNvPr>
              <p:cNvSpPr txBox="1">
                <a:spLocks noRot="1" noChangeAspect="1" noMove="1" noResize="1" noEditPoints="1" noAdjustHandles="1" noChangeArrowheads="1" noChangeShapeType="1" noTextEdit="1"/>
              </p:cNvSpPr>
              <p:nvPr/>
            </p:nvSpPr>
            <p:spPr>
              <a:xfrm>
                <a:off x="905092" y="3162113"/>
                <a:ext cx="1108509" cy="400110"/>
              </a:xfrm>
              <a:prstGeom prst="rect">
                <a:avLst/>
              </a:prstGeom>
              <a:blipFill>
                <a:blip r:embed="rId3"/>
                <a:stretch>
                  <a:fillRect l="-5495" t="-9231" b="-2769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45938BCE-FEAC-45BF-AD60-437F1A4AA319}"/>
                  </a:ext>
                </a:extLst>
              </p:cNvPr>
              <p:cNvSpPr txBox="1"/>
              <p:nvPr/>
            </p:nvSpPr>
            <p:spPr>
              <a:xfrm>
                <a:off x="5043596" y="3162113"/>
                <a:ext cx="1052404" cy="400110"/>
              </a:xfrm>
              <a:prstGeom prst="rect">
                <a:avLst/>
              </a:prstGeom>
              <a:noFill/>
            </p:spPr>
            <p:txBody>
              <a:bodyPr wrap="none" rtlCol="0">
                <a:spAutoFit/>
              </a:bodyPr>
              <a:lstStyle/>
              <a:p>
                <a:pPr algn="l"/>
                <a:r>
                  <a:rPr kumimoji="1" lang="en-US" altLang="ja-JP" sz="2000" dirty="0"/>
                  <a:t>Low </a:t>
                </a:r>
                <a14:m>
                  <m:oMath xmlns:m="http://schemas.openxmlformats.org/officeDocument/2006/math">
                    <m:sSup>
                      <m:sSupPr>
                        <m:ctrlPr>
                          <a:rPr kumimoji="1" lang="en-US" altLang="ja-JP" sz="2000" b="0" i="1" smtClean="0">
                            <a:latin typeface="Cambria Math" panose="02040503050406030204" pitchFamily="18" charset="0"/>
                          </a:rPr>
                        </m:ctrlPr>
                      </m:sSupPr>
                      <m:e>
                        <m:r>
                          <a:rPr kumimoji="1" lang="en-US" altLang="ja-JP" sz="2000" b="0" i="1" smtClean="0">
                            <a:latin typeface="Cambria Math" panose="02040503050406030204" pitchFamily="18" charset="0"/>
                          </a:rPr>
                          <m:t>𝑄</m:t>
                        </m:r>
                      </m:e>
                      <m:sup>
                        <m:r>
                          <a:rPr kumimoji="1" lang="en-US" altLang="ja-JP" sz="2000" b="0" i="1" smtClean="0">
                            <a:latin typeface="Cambria Math" panose="02040503050406030204" pitchFamily="18" charset="0"/>
                          </a:rPr>
                          <m:t>2</m:t>
                        </m:r>
                      </m:sup>
                    </m:sSup>
                  </m:oMath>
                </a14:m>
                <a:endParaRPr kumimoji="1" lang="ja-JP" altLang="en-US" sz="2000" dirty="0"/>
              </a:p>
            </p:txBody>
          </p:sp>
        </mc:Choice>
        <mc:Fallback xmlns="">
          <p:sp>
            <p:nvSpPr>
              <p:cNvPr id="61" name="テキスト ボックス 60">
                <a:extLst>
                  <a:ext uri="{FF2B5EF4-FFF2-40B4-BE49-F238E27FC236}">
                    <a16:creationId xmlns:a16="http://schemas.microsoft.com/office/drawing/2014/main" id="{45938BCE-FEAC-45BF-AD60-437F1A4AA319}"/>
                  </a:ext>
                </a:extLst>
              </p:cNvPr>
              <p:cNvSpPr txBox="1">
                <a:spLocks noRot="1" noChangeAspect="1" noMove="1" noResize="1" noEditPoints="1" noAdjustHandles="1" noChangeArrowheads="1" noChangeShapeType="1" noTextEdit="1"/>
              </p:cNvSpPr>
              <p:nvPr/>
            </p:nvSpPr>
            <p:spPr>
              <a:xfrm>
                <a:off x="5043596" y="3162113"/>
                <a:ext cx="1052404" cy="400110"/>
              </a:xfrm>
              <a:prstGeom prst="rect">
                <a:avLst/>
              </a:prstGeom>
              <a:blipFill>
                <a:blip r:embed="rId4"/>
                <a:stretch>
                  <a:fillRect l="-5780" t="-9231" b="-27692"/>
                </a:stretch>
              </a:blipFill>
            </p:spPr>
            <p:txBody>
              <a:bodyPr/>
              <a:lstStyle/>
              <a:p>
                <a:r>
                  <a:rPr lang="ja-JP" altLang="en-US">
                    <a:noFill/>
                  </a:rPr>
                  <a:t> </a:t>
                </a:r>
              </a:p>
            </p:txBody>
          </p:sp>
        </mc:Fallback>
      </mc:AlternateContent>
      <p:grpSp>
        <p:nvGrpSpPr>
          <p:cNvPr id="62" name="グループ化 61">
            <a:extLst>
              <a:ext uri="{FF2B5EF4-FFF2-40B4-BE49-F238E27FC236}">
                <a16:creationId xmlns:a16="http://schemas.microsoft.com/office/drawing/2014/main" id="{8F8A1CEC-3D4F-4E93-8726-DB71F7D4D513}"/>
              </a:ext>
            </a:extLst>
          </p:cNvPr>
          <p:cNvGrpSpPr/>
          <p:nvPr/>
        </p:nvGrpSpPr>
        <p:grpSpPr>
          <a:xfrm rot="19833723">
            <a:off x="2816873" y="2893162"/>
            <a:ext cx="1327106" cy="284583"/>
            <a:chOff x="1972331" y="4882729"/>
            <a:chExt cx="1327106" cy="747136"/>
          </a:xfrm>
        </p:grpSpPr>
        <p:sp>
          <p:nvSpPr>
            <p:cNvPr id="63" name="円弧 62">
              <a:extLst>
                <a:ext uri="{FF2B5EF4-FFF2-40B4-BE49-F238E27FC236}">
                  <a16:creationId xmlns:a16="http://schemas.microsoft.com/office/drawing/2014/main" id="{2D6AFF7C-C224-40D8-9AA0-D36AA021DAA6}"/>
                </a:ext>
              </a:extLst>
            </p:cNvPr>
            <p:cNvSpPr/>
            <p:nvPr/>
          </p:nvSpPr>
          <p:spPr>
            <a:xfrm rot="16200000">
              <a:off x="1983688"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4" name="円弧 63">
              <a:extLst>
                <a:ext uri="{FF2B5EF4-FFF2-40B4-BE49-F238E27FC236}">
                  <a16:creationId xmlns:a16="http://schemas.microsoft.com/office/drawing/2014/main" id="{D6C13F33-BEBC-4C98-80B3-163C2C07C5EF}"/>
                </a:ext>
              </a:extLst>
            </p:cNvPr>
            <p:cNvSpPr/>
            <p:nvPr/>
          </p:nvSpPr>
          <p:spPr>
            <a:xfrm rot="5400000">
              <a:off x="2029511" y="5150881"/>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5" name="円弧 64">
              <a:extLst>
                <a:ext uri="{FF2B5EF4-FFF2-40B4-BE49-F238E27FC236}">
                  <a16:creationId xmlns:a16="http://schemas.microsoft.com/office/drawing/2014/main" id="{4C5B6800-B3AD-4D55-A3AF-6834FA09CFFF}"/>
                </a:ext>
              </a:extLst>
            </p:cNvPr>
            <p:cNvSpPr/>
            <p:nvPr/>
          </p:nvSpPr>
          <p:spPr>
            <a:xfrm rot="16200000">
              <a:off x="2075605"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6" name="円弧 65">
              <a:extLst>
                <a:ext uri="{FF2B5EF4-FFF2-40B4-BE49-F238E27FC236}">
                  <a16:creationId xmlns:a16="http://schemas.microsoft.com/office/drawing/2014/main" id="{8E60FC95-7FEA-44B5-80F3-91A7FD9E652A}"/>
                </a:ext>
              </a:extLst>
            </p:cNvPr>
            <p:cNvSpPr/>
            <p:nvPr/>
          </p:nvSpPr>
          <p:spPr>
            <a:xfrm rot="5400000">
              <a:off x="212245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7" name="円弧 66">
              <a:extLst>
                <a:ext uri="{FF2B5EF4-FFF2-40B4-BE49-F238E27FC236}">
                  <a16:creationId xmlns:a16="http://schemas.microsoft.com/office/drawing/2014/main" id="{12373626-059D-4751-8D1B-FB6BFC07B887}"/>
                </a:ext>
              </a:extLst>
            </p:cNvPr>
            <p:cNvSpPr/>
            <p:nvPr/>
          </p:nvSpPr>
          <p:spPr>
            <a:xfrm rot="16200000">
              <a:off x="2168544"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8" name="円弧 67">
              <a:extLst>
                <a:ext uri="{FF2B5EF4-FFF2-40B4-BE49-F238E27FC236}">
                  <a16:creationId xmlns:a16="http://schemas.microsoft.com/office/drawing/2014/main" id="{1BDB6EF1-39D7-4290-8B5D-AA499567F2E2}"/>
                </a:ext>
              </a:extLst>
            </p:cNvPr>
            <p:cNvSpPr/>
            <p:nvPr/>
          </p:nvSpPr>
          <p:spPr>
            <a:xfrm rot="16200000">
              <a:off x="2261483"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9" name="円弧 68">
              <a:extLst>
                <a:ext uri="{FF2B5EF4-FFF2-40B4-BE49-F238E27FC236}">
                  <a16:creationId xmlns:a16="http://schemas.microsoft.com/office/drawing/2014/main" id="{E778D24A-AD0A-459F-8AF7-B1AE6A240E61}"/>
                </a:ext>
              </a:extLst>
            </p:cNvPr>
            <p:cNvSpPr/>
            <p:nvPr/>
          </p:nvSpPr>
          <p:spPr>
            <a:xfrm rot="16200000">
              <a:off x="2354422"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0" name="円弧 69">
              <a:extLst>
                <a:ext uri="{FF2B5EF4-FFF2-40B4-BE49-F238E27FC236}">
                  <a16:creationId xmlns:a16="http://schemas.microsoft.com/office/drawing/2014/main" id="{0F48BFB2-E57B-49CC-9CCC-652EC875248D}"/>
                </a:ext>
              </a:extLst>
            </p:cNvPr>
            <p:cNvSpPr/>
            <p:nvPr/>
          </p:nvSpPr>
          <p:spPr>
            <a:xfrm rot="16200000">
              <a:off x="2447361"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1" name="円弧 70">
              <a:extLst>
                <a:ext uri="{FF2B5EF4-FFF2-40B4-BE49-F238E27FC236}">
                  <a16:creationId xmlns:a16="http://schemas.microsoft.com/office/drawing/2014/main" id="{DEC2792A-EB78-46D5-825D-630427545614}"/>
                </a:ext>
              </a:extLst>
            </p:cNvPr>
            <p:cNvSpPr/>
            <p:nvPr/>
          </p:nvSpPr>
          <p:spPr>
            <a:xfrm rot="5400000">
              <a:off x="2217481"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2" name="円弧 71">
              <a:extLst>
                <a:ext uri="{FF2B5EF4-FFF2-40B4-BE49-F238E27FC236}">
                  <a16:creationId xmlns:a16="http://schemas.microsoft.com/office/drawing/2014/main" id="{2DC49419-E86F-4A7E-9FC8-518824895A8C}"/>
                </a:ext>
              </a:extLst>
            </p:cNvPr>
            <p:cNvSpPr/>
            <p:nvPr/>
          </p:nvSpPr>
          <p:spPr>
            <a:xfrm rot="5400000">
              <a:off x="231004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3" name="円弧 72">
              <a:extLst>
                <a:ext uri="{FF2B5EF4-FFF2-40B4-BE49-F238E27FC236}">
                  <a16:creationId xmlns:a16="http://schemas.microsoft.com/office/drawing/2014/main" id="{FB8496DF-5E6E-43EF-9F26-BD7AB5BB35F0}"/>
                </a:ext>
              </a:extLst>
            </p:cNvPr>
            <p:cNvSpPr/>
            <p:nvPr/>
          </p:nvSpPr>
          <p:spPr>
            <a:xfrm rot="5400000">
              <a:off x="2402531" y="5148714"/>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4" name="円弧 73">
              <a:extLst>
                <a:ext uri="{FF2B5EF4-FFF2-40B4-BE49-F238E27FC236}">
                  <a16:creationId xmlns:a16="http://schemas.microsoft.com/office/drawing/2014/main" id="{282A5575-638D-4166-B7E7-574E4B6F34AD}"/>
                </a:ext>
              </a:extLst>
            </p:cNvPr>
            <p:cNvSpPr/>
            <p:nvPr/>
          </p:nvSpPr>
          <p:spPr>
            <a:xfrm rot="5400000">
              <a:off x="2494791" y="5148715"/>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5" name="円弧 74">
              <a:extLst>
                <a:ext uri="{FF2B5EF4-FFF2-40B4-BE49-F238E27FC236}">
                  <a16:creationId xmlns:a16="http://schemas.microsoft.com/office/drawing/2014/main" id="{17C77BF5-2FB9-4223-9F2F-BA530CB76255}"/>
                </a:ext>
              </a:extLst>
            </p:cNvPr>
            <p:cNvSpPr/>
            <p:nvPr/>
          </p:nvSpPr>
          <p:spPr>
            <a:xfrm rot="16200000">
              <a:off x="2540960" y="5102619"/>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76" name="直線コネクタ 75">
              <a:extLst>
                <a:ext uri="{FF2B5EF4-FFF2-40B4-BE49-F238E27FC236}">
                  <a16:creationId xmlns:a16="http://schemas.microsoft.com/office/drawing/2014/main" id="{A3094EFC-8453-4A0C-976A-7EDAF2EE4D53}"/>
                </a:ext>
              </a:extLst>
            </p:cNvPr>
            <p:cNvCxnSpPr>
              <a:stCxn id="75" idx="2"/>
            </p:cNvCxnSpPr>
            <p:nvPr/>
          </p:nvCxnSpPr>
          <p:spPr>
            <a:xfrm>
              <a:off x="3068191" y="5260814"/>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4C89F218-6897-4406-8A00-E11BD90CF7DB}"/>
                </a:ext>
              </a:extLst>
            </p:cNvPr>
            <p:cNvCxnSpPr/>
            <p:nvPr/>
          </p:nvCxnSpPr>
          <p:spPr>
            <a:xfrm>
              <a:off x="1972331" y="5252575"/>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8" name="グループ化 77">
            <a:extLst>
              <a:ext uri="{FF2B5EF4-FFF2-40B4-BE49-F238E27FC236}">
                <a16:creationId xmlns:a16="http://schemas.microsoft.com/office/drawing/2014/main" id="{368F73BC-D555-4CD9-8001-AF06E646C713}"/>
              </a:ext>
            </a:extLst>
          </p:cNvPr>
          <p:cNvGrpSpPr/>
          <p:nvPr/>
        </p:nvGrpSpPr>
        <p:grpSpPr>
          <a:xfrm rot="1715295">
            <a:off x="3428115" y="3461668"/>
            <a:ext cx="971834" cy="268130"/>
            <a:chOff x="1972331" y="4882729"/>
            <a:chExt cx="1327106" cy="747136"/>
          </a:xfrm>
        </p:grpSpPr>
        <p:sp>
          <p:nvSpPr>
            <p:cNvPr id="79" name="円弧 78">
              <a:extLst>
                <a:ext uri="{FF2B5EF4-FFF2-40B4-BE49-F238E27FC236}">
                  <a16:creationId xmlns:a16="http://schemas.microsoft.com/office/drawing/2014/main" id="{0C7D86DE-EC12-478C-B2FE-8CE147DDF372}"/>
                </a:ext>
              </a:extLst>
            </p:cNvPr>
            <p:cNvSpPr/>
            <p:nvPr/>
          </p:nvSpPr>
          <p:spPr>
            <a:xfrm rot="16200000">
              <a:off x="1983688"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0" name="円弧 79">
              <a:extLst>
                <a:ext uri="{FF2B5EF4-FFF2-40B4-BE49-F238E27FC236}">
                  <a16:creationId xmlns:a16="http://schemas.microsoft.com/office/drawing/2014/main" id="{747EF123-CE16-4518-A0F3-FF68320DA2F2}"/>
                </a:ext>
              </a:extLst>
            </p:cNvPr>
            <p:cNvSpPr/>
            <p:nvPr/>
          </p:nvSpPr>
          <p:spPr>
            <a:xfrm rot="5400000">
              <a:off x="2029511" y="5150881"/>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1" name="円弧 80">
              <a:extLst>
                <a:ext uri="{FF2B5EF4-FFF2-40B4-BE49-F238E27FC236}">
                  <a16:creationId xmlns:a16="http://schemas.microsoft.com/office/drawing/2014/main" id="{B66856C1-94AD-4707-8AC8-0D5D5AF190E2}"/>
                </a:ext>
              </a:extLst>
            </p:cNvPr>
            <p:cNvSpPr/>
            <p:nvPr/>
          </p:nvSpPr>
          <p:spPr>
            <a:xfrm rot="16200000">
              <a:off x="2075605"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2" name="円弧 81">
              <a:extLst>
                <a:ext uri="{FF2B5EF4-FFF2-40B4-BE49-F238E27FC236}">
                  <a16:creationId xmlns:a16="http://schemas.microsoft.com/office/drawing/2014/main" id="{285FD658-A354-4EEB-9F20-8C94FBFA51E3}"/>
                </a:ext>
              </a:extLst>
            </p:cNvPr>
            <p:cNvSpPr/>
            <p:nvPr/>
          </p:nvSpPr>
          <p:spPr>
            <a:xfrm rot="5400000">
              <a:off x="212245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3" name="円弧 82">
              <a:extLst>
                <a:ext uri="{FF2B5EF4-FFF2-40B4-BE49-F238E27FC236}">
                  <a16:creationId xmlns:a16="http://schemas.microsoft.com/office/drawing/2014/main" id="{4AB9A95D-99C5-46D2-832E-845C7DC4CACB}"/>
                </a:ext>
              </a:extLst>
            </p:cNvPr>
            <p:cNvSpPr/>
            <p:nvPr/>
          </p:nvSpPr>
          <p:spPr>
            <a:xfrm rot="16200000">
              <a:off x="2168544"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4" name="円弧 83">
              <a:extLst>
                <a:ext uri="{FF2B5EF4-FFF2-40B4-BE49-F238E27FC236}">
                  <a16:creationId xmlns:a16="http://schemas.microsoft.com/office/drawing/2014/main" id="{A1E56A67-35B3-4A69-A297-A601A24E2748}"/>
                </a:ext>
              </a:extLst>
            </p:cNvPr>
            <p:cNvSpPr/>
            <p:nvPr/>
          </p:nvSpPr>
          <p:spPr>
            <a:xfrm rot="16200000">
              <a:off x="2261483"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5" name="円弧 84">
              <a:extLst>
                <a:ext uri="{FF2B5EF4-FFF2-40B4-BE49-F238E27FC236}">
                  <a16:creationId xmlns:a16="http://schemas.microsoft.com/office/drawing/2014/main" id="{E75CF0F1-9948-4240-9EB5-9D175AC8D37C}"/>
                </a:ext>
              </a:extLst>
            </p:cNvPr>
            <p:cNvSpPr/>
            <p:nvPr/>
          </p:nvSpPr>
          <p:spPr>
            <a:xfrm rot="16200000">
              <a:off x="2354422"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6" name="円弧 85">
              <a:extLst>
                <a:ext uri="{FF2B5EF4-FFF2-40B4-BE49-F238E27FC236}">
                  <a16:creationId xmlns:a16="http://schemas.microsoft.com/office/drawing/2014/main" id="{25985FB8-AEC4-4D07-B071-C333B6334372}"/>
                </a:ext>
              </a:extLst>
            </p:cNvPr>
            <p:cNvSpPr/>
            <p:nvPr/>
          </p:nvSpPr>
          <p:spPr>
            <a:xfrm rot="16200000">
              <a:off x="2447361"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7" name="円弧 86">
              <a:extLst>
                <a:ext uri="{FF2B5EF4-FFF2-40B4-BE49-F238E27FC236}">
                  <a16:creationId xmlns:a16="http://schemas.microsoft.com/office/drawing/2014/main" id="{8E46428A-0A13-4881-B97C-BD44D3314588}"/>
                </a:ext>
              </a:extLst>
            </p:cNvPr>
            <p:cNvSpPr/>
            <p:nvPr/>
          </p:nvSpPr>
          <p:spPr>
            <a:xfrm rot="5400000">
              <a:off x="2217481"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8" name="円弧 87">
              <a:extLst>
                <a:ext uri="{FF2B5EF4-FFF2-40B4-BE49-F238E27FC236}">
                  <a16:creationId xmlns:a16="http://schemas.microsoft.com/office/drawing/2014/main" id="{FAAD0E60-F719-4CEC-8450-5F6F4CC7C5C5}"/>
                </a:ext>
              </a:extLst>
            </p:cNvPr>
            <p:cNvSpPr/>
            <p:nvPr/>
          </p:nvSpPr>
          <p:spPr>
            <a:xfrm rot="5400000">
              <a:off x="231004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9" name="円弧 88">
              <a:extLst>
                <a:ext uri="{FF2B5EF4-FFF2-40B4-BE49-F238E27FC236}">
                  <a16:creationId xmlns:a16="http://schemas.microsoft.com/office/drawing/2014/main" id="{202AC944-CD2D-4F19-A6B6-6AB46657866A}"/>
                </a:ext>
              </a:extLst>
            </p:cNvPr>
            <p:cNvSpPr/>
            <p:nvPr/>
          </p:nvSpPr>
          <p:spPr>
            <a:xfrm rot="5400000">
              <a:off x="2402531" y="5148714"/>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90" name="円弧 89">
              <a:extLst>
                <a:ext uri="{FF2B5EF4-FFF2-40B4-BE49-F238E27FC236}">
                  <a16:creationId xmlns:a16="http://schemas.microsoft.com/office/drawing/2014/main" id="{0EE617DD-871C-431C-B4A7-A167D95C1264}"/>
                </a:ext>
              </a:extLst>
            </p:cNvPr>
            <p:cNvSpPr/>
            <p:nvPr/>
          </p:nvSpPr>
          <p:spPr>
            <a:xfrm rot="5400000">
              <a:off x="2494791" y="5148715"/>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1" name="円弧 90">
              <a:extLst>
                <a:ext uri="{FF2B5EF4-FFF2-40B4-BE49-F238E27FC236}">
                  <a16:creationId xmlns:a16="http://schemas.microsoft.com/office/drawing/2014/main" id="{DCDBDB1B-1838-4B0A-BF76-7D4844AF77AD}"/>
                </a:ext>
              </a:extLst>
            </p:cNvPr>
            <p:cNvSpPr/>
            <p:nvPr/>
          </p:nvSpPr>
          <p:spPr>
            <a:xfrm rot="16200000">
              <a:off x="2540960" y="5102619"/>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92" name="直線コネクタ 91">
              <a:extLst>
                <a:ext uri="{FF2B5EF4-FFF2-40B4-BE49-F238E27FC236}">
                  <a16:creationId xmlns:a16="http://schemas.microsoft.com/office/drawing/2014/main" id="{9D9EB687-3725-4288-985F-C798CAF01E8D}"/>
                </a:ext>
              </a:extLst>
            </p:cNvPr>
            <p:cNvCxnSpPr>
              <a:stCxn id="91" idx="2"/>
            </p:cNvCxnSpPr>
            <p:nvPr/>
          </p:nvCxnSpPr>
          <p:spPr>
            <a:xfrm>
              <a:off x="3068191" y="5260814"/>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3D1F5396-88E7-429A-953A-A29FE5A65D6A}"/>
                </a:ext>
              </a:extLst>
            </p:cNvPr>
            <p:cNvCxnSpPr/>
            <p:nvPr/>
          </p:nvCxnSpPr>
          <p:spPr>
            <a:xfrm>
              <a:off x="1972331" y="5252575"/>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グループ化 93">
            <a:extLst>
              <a:ext uri="{FF2B5EF4-FFF2-40B4-BE49-F238E27FC236}">
                <a16:creationId xmlns:a16="http://schemas.microsoft.com/office/drawing/2014/main" id="{9BC45A22-8432-47BF-8720-4D8D2C010583}"/>
              </a:ext>
            </a:extLst>
          </p:cNvPr>
          <p:cNvGrpSpPr/>
          <p:nvPr/>
        </p:nvGrpSpPr>
        <p:grpSpPr>
          <a:xfrm rot="20851863">
            <a:off x="4059154" y="3075065"/>
            <a:ext cx="1327106" cy="284583"/>
            <a:chOff x="1972331" y="4882729"/>
            <a:chExt cx="1327106" cy="747136"/>
          </a:xfrm>
        </p:grpSpPr>
        <p:sp>
          <p:nvSpPr>
            <p:cNvPr id="95" name="円弧 94">
              <a:extLst>
                <a:ext uri="{FF2B5EF4-FFF2-40B4-BE49-F238E27FC236}">
                  <a16:creationId xmlns:a16="http://schemas.microsoft.com/office/drawing/2014/main" id="{E37E5E54-447A-4B3B-9756-9372BD573057}"/>
                </a:ext>
              </a:extLst>
            </p:cNvPr>
            <p:cNvSpPr/>
            <p:nvPr/>
          </p:nvSpPr>
          <p:spPr>
            <a:xfrm rot="16200000">
              <a:off x="1983688"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6" name="円弧 95">
              <a:extLst>
                <a:ext uri="{FF2B5EF4-FFF2-40B4-BE49-F238E27FC236}">
                  <a16:creationId xmlns:a16="http://schemas.microsoft.com/office/drawing/2014/main" id="{EAD86CE7-A14B-4FEE-B65C-84272303B827}"/>
                </a:ext>
              </a:extLst>
            </p:cNvPr>
            <p:cNvSpPr/>
            <p:nvPr/>
          </p:nvSpPr>
          <p:spPr>
            <a:xfrm rot="5400000">
              <a:off x="2029511" y="5150881"/>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7" name="円弧 96">
              <a:extLst>
                <a:ext uri="{FF2B5EF4-FFF2-40B4-BE49-F238E27FC236}">
                  <a16:creationId xmlns:a16="http://schemas.microsoft.com/office/drawing/2014/main" id="{21CDE97A-A636-4F48-AF38-E7FE09FCD87B}"/>
                </a:ext>
              </a:extLst>
            </p:cNvPr>
            <p:cNvSpPr/>
            <p:nvPr/>
          </p:nvSpPr>
          <p:spPr>
            <a:xfrm rot="16200000">
              <a:off x="2075605"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8" name="円弧 97">
              <a:extLst>
                <a:ext uri="{FF2B5EF4-FFF2-40B4-BE49-F238E27FC236}">
                  <a16:creationId xmlns:a16="http://schemas.microsoft.com/office/drawing/2014/main" id="{D9BB634C-2D09-4DB2-A1D5-400D68016C0C}"/>
                </a:ext>
              </a:extLst>
            </p:cNvPr>
            <p:cNvSpPr/>
            <p:nvPr/>
          </p:nvSpPr>
          <p:spPr>
            <a:xfrm rot="5400000">
              <a:off x="212245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9" name="円弧 98">
              <a:extLst>
                <a:ext uri="{FF2B5EF4-FFF2-40B4-BE49-F238E27FC236}">
                  <a16:creationId xmlns:a16="http://schemas.microsoft.com/office/drawing/2014/main" id="{071FDCEB-511B-4455-981E-0323D2672F06}"/>
                </a:ext>
              </a:extLst>
            </p:cNvPr>
            <p:cNvSpPr/>
            <p:nvPr/>
          </p:nvSpPr>
          <p:spPr>
            <a:xfrm rot="16200000">
              <a:off x="2168544"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0" name="円弧 99">
              <a:extLst>
                <a:ext uri="{FF2B5EF4-FFF2-40B4-BE49-F238E27FC236}">
                  <a16:creationId xmlns:a16="http://schemas.microsoft.com/office/drawing/2014/main" id="{BB1EC879-F8BD-4190-8FE1-361ADF01850D}"/>
                </a:ext>
              </a:extLst>
            </p:cNvPr>
            <p:cNvSpPr/>
            <p:nvPr/>
          </p:nvSpPr>
          <p:spPr>
            <a:xfrm rot="16200000">
              <a:off x="2261483"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1" name="円弧 100">
              <a:extLst>
                <a:ext uri="{FF2B5EF4-FFF2-40B4-BE49-F238E27FC236}">
                  <a16:creationId xmlns:a16="http://schemas.microsoft.com/office/drawing/2014/main" id="{90F7366D-DB6A-42D4-8107-ACF6907CE90A}"/>
                </a:ext>
              </a:extLst>
            </p:cNvPr>
            <p:cNvSpPr/>
            <p:nvPr/>
          </p:nvSpPr>
          <p:spPr>
            <a:xfrm rot="16200000">
              <a:off x="2354422"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2" name="円弧 101">
              <a:extLst>
                <a:ext uri="{FF2B5EF4-FFF2-40B4-BE49-F238E27FC236}">
                  <a16:creationId xmlns:a16="http://schemas.microsoft.com/office/drawing/2014/main" id="{A6AD0B19-1A6C-4D4C-B70F-3D15ACCF641E}"/>
                </a:ext>
              </a:extLst>
            </p:cNvPr>
            <p:cNvSpPr/>
            <p:nvPr/>
          </p:nvSpPr>
          <p:spPr>
            <a:xfrm rot="16200000">
              <a:off x="2447361"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3" name="円弧 102">
              <a:extLst>
                <a:ext uri="{FF2B5EF4-FFF2-40B4-BE49-F238E27FC236}">
                  <a16:creationId xmlns:a16="http://schemas.microsoft.com/office/drawing/2014/main" id="{E1F2973A-42FE-40AC-94FE-179798043EAB}"/>
                </a:ext>
              </a:extLst>
            </p:cNvPr>
            <p:cNvSpPr/>
            <p:nvPr/>
          </p:nvSpPr>
          <p:spPr>
            <a:xfrm rot="5400000">
              <a:off x="2217481"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4" name="円弧 103">
              <a:extLst>
                <a:ext uri="{FF2B5EF4-FFF2-40B4-BE49-F238E27FC236}">
                  <a16:creationId xmlns:a16="http://schemas.microsoft.com/office/drawing/2014/main" id="{F66DCD7D-4143-406A-98C8-4EC35F61BA53}"/>
                </a:ext>
              </a:extLst>
            </p:cNvPr>
            <p:cNvSpPr/>
            <p:nvPr/>
          </p:nvSpPr>
          <p:spPr>
            <a:xfrm rot="5400000">
              <a:off x="231004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5" name="円弧 104">
              <a:extLst>
                <a:ext uri="{FF2B5EF4-FFF2-40B4-BE49-F238E27FC236}">
                  <a16:creationId xmlns:a16="http://schemas.microsoft.com/office/drawing/2014/main" id="{3C05A11B-F5D6-4B3E-821E-A5EBD4F24FCC}"/>
                </a:ext>
              </a:extLst>
            </p:cNvPr>
            <p:cNvSpPr/>
            <p:nvPr/>
          </p:nvSpPr>
          <p:spPr>
            <a:xfrm rot="5400000">
              <a:off x="2402531" y="5148714"/>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6" name="円弧 105">
              <a:extLst>
                <a:ext uri="{FF2B5EF4-FFF2-40B4-BE49-F238E27FC236}">
                  <a16:creationId xmlns:a16="http://schemas.microsoft.com/office/drawing/2014/main" id="{EAB0595E-E9DE-4B6E-973C-677DE2D27533}"/>
                </a:ext>
              </a:extLst>
            </p:cNvPr>
            <p:cNvSpPr/>
            <p:nvPr/>
          </p:nvSpPr>
          <p:spPr>
            <a:xfrm rot="5400000">
              <a:off x="2494791" y="5148715"/>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7" name="円弧 106">
              <a:extLst>
                <a:ext uri="{FF2B5EF4-FFF2-40B4-BE49-F238E27FC236}">
                  <a16:creationId xmlns:a16="http://schemas.microsoft.com/office/drawing/2014/main" id="{32A8B7B6-E0E2-41EB-ABD6-E4D699FCC79F}"/>
                </a:ext>
              </a:extLst>
            </p:cNvPr>
            <p:cNvSpPr/>
            <p:nvPr/>
          </p:nvSpPr>
          <p:spPr>
            <a:xfrm rot="16200000">
              <a:off x="2540960" y="5102619"/>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08" name="直線コネクタ 107">
              <a:extLst>
                <a:ext uri="{FF2B5EF4-FFF2-40B4-BE49-F238E27FC236}">
                  <a16:creationId xmlns:a16="http://schemas.microsoft.com/office/drawing/2014/main" id="{814B8F34-33EA-45A2-AE3D-EAF703C266A3}"/>
                </a:ext>
              </a:extLst>
            </p:cNvPr>
            <p:cNvCxnSpPr>
              <a:stCxn id="107" idx="2"/>
            </p:cNvCxnSpPr>
            <p:nvPr/>
          </p:nvCxnSpPr>
          <p:spPr>
            <a:xfrm>
              <a:off x="3068191" y="5260814"/>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A8FB995F-C665-43BA-AB97-7FB977DBFB37}"/>
                </a:ext>
              </a:extLst>
            </p:cNvPr>
            <p:cNvCxnSpPr/>
            <p:nvPr/>
          </p:nvCxnSpPr>
          <p:spPr>
            <a:xfrm>
              <a:off x="1972331" y="5252575"/>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0" name="テキスト ボックス 109">
                <a:extLst>
                  <a:ext uri="{FF2B5EF4-FFF2-40B4-BE49-F238E27FC236}">
                    <a16:creationId xmlns:a16="http://schemas.microsoft.com/office/drawing/2014/main" id="{E595E673-6945-4A88-B0B3-C13B5E409527}"/>
                  </a:ext>
                </a:extLst>
              </p:cNvPr>
              <p:cNvSpPr txBox="1"/>
              <p:nvPr/>
            </p:nvSpPr>
            <p:spPr>
              <a:xfrm>
                <a:off x="10505183" y="3286573"/>
                <a:ext cx="920380" cy="470835"/>
              </a:xfrm>
              <a:prstGeom prst="rect">
                <a:avLst/>
              </a:prstGeom>
              <a:noFill/>
            </p:spPr>
            <p:txBody>
              <a:bodyPr wrap="none" lIns="0" tIns="0" rIns="0" bIns="0" rtlCol="0">
                <a:spAutoFit/>
              </a:bodyPr>
              <a:lstStyle/>
              <a:p>
                <a:pPr algn="l"/>
                <a14:m>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𝑀</m:t>
                        </m:r>
                      </m:e>
                      <m:sub>
                        <m:r>
                          <m:rPr>
                            <m:sty m:val="p"/>
                          </m:rPr>
                          <a:rPr kumimoji="1" lang="en-US" altLang="ja-JP" sz="2800" b="0" i="0" smtClean="0">
                            <a:latin typeface="Cambria Math" panose="02040503050406030204" pitchFamily="18" charset="0"/>
                          </a:rPr>
                          <m:t>jet</m:t>
                        </m:r>
                      </m:sub>
                    </m:sSub>
                  </m:oMath>
                </a14:m>
                <a:r>
                  <a:rPr kumimoji="1" lang="ja-JP" altLang="en-US" sz="2800" dirty="0"/>
                  <a:t> </a:t>
                </a:r>
                <a:r>
                  <a:rPr kumimoji="1" lang="en-US" altLang="ja-JP" sz="2800" dirty="0"/>
                  <a:t>?</a:t>
                </a:r>
                <a:endParaRPr kumimoji="1" lang="ja-JP" altLang="en-US" sz="2800" dirty="0"/>
              </a:p>
            </p:txBody>
          </p:sp>
        </mc:Choice>
        <mc:Fallback xmlns="">
          <p:sp>
            <p:nvSpPr>
              <p:cNvPr id="110" name="テキスト ボックス 109">
                <a:extLst>
                  <a:ext uri="{FF2B5EF4-FFF2-40B4-BE49-F238E27FC236}">
                    <a16:creationId xmlns:a16="http://schemas.microsoft.com/office/drawing/2014/main" id="{E595E673-6945-4A88-B0B3-C13B5E409527}"/>
                  </a:ext>
                </a:extLst>
              </p:cNvPr>
              <p:cNvSpPr txBox="1">
                <a:spLocks noRot="1" noChangeAspect="1" noMove="1" noResize="1" noEditPoints="1" noAdjustHandles="1" noChangeArrowheads="1" noChangeShapeType="1" noTextEdit="1"/>
              </p:cNvSpPr>
              <p:nvPr/>
            </p:nvSpPr>
            <p:spPr>
              <a:xfrm>
                <a:off x="10505183" y="3286573"/>
                <a:ext cx="920380" cy="470835"/>
              </a:xfrm>
              <a:prstGeom prst="rect">
                <a:avLst/>
              </a:prstGeom>
              <a:blipFill>
                <a:blip r:embed="rId5"/>
                <a:stretch>
                  <a:fillRect t="-22078" r="-23179" b="-38961"/>
                </a:stretch>
              </a:blipFill>
            </p:spPr>
            <p:txBody>
              <a:bodyPr/>
              <a:lstStyle/>
              <a:p>
                <a:r>
                  <a:rPr lang="ja-JP" altLang="en-US">
                    <a:noFill/>
                  </a:rPr>
                  <a:t> </a:t>
                </a:r>
              </a:p>
            </p:txBody>
          </p:sp>
        </mc:Fallback>
      </mc:AlternateContent>
      <p:grpSp>
        <p:nvGrpSpPr>
          <p:cNvPr id="111" name="グループ化 110">
            <a:extLst>
              <a:ext uri="{FF2B5EF4-FFF2-40B4-BE49-F238E27FC236}">
                <a16:creationId xmlns:a16="http://schemas.microsoft.com/office/drawing/2014/main" id="{6BDA0DE8-34F3-440B-9815-C636B00AE71D}"/>
              </a:ext>
            </a:extLst>
          </p:cNvPr>
          <p:cNvGrpSpPr/>
          <p:nvPr/>
        </p:nvGrpSpPr>
        <p:grpSpPr>
          <a:xfrm>
            <a:off x="7325911" y="2551301"/>
            <a:ext cx="3129278" cy="1883418"/>
            <a:chOff x="1056162" y="1555086"/>
            <a:chExt cx="3129278" cy="2308384"/>
          </a:xfrm>
        </p:grpSpPr>
        <p:sp>
          <p:nvSpPr>
            <p:cNvPr id="112" name="二等辺三角形 111">
              <a:extLst>
                <a:ext uri="{FF2B5EF4-FFF2-40B4-BE49-F238E27FC236}">
                  <a16:creationId xmlns:a16="http://schemas.microsoft.com/office/drawing/2014/main" id="{4E1A2F64-9326-4BE4-A8F5-9FE0D57A4D24}"/>
                </a:ext>
              </a:extLst>
            </p:cNvPr>
            <p:cNvSpPr/>
            <p:nvPr/>
          </p:nvSpPr>
          <p:spPr>
            <a:xfrm rot="16200000">
              <a:off x="1319641" y="1299825"/>
              <a:ext cx="2300166" cy="2827124"/>
            </a:xfrm>
            <a:prstGeom prst="triangle">
              <a:avLst/>
            </a:prstGeom>
            <a:solidFill>
              <a:schemeClr val="accent1">
                <a:alpha val="70000"/>
              </a:schemeClr>
            </a:solidFill>
            <a:ln>
              <a:solidFill>
                <a:schemeClr val="accent1">
                  <a:shade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3" name="楕円 112">
              <a:extLst>
                <a:ext uri="{FF2B5EF4-FFF2-40B4-BE49-F238E27FC236}">
                  <a16:creationId xmlns:a16="http://schemas.microsoft.com/office/drawing/2014/main" id="{0FC5A84A-9730-4E1D-A1DE-187C34853287}"/>
                </a:ext>
              </a:extLst>
            </p:cNvPr>
            <p:cNvSpPr/>
            <p:nvPr/>
          </p:nvSpPr>
          <p:spPr>
            <a:xfrm>
              <a:off x="3654902" y="1555086"/>
              <a:ext cx="530538" cy="2308383"/>
            </a:xfrm>
            <a:prstGeom prst="ellipse">
              <a:avLst/>
            </a:prstGeom>
            <a:solidFill>
              <a:schemeClr val="accent1">
                <a:alpha val="70000"/>
              </a:schemeClr>
            </a:solidFill>
            <a:ln>
              <a:solidFill>
                <a:schemeClr val="accent1">
                  <a:shade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14" name="直線コネクタ 113">
            <a:extLst>
              <a:ext uri="{FF2B5EF4-FFF2-40B4-BE49-F238E27FC236}">
                <a16:creationId xmlns:a16="http://schemas.microsoft.com/office/drawing/2014/main" id="{83B55043-3A6F-4BFF-94E0-3F387B403C7E}"/>
              </a:ext>
            </a:extLst>
          </p:cNvPr>
          <p:cNvCxnSpPr/>
          <p:nvPr/>
        </p:nvCxnSpPr>
        <p:spPr>
          <a:xfrm>
            <a:off x="7260055" y="3495406"/>
            <a:ext cx="3086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5" name="グループ化 114">
            <a:extLst>
              <a:ext uri="{FF2B5EF4-FFF2-40B4-BE49-F238E27FC236}">
                <a16:creationId xmlns:a16="http://schemas.microsoft.com/office/drawing/2014/main" id="{17A390C1-B2A8-46DA-9DCC-631BE1FE2569}"/>
              </a:ext>
            </a:extLst>
          </p:cNvPr>
          <p:cNvGrpSpPr/>
          <p:nvPr/>
        </p:nvGrpSpPr>
        <p:grpSpPr>
          <a:xfrm rot="5400000">
            <a:off x="7584110" y="2880054"/>
            <a:ext cx="843815" cy="348914"/>
            <a:chOff x="1972331" y="4882729"/>
            <a:chExt cx="1327106" cy="747136"/>
          </a:xfrm>
        </p:grpSpPr>
        <p:sp>
          <p:nvSpPr>
            <p:cNvPr id="116" name="円弧 115">
              <a:extLst>
                <a:ext uri="{FF2B5EF4-FFF2-40B4-BE49-F238E27FC236}">
                  <a16:creationId xmlns:a16="http://schemas.microsoft.com/office/drawing/2014/main" id="{DF2C961C-C1AE-488C-8651-74460421656F}"/>
                </a:ext>
              </a:extLst>
            </p:cNvPr>
            <p:cNvSpPr/>
            <p:nvPr/>
          </p:nvSpPr>
          <p:spPr>
            <a:xfrm rot="16200000">
              <a:off x="1983688"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7" name="円弧 116">
              <a:extLst>
                <a:ext uri="{FF2B5EF4-FFF2-40B4-BE49-F238E27FC236}">
                  <a16:creationId xmlns:a16="http://schemas.microsoft.com/office/drawing/2014/main" id="{6D9F6E05-30DC-4722-9624-18BED1C9D4F5}"/>
                </a:ext>
              </a:extLst>
            </p:cNvPr>
            <p:cNvSpPr/>
            <p:nvPr/>
          </p:nvSpPr>
          <p:spPr>
            <a:xfrm rot="5400000">
              <a:off x="2029511" y="5150881"/>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8" name="円弧 117">
              <a:extLst>
                <a:ext uri="{FF2B5EF4-FFF2-40B4-BE49-F238E27FC236}">
                  <a16:creationId xmlns:a16="http://schemas.microsoft.com/office/drawing/2014/main" id="{BD66ADCC-8EA1-4B5A-9D84-93FEA0EE98D4}"/>
                </a:ext>
              </a:extLst>
            </p:cNvPr>
            <p:cNvSpPr/>
            <p:nvPr/>
          </p:nvSpPr>
          <p:spPr>
            <a:xfrm rot="16200000">
              <a:off x="2075605"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9" name="円弧 118">
              <a:extLst>
                <a:ext uri="{FF2B5EF4-FFF2-40B4-BE49-F238E27FC236}">
                  <a16:creationId xmlns:a16="http://schemas.microsoft.com/office/drawing/2014/main" id="{9625DCB8-A23C-4A99-80CC-FF97100607BC}"/>
                </a:ext>
              </a:extLst>
            </p:cNvPr>
            <p:cNvSpPr/>
            <p:nvPr/>
          </p:nvSpPr>
          <p:spPr>
            <a:xfrm rot="5400000">
              <a:off x="212245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0" name="円弧 119">
              <a:extLst>
                <a:ext uri="{FF2B5EF4-FFF2-40B4-BE49-F238E27FC236}">
                  <a16:creationId xmlns:a16="http://schemas.microsoft.com/office/drawing/2014/main" id="{0B11A21D-F22F-457F-9A9E-E77350527FA4}"/>
                </a:ext>
              </a:extLst>
            </p:cNvPr>
            <p:cNvSpPr/>
            <p:nvPr/>
          </p:nvSpPr>
          <p:spPr>
            <a:xfrm rot="16200000">
              <a:off x="2168544"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1" name="円弧 120">
              <a:extLst>
                <a:ext uri="{FF2B5EF4-FFF2-40B4-BE49-F238E27FC236}">
                  <a16:creationId xmlns:a16="http://schemas.microsoft.com/office/drawing/2014/main" id="{1649FC10-518F-4CAB-B1E9-712A3B16E3AF}"/>
                </a:ext>
              </a:extLst>
            </p:cNvPr>
            <p:cNvSpPr/>
            <p:nvPr/>
          </p:nvSpPr>
          <p:spPr>
            <a:xfrm rot="16200000">
              <a:off x="2261483"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2" name="円弧 121">
              <a:extLst>
                <a:ext uri="{FF2B5EF4-FFF2-40B4-BE49-F238E27FC236}">
                  <a16:creationId xmlns:a16="http://schemas.microsoft.com/office/drawing/2014/main" id="{41DED0B9-708F-43E6-B696-F7D5C99C6B3F}"/>
                </a:ext>
              </a:extLst>
            </p:cNvPr>
            <p:cNvSpPr/>
            <p:nvPr/>
          </p:nvSpPr>
          <p:spPr>
            <a:xfrm rot="16200000">
              <a:off x="2354422"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3" name="円弧 122">
              <a:extLst>
                <a:ext uri="{FF2B5EF4-FFF2-40B4-BE49-F238E27FC236}">
                  <a16:creationId xmlns:a16="http://schemas.microsoft.com/office/drawing/2014/main" id="{868DDB78-6137-44F3-8A3E-C26BF0EEC6FA}"/>
                </a:ext>
              </a:extLst>
            </p:cNvPr>
            <p:cNvSpPr/>
            <p:nvPr/>
          </p:nvSpPr>
          <p:spPr>
            <a:xfrm rot="16200000">
              <a:off x="2447361"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4" name="円弧 123">
              <a:extLst>
                <a:ext uri="{FF2B5EF4-FFF2-40B4-BE49-F238E27FC236}">
                  <a16:creationId xmlns:a16="http://schemas.microsoft.com/office/drawing/2014/main" id="{315C699C-634B-43D6-9D78-7545BB3B0AEB}"/>
                </a:ext>
              </a:extLst>
            </p:cNvPr>
            <p:cNvSpPr/>
            <p:nvPr/>
          </p:nvSpPr>
          <p:spPr>
            <a:xfrm rot="5400000">
              <a:off x="2217481"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5" name="円弧 124">
              <a:extLst>
                <a:ext uri="{FF2B5EF4-FFF2-40B4-BE49-F238E27FC236}">
                  <a16:creationId xmlns:a16="http://schemas.microsoft.com/office/drawing/2014/main" id="{616E57FD-2BA9-4CBE-B649-C78886B1BDCC}"/>
                </a:ext>
              </a:extLst>
            </p:cNvPr>
            <p:cNvSpPr/>
            <p:nvPr/>
          </p:nvSpPr>
          <p:spPr>
            <a:xfrm rot="5400000">
              <a:off x="231004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6" name="円弧 125">
              <a:extLst>
                <a:ext uri="{FF2B5EF4-FFF2-40B4-BE49-F238E27FC236}">
                  <a16:creationId xmlns:a16="http://schemas.microsoft.com/office/drawing/2014/main" id="{95BD8C57-D1BD-43FF-AB14-6329C090EAA4}"/>
                </a:ext>
              </a:extLst>
            </p:cNvPr>
            <p:cNvSpPr/>
            <p:nvPr/>
          </p:nvSpPr>
          <p:spPr>
            <a:xfrm rot="5400000">
              <a:off x="2402531" y="5148714"/>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27" name="円弧 126">
              <a:extLst>
                <a:ext uri="{FF2B5EF4-FFF2-40B4-BE49-F238E27FC236}">
                  <a16:creationId xmlns:a16="http://schemas.microsoft.com/office/drawing/2014/main" id="{5191347C-CA5A-4F56-9558-789F29BD9320}"/>
                </a:ext>
              </a:extLst>
            </p:cNvPr>
            <p:cNvSpPr/>
            <p:nvPr/>
          </p:nvSpPr>
          <p:spPr>
            <a:xfrm rot="5400000">
              <a:off x="2494791" y="5148715"/>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8" name="円弧 127">
              <a:extLst>
                <a:ext uri="{FF2B5EF4-FFF2-40B4-BE49-F238E27FC236}">
                  <a16:creationId xmlns:a16="http://schemas.microsoft.com/office/drawing/2014/main" id="{ACD39256-236E-443D-9865-DDC335D303C3}"/>
                </a:ext>
              </a:extLst>
            </p:cNvPr>
            <p:cNvSpPr/>
            <p:nvPr/>
          </p:nvSpPr>
          <p:spPr>
            <a:xfrm rot="16200000">
              <a:off x="2540960" y="5102619"/>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29" name="直線コネクタ 128">
              <a:extLst>
                <a:ext uri="{FF2B5EF4-FFF2-40B4-BE49-F238E27FC236}">
                  <a16:creationId xmlns:a16="http://schemas.microsoft.com/office/drawing/2014/main" id="{736417C6-42EB-4A7E-B757-3B3BC89A3101}"/>
                </a:ext>
              </a:extLst>
            </p:cNvPr>
            <p:cNvCxnSpPr>
              <a:stCxn id="128" idx="2"/>
            </p:cNvCxnSpPr>
            <p:nvPr/>
          </p:nvCxnSpPr>
          <p:spPr>
            <a:xfrm>
              <a:off x="3068191" y="5260814"/>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F792FDC3-A4BB-4028-AE9D-470493584BB8}"/>
                </a:ext>
              </a:extLst>
            </p:cNvPr>
            <p:cNvCxnSpPr/>
            <p:nvPr/>
          </p:nvCxnSpPr>
          <p:spPr>
            <a:xfrm>
              <a:off x="1972331" y="5252575"/>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1" name="乗算記号 130">
            <a:extLst>
              <a:ext uri="{FF2B5EF4-FFF2-40B4-BE49-F238E27FC236}">
                <a16:creationId xmlns:a16="http://schemas.microsoft.com/office/drawing/2014/main" id="{BA56CA22-B15F-4FF9-8BE5-BBBAC074E285}"/>
              </a:ext>
            </a:extLst>
          </p:cNvPr>
          <p:cNvSpPr/>
          <p:nvPr/>
        </p:nvSpPr>
        <p:spPr>
          <a:xfrm>
            <a:off x="7840840" y="2449583"/>
            <a:ext cx="360000" cy="360000"/>
          </a:xfrm>
          <a:prstGeom prst="mathMultiply">
            <a:avLst>
              <a:gd name="adj1" fmla="val 1010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2" name="グループ化 131">
            <a:extLst>
              <a:ext uri="{FF2B5EF4-FFF2-40B4-BE49-F238E27FC236}">
                <a16:creationId xmlns:a16="http://schemas.microsoft.com/office/drawing/2014/main" id="{F16055A6-4A38-428C-A098-207FAACB69F4}"/>
              </a:ext>
            </a:extLst>
          </p:cNvPr>
          <p:cNvGrpSpPr/>
          <p:nvPr/>
        </p:nvGrpSpPr>
        <p:grpSpPr>
          <a:xfrm rot="7882276">
            <a:off x="8090922" y="4045446"/>
            <a:ext cx="843815" cy="348914"/>
            <a:chOff x="1972331" y="4882729"/>
            <a:chExt cx="1327106" cy="747136"/>
          </a:xfrm>
        </p:grpSpPr>
        <p:sp>
          <p:nvSpPr>
            <p:cNvPr id="133" name="円弧 132">
              <a:extLst>
                <a:ext uri="{FF2B5EF4-FFF2-40B4-BE49-F238E27FC236}">
                  <a16:creationId xmlns:a16="http://schemas.microsoft.com/office/drawing/2014/main" id="{7FE16F19-FDDF-489A-B573-E752E11807B1}"/>
                </a:ext>
              </a:extLst>
            </p:cNvPr>
            <p:cNvSpPr/>
            <p:nvPr/>
          </p:nvSpPr>
          <p:spPr>
            <a:xfrm rot="16200000">
              <a:off x="1983688"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4" name="円弧 133">
              <a:extLst>
                <a:ext uri="{FF2B5EF4-FFF2-40B4-BE49-F238E27FC236}">
                  <a16:creationId xmlns:a16="http://schemas.microsoft.com/office/drawing/2014/main" id="{CC158561-DA64-43DA-B3DC-4C0E8229B5DF}"/>
                </a:ext>
              </a:extLst>
            </p:cNvPr>
            <p:cNvSpPr/>
            <p:nvPr/>
          </p:nvSpPr>
          <p:spPr>
            <a:xfrm rot="5400000">
              <a:off x="2029511" y="5150881"/>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5" name="円弧 134">
              <a:extLst>
                <a:ext uri="{FF2B5EF4-FFF2-40B4-BE49-F238E27FC236}">
                  <a16:creationId xmlns:a16="http://schemas.microsoft.com/office/drawing/2014/main" id="{F28F9A54-F53F-4B99-BA9E-AE63D2161C47}"/>
                </a:ext>
              </a:extLst>
            </p:cNvPr>
            <p:cNvSpPr/>
            <p:nvPr/>
          </p:nvSpPr>
          <p:spPr>
            <a:xfrm rot="16200000">
              <a:off x="2075605"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6" name="円弧 135">
              <a:extLst>
                <a:ext uri="{FF2B5EF4-FFF2-40B4-BE49-F238E27FC236}">
                  <a16:creationId xmlns:a16="http://schemas.microsoft.com/office/drawing/2014/main" id="{B2C828DE-AFE5-4276-8991-E23567ECB2B1}"/>
                </a:ext>
              </a:extLst>
            </p:cNvPr>
            <p:cNvSpPr/>
            <p:nvPr/>
          </p:nvSpPr>
          <p:spPr>
            <a:xfrm rot="5400000">
              <a:off x="212245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7" name="円弧 136">
              <a:extLst>
                <a:ext uri="{FF2B5EF4-FFF2-40B4-BE49-F238E27FC236}">
                  <a16:creationId xmlns:a16="http://schemas.microsoft.com/office/drawing/2014/main" id="{13DCEF0A-4091-4B4C-9C07-B387DB3A78C1}"/>
                </a:ext>
              </a:extLst>
            </p:cNvPr>
            <p:cNvSpPr/>
            <p:nvPr/>
          </p:nvSpPr>
          <p:spPr>
            <a:xfrm rot="16200000">
              <a:off x="2168544"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8" name="円弧 137">
              <a:extLst>
                <a:ext uri="{FF2B5EF4-FFF2-40B4-BE49-F238E27FC236}">
                  <a16:creationId xmlns:a16="http://schemas.microsoft.com/office/drawing/2014/main" id="{55A405D0-24DD-4D93-BA3B-DBD6C31ED9C8}"/>
                </a:ext>
              </a:extLst>
            </p:cNvPr>
            <p:cNvSpPr/>
            <p:nvPr/>
          </p:nvSpPr>
          <p:spPr>
            <a:xfrm rot="16200000">
              <a:off x="2261483"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9" name="円弧 138">
              <a:extLst>
                <a:ext uri="{FF2B5EF4-FFF2-40B4-BE49-F238E27FC236}">
                  <a16:creationId xmlns:a16="http://schemas.microsoft.com/office/drawing/2014/main" id="{2A32C27E-E554-4C95-A72F-C5A38450B271}"/>
                </a:ext>
              </a:extLst>
            </p:cNvPr>
            <p:cNvSpPr/>
            <p:nvPr/>
          </p:nvSpPr>
          <p:spPr>
            <a:xfrm rot="16200000">
              <a:off x="2354422"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0" name="円弧 139">
              <a:extLst>
                <a:ext uri="{FF2B5EF4-FFF2-40B4-BE49-F238E27FC236}">
                  <a16:creationId xmlns:a16="http://schemas.microsoft.com/office/drawing/2014/main" id="{6B189516-0134-43DC-9E68-F365000B97B3}"/>
                </a:ext>
              </a:extLst>
            </p:cNvPr>
            <p:cNvSpPr/>
            <p:nvPr/>
          </p:nvSpPr>
          <p:spPr>
            <a:xfrm rot="16200000">
              <a:off x="2447361"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1" name="円弧 140">
              <a:extLst>
                <a:ext uri="{FF2B5EF4-FFF2-40B4-BE49-F238E27FC236}">
                  <a16:creationId xmlns:a16="http://schemas.microsoft.com/office/drawing/2014/main" id="{DD5D95D7-7DFE-40C5-AF3A-950EC0C2C04A}"/>
                </a:ext>
              </a:extLst>
            </p:cNvPr>
            <p:cNvSpPr/>
            <p:nvPr/>
          </p:nvSpPr>
          <p:spPr>
            <a:xfrm rot="5400000">
              <a:off x="2217481"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2" name="円弧 141">
              <a:extLst>
                <a:ext uri="{FF2B5EF4-FFF2-40B4-BE49-F238E27FC236}">
                  <a16:creationId xmlns:a16="http://schemas.microsoft.com/office/drawing/2014/main" id="{0D0554B6-F1D3-4D8F-87D4-3FC132DDB19E}"/>
                </a:ext>
              </a:extLst>
            </p:cNvPr>
            <p:cNvSpPr/>
            <p:nvPr/>
          </p:nvSpPr>
          <p:spPr>
            <a:xfrm rot="5400000">
              <a:off x="231004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3" name="円弧 142">
              <a:extLst>
                <a:ext uri="{FF2B5EF4-FFF2-40B4-BE49-F238E27FC236}">
                  <a16:creationId xmlns:a16="http://schemas.microsoft.com/office/drawing/2014/main" id="{FB6F3D99-5702-4295-AFDC-C4F2D0350D01}"/>
                </a:ext>
              </a:extLst>
            </p:cNvPr>
            <p:cNvSpPr/>
            <p:nvPr/>
          </p:nvSpPr>
          <p:spPr>
            <a:xfrm rot="5400000">
              <a:off x="2402531" y="5148714"/>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44" name="円弧 143">
              <a:extLst>
                <a:ext uri="{FF2B5EF4-FFF2-40B4-BE49-F238E27FC236}">
                  <a16:creationId xmlns:a16="http://schemas.microsoft.com/office/drawing/2014/main" id="{66215FC4-991A-456D-989D-187DF081F232}"/>
                </a:ext>
              </a:extLst>
            </p:cNvPr>
            <p:cNvSpPr/>
            <p:nvPr/>
          </p:nvSpPr>
          <p:spPr>
            <a:xfrm rot="5400000">
              <a:off x="2494791" y="5148715"/>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5" name="円弧 144">
              <a:extLst>
                <a:ext uri="{FF2B5EF4-FFF2-40B4-BE49-F238E27FC236}">
                  <a16:creationId xmlns:a16="http://schemas.microsoft.com/office/drawing/2014/main" id="{7A943ACD-EC72-4428-8032-F6972F5C6974}"/>
                </a:ext>
              </a:extLst>
            </p:cNvPr>
            <p:cNvSpPr/>
            <p:nvPr/>
          </p:nvSpPr>
          <p:spPr>
            <a:xfrm rot="16200000">
              <a:off x="2540960" y="5102619"/>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46" name="直線コネクタ 145">
              <a:extLst>
                <a:ext uri="{FF2B5EF4-FFF2-40B4-BE49-F238E27FC236}">
                  <a16:creationId xmlns:a16="http://schemas.microsoft.com/office/drawing/2014/main" id="{EA20DFA1-F1D1-4120-BB6C-FA4C35F490D1}"/>
                </a:ext>
              </a:extLst>
            </p:cNvPr>
            <p:cNvCxnSpPr>
              <a:stCxn id="145" idx="2"/>
            </p:cNvCxnSpPr>
            <p:nvPr/>
          </p:nvCxnSpPr>
          <p:spPr>
            <a:xfrm>
              <a:off x="3068191" y="5260814"/>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a:extLst>
                <a:ext uri="{FF2B5EF4-FFF2-40B4-BE49-F238E27FC236}">
                  <a16:creationId xmlns:a16="http://schemas.microsoft.com/office/drawing/2014/main" id="{5CBC375A-BA53-4EA8-A213-E2E73641E24C}"/>
                </a:ext>
              </a:extLst>
            </p:cNvPr>
            <p:cNvCxnSpPr/>
            <p:nvPr/>
          </p:nvCxnSpPr>
          <p:spPr>
            <a:xfrm>
              <a:off x="1972331" y="5252575"/>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8" name="乗算記号 147">
            <a:extLst>
              <a:ext uri="{FF2B5EF4-FFF2-40B4-BE49-F238E27FC236}">
                <a16:creationId xmlns:a16="http://schemas.microsoft.com/office/drawing/2014/main" id="{6D69596E-7984-4DCD-AFB1-836701970229}"/>
              </a:ext>
            </a:extLst>
          </p:cNvPr>
          <p:cNvSpPr/>
          <p:nvPr/>
        </p:nvSpPr>
        <p:spPr>
          <a:xfrm>
            <a:off x="7993041" y="4450289"/>
            <a:ext cx="360000" cy="360000"/>
          </a:xfrm>
          <a:prstGeom prst="mathMultiply">
            <a:avLst>
              <a:gd name="adj1" fmla="val 1010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乗算記号 148">
            <a:extLst>
              <a:ext uri="{FF2B5EF4-FFF2-40B4-BE49-F238E27FC236}">
                <a16:creationId xmlns:a16="http://schemas.microsoft.com/office/drawing/2014/main" id="{39F09E9E-4381-4D75-ACB6-8CC81CE40C5C}"/>
              </a:ext>
            </a:extLst>
          </p:cNvPr>
          <p:cNvSpPr/>
          <p:nvPr/>
        </p:nvSpPr>
        <p:spPr>
          <a:xfrm>
            <a:off x="8675072" y="2446447"/>
            <a:ext cx="360000" cy="360000"/>
          </a:xfrm>
          <a:prstGeom prst="mathMultiply">
            <a:avLst>
              <a:gd name="adj1" fmla="val 1010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0" name="グループ化 149">
            <a:extLst>
              <a:ext uri="{FF2B5EF4-FFF2-40B4-BE49-F238E27FC236}">
                <a16:creationId xmlns:a16="http://schemas.microsoft.com/office/drawing/2014/main" id="{1FC33872-C02D-4B8C-BE9C-48DA5B83AC1D}"/>
              </a:ext>
            </a:extLst>
          </p:cNvPr>
          <p:cNvGrpSpPr/>
          <p:nvPr/>
        </p:nvGrpSpPr>
        <p:grpSpPr>
          <a:xfrm rot="1834423">
            <a:off x="8074980" y="3528128"/>
            <a:ext cx="753613" cy="350563"/>
            <a:chOff x="1972331" y="4882729"/>
            <a:chExt cx="1327106" cy="747136"/>
          </a:xfrm>
        </p:grpSpPr>
        <p:sp>
          <p:nvSpPr>
            <p:cNvPr id="151" name="円弧 150">
              <a:extLst>
                <a:ext uri="{FF2B5EF4-FFF2-40B4-BE49-F238E27FC236}">
                  <a16:creationId xmlns:a16="http://schemas.microsoft.com/office/drawing/2014/main" id="{C8A1D425-060E-4E39-A8C4-25F1C6C1DE59}"/>
                </a:ext>
              </a:extLst>
            </p:cNvPr>
            <p:cNvSpPr/>
            <p:nvPr/>
          </p:nvSpPr>
          <p:spPr>
            <a:xfrm rot="16200000">
              <a:off x="1983688"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2" name="円弧 151">
              <a:extLst>
                <a:ext uri="{FF2B5EF4-FFF2-40B4-BE49-F238E27FC236}">
                  <a16:creationId xmlns:a16="http://schemas.microsoft.com/office/drawing/2014/main" id="{3E6B10E9-358D-4D78-88F6-23C0F1842176}"/>
                </a:ext>
              </a:extLst>
            </p:cNvPr>
            <p:cNvSpPr/>
            <p:nvPr/>
          </p:nvSpPr>
          <p:spPr>
            <a:xfrm rot="5400000">
              <a:off x="2029511" y="5150881"/>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3" name="円弧 152">
              <a:extLst>
                <a:ext uri="{FF2B5EF4-FFF2-40B4-BE49-F238E27FC236}">
                  <a16:creationId xmlns:a16="http://schemas.microsoft.com/office/drawing/2014/main" id="{57AF9A11-12AE-4D7E-A36D-F21136C2874F}"/>
                </a:ext>
              </a:extLst>
            </p:cNvPr>
            <p:cNvSpPr/>
            <p:nvPr/>
          </p:nvSpPr>
          <p:spPr>
            <a:xfrm rot="16200000">
              <a:off x="2075605"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4" name="円弧 153">
              <a:extLst>
                <a:ext uri="{FF2B5EF4-FFF2-40B4-BE49-F238E27FC236}">
                  <a16:creationId xmlns:a16="http://schemas.microsoft.com/office/drawing/2014/main" id="{50E5AEDB-B014-44B3-BC58-D2901F9EBF61}"/>
                </a:ext>
              </a:extLst>
            </p:cNvPr>
            <p:cNvSpPr/>
            <p:nvPr/>
          </p:nvSpPr>
          <p:spPr>
            <a:xfrm rot="5400000">
              <a:off x="212245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5" name="円弧 154">
              <a:extLst>
                <a:ext uri="{FF2B5EF4-FFF2-40B4-BE49-F238E27FC236}">
                  <a16:creationId xmlns:a16="http://schemas.microsoft.com/office/drawing/2014/main" id="{7E372249-BA1E-4D2F-97A7-DB309F87C40B}"/>
                </a:ext>
              </a:extLst>
            </p:cNvPr>
            <p:cNvSpPr/>
            <p:nvPr/>
          </p:nvSpPr>
          <p:spPr>
            <a:xfrm rot="16200000">
              <a:off x="2168544"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6" name="円弧 155">
              <a:extLst>
                <a:ext uri="{FF2B5EF4-FFF2-40B4-BE49-F238E27FC236}">
                  <a16:creationId xmlns:a16="http://schemas.microsoft.com/office/drawing/2014/main" id="{321A7F7D-AC95-4339-9361-773BBC4C9371}"/>
                </a:ext>
              </a:extLst>
            </p:cNvPr>
            <p:cNvSpPr/>
            <p:nvPr/>
          </p:nvSpPr>
          <p:spPr>
            <a:xfrm rot="16200000">
              <a:off x="2261483"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7" name="円弧 156">
              <a:extLst>
                <a:ext uri="{FF2B5EF4-FFF2-40B4-BE49-F238E27FC236}">
                  <a16:creationId xmlns:a16="http://schemas.microsoft.com/office/drawing/2014/main" id="{6D17623F-F5E8-4283-AB1A-539F1305AC42}"/>
                </a:ext>
              </a:extLst>
            </p:cNvPr>
            <p:cNvSpPr/>
            <p:nvPr/>
          </p:nvSpPr>
          <p:spPr>
            <a:xfrm rot="16200000">
              <a:off x="2354422"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8" name="円弧 157">
              <a:extLst>
                <a:ext uri="{FF2B5EF4-FFF2-40B4-BE49-F238E27FC236}">
                  <a16:creationId xmlns:a16="http://schemas.microsoft.com/office/drawing/2014/main" id="{BBE5199F-9062-474F-932E-9F8042ABFD06}"/>
                </a:ext>
              </a:extLst>
            </p:cNvPr>
            <p:cNvSpPr/>
            <p:nvPr/>
          </p:nvSpPr>
          <p:spPr>
            <a:xfrm rot="16200000">
              <a:off x="2447361"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9" name="円弧 158">
              <a:extLst>
                <a:ext uri="{FF2B5EF4-FFF2-40B4-BE49-F238E27FC236}">
                  <a16:creationId xmlns:a16="http://schemas.microsoft.com/office/drawing/2014/main" id="{824628FC-69C5-4CCC-B99F-B3F5C8B5CEB8}"/>
                </a:ext>
              </a:extLst>
            </p:cNvPr>
            <p:cNvSpPr/>
            <p:nvPr/>
          </p:nvSpPr>
          <p:spPr>
            <a:xfrm rot="5400000">
              <a:off x="2217481"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0" name="円弧 159">
              <a:extLst>
                <a:ext uri="{FF2B5EF4-FFF2-40B4-BE49-F238E27FC236}">
                  <a16:creationId xmlns:a16="http://schemas.microsoft.com/office/drawing/2014/main" id="{31725A87-89D3-4DBA-ADEF-6D49FE36CC6B}"/>
                </a:ext>
              </a:extLst>
            </p:cNvPr>
            <p:cNvSpPr/>
            <p:nvPr/>
          </p:nvSpPr>
          <p:spPr>
            <a:xfrm rot="5400000">
              <a:off x="231004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1" name="円弧 160">
              <a:extLst>
                <a:ext uri="{FF2B5EF4-FFF2-40B4-BE49-F238E27FC236}">
                  <a16:creationId xmlns:a16="http://schemas.microsoft.com/office/drawing/2014/main" id="{EB6E33DE-B945-48B9-8C90-F7F7AD819DEA}"/>
                </a:ext>
              </a:extLst>
            </p:cNvPr>
            <p:cNvSpPr/>
            <p:nvPr/>
          </p:nvSpPr>
          <p:spPr>
            <a:xfrm rot="5400000">
              <a:off x="2402531" y="5148714"/>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2" name="円弧 161">
              <a:extLst>
                <a:ext uri="{FF2B5EF4-FFF2-40B4-BE49-F238E27FC236}">
                  <a16:creationId xmlns:a16="http://schemas.microsoft.com/office/drawing/2014/main" id="{44F71B1C-DC95-4166-A717-31525B99FD6C}"/>
                </a:ext>
              </a:extLst>
            </p:cNvPr>
            <p:cNvSpPr/>
            <p:nvPr/>
          </p:nvSpPr>
          <p:spPr>
            <a:xfrm rot="5400000">
              <a:off x="2494791" y="5148715"/>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3" name="円弧 162">
              <a:extLst>
                <a:ext uri="{FF2B5EF4-FFF2-40B4-BE49-F238E27FC236}">
                  <a16:creationId xmlns:a16="http://schemas.microsoft.com/office/drawing/2014/main" id="{48D3687B-E363-456C-9EC7-633E02F109F0}"/>
                </a:ext>
              </a:extLst>
            </p:cNvPr>
            <p:cNvSpPr/>
            <p:nvPr/>
          </p:nvSpPr>
          <p:spPr>
            <a:xfrm rot="16200000">
              <a:off x="2540960" y="5102619"/>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64" name="直線コネクタ 163">
              <a:extLst>
                <a:ext uri="{FF2B5EF4-FFF2-40B4-BE49-F238E27FC236}">
                  <a16:creationId xmlns:a16="http://schemas.microsoft.com/office/drawing/2014/main" id="{61DF74BA-6640-4245-9A11-7D2527CE7203}"/>
                </a:ext>
              </a:extLst>
            </p:cNvPr>
            <p:cNvCxnSpPr>
              <a:stCxn id="163" idx="2"/>
            </p:cNvCxnSpPr>
            <p:nvPr/>
          </p:nvCxnSpPr>
          <p:spPr>
            <a:xfrm>
              <a:off x="3068191" y="5260814"/>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F30FB639-7DDA-49E3-A1C5-A804391EFECE}"/>
                </a:ext>
              </a:extLst>
            </p:cNvPr>
            <p:cNvCxnSpPr/>
            <p:nvPr/>
          </p:nvCxnSpPr>
          <p:spPr>
            <a:xfrm>
              <a:off x="1972331" y="5252575"/>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6" name="グループ化 165">
            <a:extLst>
              <a:ext uri="{FF2B5EF4-FFF2-40B4-BE49-F238E27FC236}">
                <a16:creationId xmlns:a16="http://schemas.microsoft.com/office/drawing/2014/main" id="{F0D0938F-F6F6-4C4E-9E56-2921F38DB8C8}"/>
              </a:ext>
            </a:extLst>
          </p:cNvPr>
          <p:cNvGrpSpPr/>
          <p:nvPr/>
        </p:nvGrpSpPr>
        <p:grpSpPr>
          <a:xfrm rot="2610478">
            <a:off x="8586807" y="4210018"/>
            <a:ext cx="1412464" cy="345005"/>
            <a:chOff x="1972331" y="4882729"/>
            <a:chExt cx="1327106" cy="747136"/>
          </a:xfrm>
        </p:grpSpPr>
        <p:sp>
          <p:nvSpPr>
            <p:cNvPr id="167" name="円弧 166">
              <a:extLst>
                <a:ext uri="{FF2B5EF4-FFF2-40B4-BE49-F238E27FC236}">
                  <a16:creationId xmlns:a16="http://schemas.microsoft.com/office/drawing/2014/main" id="{1140BED8-A696-4BD7-ADCA-1D6E4F8887A1}"/>
                </a:ext>
              </a:extLst>
            </p:cNvPr>
            <p:cNvSpPr/>
            <p:nvPr/>
          </p:nvSpPr>
          <p:spPr>
            <a:xfrm rot="16200000">
              <a:off x="1983688"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8" name="円弧 167">
              <a:extLst>
                <a:ext uri="{FF2B5EF4-FFF2-40B4-BE49-F238E27FC236}">
                  <a16:creationId xmlns:a16="http://schemas.microsoft.com/office/drawing/2014/main" id="{51AD635F-D20C-43C1-818A-653421D7094C}"/>
                </a:ext>
              </a:extLst>
            </p:cNvPr>
            <p:cNvSpPr/>
            <p:nvPr/>
          </p:nvSpPr>
          <p:spPr>
            <a:xfrm rot="5400000">
              <a:off x="2029511" y="5150881"/>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9" name="円弧 168">
              <a:extLst>
                <a:ext uri="{FF2B5EF4-FFF2-40B4-BE49-F238E27FC236}">
                  <a16:creationId xmlns:a16="http://schemas.microsoft.com/office/drawing/2014/main" id="{7AE29DEE-2B42-4529-9FEC-6EB578D9D877}"/>
                </a:ext>
              </a:extLst>
            </p:cNvPr>
            <p:cNvSpPr/>
            <p:nvPr/>
          </p:nvSpPr>
          <p:spPr>
            <a:xfrm rot="16200000">
              <a:off x="2075605"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0" name="円弧 169">
              <a:extLst>
                <a:ext uri="{FF2B5EF4-FFF2-40B4-BE49-F238E27FC236}">
                  <a16:creationId xmlns:a16="http://schemas.microsoft.com/office/drawing/2014/main" id="{31AFDFC5-0768-4760-900C-0559BAE28391}"/>
                </a:ext>
              </a:extLst>
            </p:cNvPr>
            <p:cNvSpPr/>
            <p:nvPr/>
          </p:nvSpPr>
          <p:spPr>
            <a:xfrm rot="5400000">
              <a:off x="212245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1" name="円弧 170">
              <a:extLst>
                <a:ext uri="{FF2B5EF4-FFF2-40B4-BE49-F238E27FC236}">
                  <a16:creationId xmlns:a16="http://schemas.microsoft.com/office/drawing/2014/main" id="{B03CD316-3250-4B10-B92D-4DDD543B72AC}"/>
                </a:ext>
              </a:extLst>
            </p:cNvPr>
            <p:cNvSpPr/>
            <p:nvPr/>
          </p:nvSpPr>
          <p:spPr>
            <a:xfrm rot="16200000">
              <a:off x="2168544"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2" name="円弧 171">
              <a:extLst>
                <a:ext uri="{FF2B5EF4-FFF2-40B4-BE49-F238E27FC236}">
                  <a16:creationId xmlns:a16="http://schemas.microsoft.com/office/drawing/2014/main" id="{2255B64B-4867-44A1-8A00-37D8BBB250AF}"/>
                </a:ext>
              </a:extLst>
            </p:cNvPr>
            <p:cNvSpPr/>
            <p:nvPr/>
          </p:nvSpPr>
          <p:spPr>
            <a:xfrm rot="16200000">
              <a:off x="2261483"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3" name="円弧 172">
              <a:extLst>
                <a:ext uri="{FF2B5EF4-FFF2-40B4-BE49-F238E27FC236}">
                  <a16:creationId xmlns:a16="http://schemas.microsoft.com/office/drawing/2014/main" id="{AEB6B14E-791E-4CE5-B497-7D2EB6FA8330}"/>
                </a:ext>
              </a:extLst>
            </p:cNvPr>
            <p:cNvSpPr/>
            <p:nvPr/>
          </p:nvSpPr>
          <p:spPr>
            <a:xfrm rot="16200000">
              <a:off x="2354422"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4" name="円弧 173">
              <a:extLst>
                <a:ext uri="{FF2B5EF4-FFF2-40B4-BE49-F238E27FC236}">
                  <a16:creationId xmlns:a16="http://schemas.microsoft.com/office/drawing/2014/main" id="{09916799-D8D3-4E73-B218-316A998D3E86}"/>
                </a:ext>
              </a:extLst>
            </p:cNvPr>
            <p:cNvSpPr/>
            <p:nvPr/>
          </p:nvSpPr>
          <p:spPr>
            <a:xfrm rot="16200000">
              <a:off x="2447361"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5" name="円弧 174">
              <a:extLst>
                <a:ext uri="{FF2B5EF4-FFF2-40B4-BE49-F238E27FC236}">
                  <a16:creationId xmlns:a16="http://schemas.microsoft.com/office/drawing/2014/main" id="{F27E93DC-A3C3-4DBE-BA43-B0BDFFD57FC7}"/>
                </a:ext>
              </a:extLst>
            </p:cNvPr>
            <p:cNvSpPr/>
            <p:nvPr/>
          </p:nvSpPr>
          <p:spPr>
            <a:xfrm rot="5400000">
              <a:off x="2217481"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6" name="円弧 175">
              <a:extLst>
                <a:ext uri="{FF2B5EF4-FFF2-40B4-BE49-F238E27FC236}">
                  <a16:creationId xmlns:a16="http://schemas.microsoft.com/office/drawing/2014/main" id="{8AE8EE11-B2F3-49AD-B0B4-10007E15CED7}"/>
                </a:ext>
              </a:extLst>
            </p:cNvPr>
            <p:cNvSpPr/>
            <p:nvPr/>
          </p:nvSpPr>
          <p:spPr>
            <a:xfrm rot="5400000">
              <a:off x="231004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7" name="円弧 176">
              <a:extLst>
                <a:ext uri="{FF2B5EF4-FFF2-40B4-BE49-F238E27FC236}">
                  <a16:creationId xmlns:a16="http://schemas.microsoft.com/office/drawing/2014/main" id="{E23C7B1B-5928-4D6F-BB45-4FC3E3857C04}"/>
                </a:ext>
              </a:extLst>
            </p:cNvPr>
            <p:cNvSpPr/>
            <p:nvPr/>
          </p:nvSpPr>
          <p:spPr>
            <a:xfrm rot="5400000">
              <a:off x="2402531" y="5148714"/>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8" name="円弧 177">
              <a:extLst>
                <a:ext uri="{FF2B5EF4-FFF2-40B4-BE49-F238E27FC236}">
                  <a16:creationId xmlns:a16="http://schemas.microsoft.com/office/drawing/2014/main" id="{86D3A6A1-24A2-4FEF-A904-5EC10357B101}"/>
                </a:ext>
              </a:extLst>
            </p:cNvPr>
            <p:cNvSpPr/>
            <p:nvPr/>
          </p:nvSpPr>
          <p:spPr>
            <a:xfrm rot="5400000">
              <a:off x="2494791" y="5148715"/>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9" name="円弧 178">
              <a:extLst>
                <a:ext uri="{FF2B5EF4-FFF2-40B4-BE49-F238E27FC236}">
                  <a16:creationId xmlns:a16="http://schemas.microsoft.com/office/drawing/2014/main" id="{CEA4A3E6-91E6-48D5-9646-727176F0C65A}"/>
                </a:ext>
              </a:extLst>
            </p:cNvPr>
            <p:cNvSpPr/>
            <p:nvPr/>
          </p:nvSpPr>
          <p:spPr>
            <a:xfrm rot="16200000">
              <a:off x="2540960" y="5102619"/>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80" name="直線コネクタ 179">
              <a:extLst>
                <a:ext uri="{FF2B5EF4-FFF2-40B4-BE49-F238E27FC236}">
                  <a16:creationId xmlns:a16="http://schemas.microsoft.com/office/drawing/2014/main" id="{975F4305-A4C6-47A5-BF1E-4AF0249D0333}"/>
                </a:ext>
              </a:extLst>
            </p:cNvPr>
            <p:cNvCxnSpPr>
              <a:stCxn id="179" idx="2"/>
            </p:cNvCxnSpPr>
            <p:nvPr/>
          </p:nvCxnSpPr>
          <p:spPr>
            <a:xfrm>
              <a:off x="3068191" y="5260814"/>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a:extLst>
                <a:ext uri="{FF2B5EF4-FFF2-40B4-BE49-F238E27FC236}">
                  <a16:creationId xmlns:a16="http://schemas.microsoft.com/office/drawing/2014/main" id="{C6610DA5-9F40-4F3F-A78D-396BE12C72A6}"/>
                </a:ext>
              </a:extLst>
            </p:cNvPr>
            <p:cNvCxnSpPr/>
            <p:nvPr/>
          </p:nvCxnSpPr>
          <p:spPr>
            <a:xfrm>
              <a:off x="1972331" y="5252575"/>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2" name="楕円 181">
            <a:extLst>
              <a:ext uri="{FF2B5EF4-FFF2-40B4-BE49-F238E27FC236}">
                <a16:creationId xmlns:a16="http://schemas.microsoft.com/office/drawing/2014/main" id="{1F6BFB0E-640D-489A-85B6-FD1ADEC71E6E}"/>
              </a:ext>
            </a:extLst>
          </p:cNvPr>
          <p:cNvSpPr/>
          <p:nvPr/>
        </p:nvSpPr>
        <p:spPr>
          <a:xfrm>
            <a:off x="4839619" y="3326334"/>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楕円 182">
            <a:extLst>
              <a:ext uri="{FF2B5EF4-FFF2-40B4-BE49-F238E27FC236}">
                <a16:creationId xmlns:a16="http://schemas.microsoft.com/office/drawing/2014/main" id="{FB85067D-10BA-4E50-AA12-74EF64C1F28F}"/>
              </a:ext>
            </a:extLst>
          </p:cNvPr>
          <p:cNvSpPr/>
          <p:nvPr/>
        </p:nvSpPr>
        <p:spPr>
          <a:xfrm>
            <a:off x="10162965" y="3467773"/>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4" name="グループ化 183">
            <a:extLst>
              <a:ext uri="{FF2B5EF4-FFF2-40B4-BE49-F238E27FC236}">
                <a16:creationId xmlns:a16="http://schemas.microsoft.com/office/drawing/2014/main" id="{45208705-8C84-46EC-B44E-BB1EF72888B3}"/>
              </a:ext>
            </a:extLst>
          </p:cNvPr>
          <p:cNvGrpSpPr/>
          <p:nvPr/>
        </p:nvGrpSpPr>
        <p:grpSpPr>
          <a:xfrm rot="21312215">
            <a:off x="9632919" y="2761716"/>
            <a:ext cx="1412464" cy="345005"/>
            <a:chOff x="1972331" y="4882729"/>
            <a:chExt cx="1327106" cy="747136"/>
          </a:xfrm>
        </p:grpSpPr>
        <p:sp>
          <p:nvSpPr>
            <p:cNvPr id="185" name="円弧 184">
              <a:extLst>
                <a:ext uri="{FF2B5EF4-FFF2-40B4-BE49-F238E27FC236}">
                  <a16:creationId xmlns:a16="http://schemas.microsoft.com/office/drawing/2014/main" id="{F717C479-EF25-425B-85FC-DB58A49D4A78}"/>
                </a:ext>
              </a:extLst>
            </p:cNvPr>
            <p:cNvSpPr/>
            <p:nvPr/>
          </p:nvSpPr>
          <p:spPr>
            <a:xfrm rot="16200000">
              <a:off x="1983688"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6" name="円弧 185">
              <a:extLst>
                <a:ext uri="{FF2B5EF4-FFF2-40B4-BE49-F238E27FC236}">
                  <a16:creationId xmlns:a16="http://schemas.microsoft.com/office/drawing/2014/main" id="{3DCDCF2E-6740-42A7-B986-5534124409E8}"/>
                </a:ext>
              </a:extLst>
            </p:cNvPr>
            <p:cNvSpPr/>
            <p:nvPr/>
          </p:nvSpPr>
          <p:spPr>
            <a:xfrm rot="5400000">
              <a:off x="2029511" y="5150881"/>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7" name="円弧 186">
              <a:extLst>
                <a:ext uri="{FF2B5EF4-FFF2-40B4-BE49-F238E27FC236}">
                  <a16:creationId xmlns:a16="http://schemas.microsoft.com/office/drawing/2014/main" id="{2966ABF5-9FBD-4882-8F45-D923DDE52DAB}"/>
                </a:ext>
              </a:extLst>
            </p:cNvPr>
            <p:cNvSpPr/>
            <p:nvPr/>
          </p:nvSpPr>
          <p:spPr>
            <a:xfrm rot="16200000">
              <a:off x="2075605"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8" name="円弧 187">
              <a:extLst>
                <a:ext uri="{FF2B5EF4-FFF2-40B4-BE49-F238E27FC236}">
                  <a16:creationId xmlns:a16="http://schemas.microsoft.com/office/drawing/2014/main" id="{5DEAF283-586F-4AD5-BA1D-FD0FAAEF5588}"/>
                </a:ext>
              </a:extLst>
            </p:cNvPr>
            <p:cNvSpPr/>
            <p:nvPr/>
          </p:nvSpPr>
          <p:spPr>
            <a:xfrm rot="5400000">
              <a:off x="212245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9" name="円弧 188">
              <a:extLst>
                <a:ext uri="{FF2B5EF4-FFF2-40B4-BE49-F238E27FC236}">
                  <a16:creationId xmlns:a16="http://schemas.microsoft.com/office/drawing/2014/main" id="{97A8A32D-DB42-47B6-B0D6-2C32D2F13C82}"/>
                </a:ext>
              </a:extLst>
            </p:cNvPr>
            <p:cNvSpPr/>
            <p:nvPr/>
          </p:nvSpPr>
          <p:spPr>
            <a:xfrm rot="16200000">
              <a:off x="2168544"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0" name="円弧 189">
              <a:extLst>
                <a:ext uri="{FF2B5EF4-FFF2-40B4-BE49-F238E27FC236}">
                  <a16:creationId xmlns:a16="http://schemas.microsoft.com/office/drawing/2014/main" id="{6ABA75F4-8FBD-4E88-B1BD-5C8A6B0CC5A3}"/>
                </a:ext>
              </a:extLst>
            </p:cNvPr>
            <p:cNvSpPr/>
            <p:nvPr/>
          </p:nvSpPr>
          <p:spPr>
            <a:xfrm rot="16200000">
              <a:off x="2261483"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1" name="円弧 190">
              <a:extLst>
                <a:ext uri="{FF2B5EF4-FFF2-40B4-BE49-F238E27FC236}">
                  <a16:creationId xmlns:a16="http://schemas.microsoft.com/office/drawing/2014/main" id="{91163438-D9A0-43EC-80D1-7977672B4455}"/>
                </a:ext>
              </a:extLst>
            </p:cNvPr>
            <p:cNvSpPr/>
            <p:nvPr/>
          </p:nvSpPr>
          <p:spPr>
            <a:xfrm rot="16200000">
              <a:off x="2354422"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2" name="円弧 191">
              <a:extLst>
                <a:ext uri="{FF2B5EF4-FFF2-40B4-BE49-F238E27FC236}">
                  <a16:creationId xmlns:a16="http://schemas.microsoft.com/office/drawing/2014/main" id="{EDB3C96E-65E9-46C1-B3FE-5B47CC66C4CD}"/>
                </a:ext>
              </a:extLst>
            </p:cNvPr>
            <p:cNvSpPr/>
            <p:nvPr/>
          </p:nvSpPr>
          <p:spPr>
            <a:xfrm rot="16200000">
              <a:off x="2447361"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3" name="円弧 192">
              <a:extLst>
                <a:ext uri="{FF2B5EF4-FFF2-40B4-BE49-F238E27FC236}">
                  <a16:creationId xmlns:a16="http://schemas.microsoft.com/office/drawing/2014/main" id="{8AE45923-9120-4CE9-839D-443B3D8E238F}"/>
                </a:ext>
              </a:extLst>
            </p:cNvPr>
            <p:cNvSpPr/>
            <p:nvPr/>
          </p:nvSpPr>
          <p:spPr>
            <a:xfrm rot="5400000">
              <a:off x="2217481"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4" name="円弧 193">
              <a:extLst>
                <a:ext uri="{FF2B5EF4-FFF2-40B4-BE49-F238E27FC236}">
                  <a16:creationId xmlns:a16="http://schemas.microsoft.com/office/drawing/2014/main" id="{A37F6474-C9BB-498F-9DE2-A64F15954DF0}"/>
                </a:ext>
              </a:extLst>
            </p:cNvPr>
            <p:cNvSpPr/>
            <p:nvPr/>
          </p:nvSpPr>
          <p:spPr>
            <a:xfrm rot="5400000">
              <a:off x="231004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5" name="円弧 194">
              <a:extLst>
                <a:ext uri="{FF2B5EF4-FFF2-40B4-BE49-F238E27FC236}">
                  <a16:creationId xmlns:a16="http://schemas.microsoft.com/office/drawing/2014/main" id="{511D4FB4-79D4-46DC-860F-A8B578008AC3}"/>
                </a:ext>
              </a:extLst>
            </p:cNvPr>
            <p:cNvSpPr/>
            <p:nvPr/>
          </p:nvSpPr>
          <p:spPr>
            <a:xfrm rot="5400000">
              <a:off x="2402531" y="5148714"/>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6" name="円弧 195">
              <a:extLst>
                <a:ext uri="{FF2B5EF4-FFF2-40B4-BE49-F238E27FC236}">
                  <a16:creationId xmlns:a16="http://schemas.microsoft.com/office/drawing/2014/main" id="{C429A7B2-722A-49B8-B2CD-DDCA557FF2F0}"/>
                </a:ext>
              </a:extLst>
            </p:cNvPr>
            <p:cNvSpPr/>
            <p:nvPr/>
          </p:nvSpPr>
          <p:spPr>
            <a:xfrm rot="5400000">
              <a:off x="2494791" y="5148715"/>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7" name="円弧 196">
              <a:extLst>
                <a:ext uri="{FF2B5EF4-FFF2-40B4-BE49-F238E27FC236}">
                  <a16:creationId xmlns:a16="http://schemas.microsoft.com/office/drawing/2014/main" id="{0788AE6F-B45C-4682-B673-9147653087B5}"/>
                </a:ext>
              </a:extLst>
            </p:cNvPr>
            <p:cNvSpPr/>
            <p:nvPr/>
          </p:nvSpPr>
          <p:spPr>
            <a:xfrm rot="16200000">
              <a:off x="2540960" y="5102619"/>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98" name="直線コネクタ 197">
              <a:extLst>
                <a:ext uri="{FF2B5EF4-FFF2-40B4-BE49-F238E27FC236}">
                  <a16:creationId xmlns:a16="http://schemas.microsoft.com/office/drawing/2014/main" id="{55362915-E071-4FEE-B695-4C480C78E17A}"/>
                </a:ext>
              </a:extLst>
            </p:cNvPr>
            <p:cNvCxnSpPr>
              <a:stCxn id="197" idx="2"/>
            </p:cNvCxnSpPr>
            <p:nvPr/>
          </p:nvCxnSpPr>
          <p:spPr>
            <a:xfrm>
              <a:off x="3068191" y="5260814"/>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a:extLst>
                <a:ext uri="{FF2B5EF4-FFF2-40B4-BE49-F238E27FC236}">
                  <a16:creationId xmlns:a16="http://schemas.microsoft.com/office/drawing/2014/main" id="{DEC7D477-4A90-4387-95B4-E7D7460704A3}"/>
                </a:ext>
              </a:extLst>
            </p:cNvPr>
            <p:cNvCxnSpPr/>
            <p:nvPr/>
          </p:nvCxnSpPr>
          <p:spPr>
            <a:xfrm>
              <a:off x="1972331" y="5252575"/>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0" name="グループ化 199">
            <a:extLst>
              <a:ext uri="{FF2B5EF4-FFF2-40B4-BE49-F238E27FC236}">
                <a16:creationId xmlns:a16="http://schemas.microsoft.com/office/drawing/2014/main" id="{B4C5B9B4-A7FE-47A9-A2A4-26DC4B5AE784}"/>
              </a:ext>
            </a:extLst>
          </p:cNvPr>
          <p:cNvGrpSpPr/>
          <p:nvPr/>
        </p:nvGrpSpPr>
        <p:grpSpPr>
          <a:xfrm rot="1470917">
            <a:off x="8855958" y="2638364"/>
            <a:ext cx="843815" cy="348914"/>
            <a:chOff x="1972331" y="4882729"/>
            <a:chExt cx="1327106" cy="747136"/>
          </a:xfrm>
        </p:grpSpPr>
        <p:sp>
          <p:nvSpPr>
            <p:cNvPr id="201" name="円弧 200">
              <a:extLst>
                <a:ext uri="{FF2B5EF4-FFF2-40B4-BE49-F238E27FC236}">
                  <a16:creationId xmlns:a16="http://schemas.microsoft.com/office/drawing/2014/main" id="{EB335400-D13B-4FCF-A398-7E5A377778DF}"/>
                </a:ext>
              </a:extLst>
            </p:cNvPr>
            <p:cNvSpPr/>
            <p:nvPr/>
          </p:nvSpPr>
          <p:spPr>
            <a:xfrm rot="16200000">
              <a:off x="1983688"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2" name="円弧 201">
              <a:extLst>
                <a:ext uri="{FF2B5EF4-FFF2-40B4-BE49-F238E27FC236}">
                  <a16:creationId xmlns:a16="http://schemas.microsoft.com/office/drawing/2014/main" id="{247FF414-C92C-4FCF-B68F-38E64D7460AA}"/>
                </a:ext>
              </a:extLst>
            </p:cNvPr>
            <p:cNvSpPr/>
            <p:nvPr/>
          </p:nvSpPr>
          <p:spPr>
            <a:xfrm rot="5400000">
              <a:off x="2029511" y="5150881"/>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3" name="円弧 202">
              <a:extLst>
                <a:ext uri="{FF2B5EF4-FFF2-40B4-BE49-F238E27FC236}">
                  <a16:creationId xmlns:a16="http://schemas.microsoft.com/office/drawing/2014/main" id="{7F7AD769-6EC4-437A-A953-A4124B0A2E7E}"/>
                </a:ext>
              </a:extLst>
            </p:cNvPr>
            <p:cNvSpPr/>
            <p:nvPr/>
          </p:nvSpPr>
          <p:spPr>
            <a:xfrm rot="16200000">
              <a:off x="2075605"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4" name="円弧 203">
              <a:extLst>
                <a:ext uri="{FF2B5EF4-FFF2-40B4-BE49-F238E27FC236}">
                  <a16:creationId xmlns:a16="http://schemas.microsoft.com/office/drawing/2014/main" id="{7E8DAC83-D3C5-4E4D-81C8-D8B81DF7580C}"/>
                </a:ext>
              </a:extLst>
            </p:cNvPr>
            <p:cNvSpPr/>
            <p:nvPr/>
          </p:nvSpPr>
          <p:spPr>
            <a:xfrm rot="5400000">
              <a:off x="212245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5" name="円弧 204">
              <a:extLst>
                <a:ext uri="{FF2B5EF4-FFF2-40B4-BE49-F238E27FC236}">
                  <a16:creationId xmlns:a16="http://schemas.microsoft.com/office/drawing/2014/main" id="{AFE5A6D4-4E0B-48D6-86C3-18883EFADA80}"/>
                </a:ext>
              </a:extLst>
            </p:cNvPr>
            <p:cNvSpPr/>
            <p:nvPr/>
          </p:nvSpPr>
          <p:spPr>
            <a:xfrm rot="16200000">
              <a:off x="2168544"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6" name="円弧 205">
              <a:extLst>
                <a:ext uri="{FF2B5EF4-FFF2-40B4-BE49-F238E27FC236}">
                  <a16:creationId xmlns:a16="http://schemas.microsoft.com/office/drawing/2014/main" id="{06E7CB38-3070-4E4B-951A-502515D977C5}"/>
                </a:ext>
              </a:extLst>
            </p:cNvPr>
            <p:cNvSpPr/>
            <p:nvPr/>
          </p:nvSpPr>
          <p:spPr>
            <a:xfrm rot="16200000">
              <a:off x="2261483"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7" name="円弧 206">
              <a:extLst>
                <a:ext uri="{FF2B5EF4-FFF2-40B4-BE49-F238E27FC236}">
                  <a16:creationId xmlns:a16="http://schemas.microsoft.com/office/drawing/2014/main" id="{55363428-F89B-4CA9-A051-06243248A3BB}"/>
                </a:ext>
              </a:extLst>
            </p:cNvPr>
            <p:cNvSpPr/>
            <p:nvPr/>
          </p:nvSpPr>
          <p:spPr>
            <a:xfrm rot="16200000">
              <a:off x="2354422"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8" name="円弧 207">
              <a:extLst>
                <a:ext uri="{FF2B5EF4-FFF2-40B4-BE49-F238E27FC236}">
                  <a16:creationId xmlns:a16="http://schemas.microsoft.com/office/drawing/2014/main" id="{1496B868-E1A8-41CA-9852-907921100F10}"/>
                </a:ext>
              </a:extLst>
            </p:cNvPr>
            <p:cNvSpPr/>
            <p:nvPr/>
          </p:nvSpPr>
          <p:spPr>
            <a:xfrm rot="16200000">
              <a:off x="2447361"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9" name="円弧 208">
              <a:extLst>
                <a:ext uri="{FF2B5EF4-FFF2-40B4-BE49-F238E27FC236}">
                  <a16:creationId xmlns:a16="http://schemas.microsoft.com/office/drawing/2014/main" id="{383E7245-E4D2-4927-A6E9-F94A3913F04D}"/>
                </a:ext>
              </a:extLst>
            </p:cNvPr>
            <p:cNvSpPr/>
            <p:nvPr/>
          </p:nvSpPr>
          <p:spPr>
            <a:xfrm rot="5400000">
              <a:off x="2217481"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0" name="円弧 209">
              <a:extLst>
                <a:ext uri="{FF2B5EF4-FFF2-40B4-BE49-F238E27FC236}">
                  <a16:creationId xmlns:a16="http://schemas.microsoft.com/office/drawing/2014/main" id="{A75D0F4A-BDCB-46A6-BD43-1E15F6A73802}"/>
                </a:ext>
              </a:extLst>
            </p:cNvPr>
            <p:cNvSpPr/>
            <p:nvPr/>
          </p:nvSpPr>
          <p:spPr>
            <a:xfrm rot="5400000">
              <a:off x="231004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1" name="円弧 210">
              <a:extLst>
                <a:ext uri="{FF2B5EF4-FFF2-40B4-BE49-F238E27FC236}">
                  <a16:creationId xmlns:a16="http://schemas.microsoft.com/office/drawing/2014/main" id="{49199218-C5A5-49F5-8C22-9BD5836452D2}"/>
                </a:ext>
              </a:extLst>
            </p:cNvPr>
            <p:cNvSpPr/>
            <p:nvPr/>
          </p:nvSpPr>
          <p:spPr>
            <a:xfrm rot="5400000">
              <a:off x="2402531" y="5148714"/>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212" name="円弧 211">
              <a:extLst>
                <a:ext uri="{FF2B5EF4-FFF2-40B4-BE49-F238E27FC236}">
                  <a16:creationId xmlns:a16="http://schemas.microsoft.com/office/drawing/2014/main" id="{16BE66F7-EA76-4A21-9E2F-014BCE33BAC4}"/>
                </a:ext>
              </a:extLst>
            </p:cNvPr>
            <p:cNvSpPr/>
            <p:nvPr/>
          </p:nvSpPr>
          <p:spPr>
            <a:xfrm rot="5400000">
              <a:off x="2494791" y="5148715"/>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3" name="円弧 212">
              <a:extLst>
                <a:ext uri="{FF2B5EF4-FFF2-40B4-BE49-F238E27FC236}">
                  <a16:creationId xmlns:a16="http://schemas.microsoft.com/office/drawing/2014/main" id="{E658D0F8-E897-425C-BEDE-11ACB7013490}"/>
                </a:ext>
              </a:extLst>
            </p:cNvPr>
            <p:cNvSpPr/>
            <p:nvPr/>
          </p:nvSpPr>
          <p:spPr>
            <a:xfrm rot="16200000">
              <a:off x="2540960" y="5102619"/>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14" name="直線コネクタ 213">
              <a:extLst>
                <a:ext uri="{FF2B5EF4-FFF2-40B4-BE49-F238E27FC236}">
                  <a16:creationId xmlns:a16="http://schemas.microsoft.com/office/drawing/2014/main" id="{AB753110-07A0-4FF6-B3D5-BB77FA5235E0}"/>
                </a:ext>
              </a:extLst>
            </p:cNvPr>
            <p:cNvCxnSpPr>
              <a:stCxn id="213" idx="2"/>
            </p:cNvCxnSpPr>
            <p:nvPr/>
          </p:nvCxnSpPr>
          <p:spPr>
            <a:xfrm>
              <a:off x="3068191" y="5260814"/>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直線コネクタ 214">
              <a:extLst>
                <a:ext uri="{FF2B5EF4-FFF2-40B4-BE49-F238E27FC236}">
                  <a16:creationId xmlns:a16="http://schemas.microsoft.com/office/drawing/2014/main" id="{88AF173C-4DBE-415D-BCF8-29C20D830EB0}"/>
                </a:ext>
              </a:extLst>
            </p:cNvPr>
            <p:cNvCxnSpPr/>
            <p:nvPr/>
          </p:nvCxnSpPr>
          <p:spPr>
            <a:xfrm>
              <a:off x="1972331" y="5252575"/>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6" name="グループ化 215">
            <a:extLst>
              <a:ext uri="{FF2B5EF4-FFF2-40B4-BE49-F238E27FC236}">
                <a16:creationId xmlns:a16="http://schemas.microsoft.com/office/drawing/2014/main" id="{2932C58F-AEA5-483A-A9EA-76B9C48F2F5C}"/>
              </a:ext>
            </a:extLst>
          </p:cNvPr>
          <p:cNvGrpSpPr/>
          <p:nvPr/>
        </p:nvGrpSpPr>
        <p:grpSpPr>
          <a:xfrm rot="19263522">
            <a:off x="8978390" y="3059388"/>
            <a:ext cx="753613" cy="350563"/>
            <a:chOff x="1972331" y="4882729"/>
            <a:chExt cx="1327106" cy="747136"/>
          </a:xfrm>
        </p:grpSpPr>
        <p:sp>
          <p:nvSpPr>
            <p:cNvPr id="217" name="円弧 216">
              <a:extLst>
                <a:ext uri="{FF2B5EF4-FFF2-40B4-BE49-F238E27FC236}">
                  <a16:creationId xmlns:a16="http://schemas.microsoft.com/office/drawing/2014/main" id="{B7A775D6-8DB4-4A94-8FCE-1856B8CAD691}"/>
                </a:ext>
              </a:extLst>
            </p:cNvPr>
            <p:cNvSpPr/>
            <p:nvPr/>
          </p:nvSpPr>
          <p:spPr>
            <a:xfrm rot="16200000">
              <a:off x="1983688"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8" name="円弧 217">
              <a:extLst>
                <a:ext uri="{FF2B5EF4-FFF2-40B4-BE49-F238E27FC236}">
                  <a16:creationId xmlns:a16="http://schemas.microsoft.com/office/drawing/2014/main" id="{86414527-FBE3-4FB3-9A8C-83083FB76B67}"/>
                </a:ext>
              </a:extLst>
            </p:cNvPr>
            <p:cNvSpPr/>
            <p:nvPr/>
          </p:nvSpPr>
          <p:spPr>
            <a:xfrm rot="5400000">
              <a:off x="2029511" y="5150881"/>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9" name="円弧 218">
              <a:extLst>
                <a:ext uri="{FF2B5EF4-FFF2-40B4-BE49-F238E27FC236}">
                  <a16:creationId xmlns:a16="http://schemas.microsoft.com/office/drawing/2014/main" id="{703314ED-7DF1-4508-939D-632CD0D1BF9C}"/>
                </a:ext>
              </a:extLst>
            </p:cNvPr>
            <p:cNvSpPr/>
            <p:nvPr/>
          </p:nvSpPr>
          <p:spPr>
            <a:xfrm rot="16200000">
              <a:off x="2075605"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0" name="円弧 219">
              <a:extLst>
                <a:ext uri="{FF2B5EF4-FFF2-40B4-BE49-F238E27FC236}">
                  <a16:creationId xmlns:a16="http://schemas.microsoft.com/office/drawing/2014/main" id="{505E44FD-5D0B-49CA-B2A7-C34E7C8969A5}"/>
                </a:ext>
              </a:extLst>
            </p:cNvPr>
            <p:cNvSpPr/>
            <p:nvPr/>
          </p:nvSpPr>
          <p:spPr>
            <a:xfrm rot="5400000">
              <a:off x="212245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1" name="円弧 220">
              <a:extLst>
                <a:ext uri="{FF2B5EF4-FFF2-40B4-BE49-F238E27FC236}">
                  <a16:creationId xmlns:a16="http://schemas.microsoft.com/office/drawing/2014/main" id="{670B80B2-5E3D-4B41-8BA6-4D6902FA10CF}"/>
                </a:ext>
              </a:extLst>
            </p:cNvPr>
            <p:cNvSpPr/>
            <p:nvPr/>
          </p:nvSpPr>
          <p:spPr>
            <a:xfrm rot="16200000">
              <a:off x="2168544"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2" name="円弧 221">
              <a:extLst>
                <a:ext uri="{FF2B5EF4-FFF2-40B4-BE49-F238E27FC236}">
                  <a16:creationId xmlns:a16="http://schemas.microsoft.com/office/drawing/2014/main" id="{01C539B0-F8A6-4FCD-B1AD-3F0B18E008AF}"/>
                </a:ext>
              </a:extLst>
            </p:cNvPr>
            <p:cNvSpPr/>
            <p:nvPr/>
          </p:nvSpPr>
          <p:spPr>
            <a:xfrm rot="16200000">
              <a:off x="2261483"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3" name="円弧 222">
              <a:extLst>
                <a:ext uri="{FF2B5EF4-FFF2-40B4-BE49-F238E27FC236}">
                  <a16:creationId xmlns:a16="http://schemas.microsoft.com/office/drawing/2014/main" id="{7A834A88-DB82-4057-A3E3-8763B28EC4A8}"/>
                </a:ext>
              </a:extLst>
            </p:cNvPr>
            <p:cNvSpPr/>
            <p:nvPr/>
          </p:nvSpPr>
          <p:spPr>
            <a:xfrm rot="16200000">
              <a:off x="2354422"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4" name="円弧 223">
              <a:extLst>
                <a:ext uri="{FF2B5EF4-FFF2-40B4-BE49-F238E27FC236}">
                  <a16:creationId xmlns:a16="http://schemas.microsoft.com/office/drawing/2014/main" id="{8950C872-7059-4894-B2F1-04080BB26F18}"/>
                </a:ext>
              </a:extLst>
            </p:cNvPr>
            <p:cNvSpPr/>
            <p:nvPr/>
          </p:nvSpPr>
          <p:spPr>
            <a:xfrm rot="16200000">
              <a:off x="2447361"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5" name="円弧 224">
              <a:extLst>
                <a:ext uri="{FF2B5EF4-FFF2-40B4-BE49-F238E27FC236}">
                  <a16:creationId xmlns:a16="http://schemas.microsoft.com/office/drawing/2014/main" id="{D6C82912-20DC-4D83-B6BC-2716659F8410}"/>
                </a:ext>
              </a:extLst>
            </p:cNvPr>
            <p:cNvSpPr/>
            <p:nvPr/>
          </p:nvSpPr>
          <p:spPr>
            <a:xfrm rot="5400000">
              <a:off x="2217481"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6" name="円弧 225">
              <a:extLst>
                <a:ext uri="{FF2B5EF4-FFF2-40B4-BE49-F238E27FC236}">
                  <a16:creationId xmlns:a16="http://schemas.microsoft.com/office/drawing/2014/main" id="{F95934B5-DB59-4B7A-84F0-C4F9FA337908}"/>
                </a:ext>
              </a:extLst>
            </p:cNvPr>
            <p:cNvSpPr/>
            <p:nvPr/>
          </p:nvSpPr>
          <p:spPr>
            <a:xfrm rot="5400000">
              <a:off x="231004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7" name="円弧 226">
              <a:extLst>
                <a:ext uri="{FF2B5EF4-FFF2-40B4-BE49-F238E27FC236}">
                  <a16:creationId xmlns:a16="http://schemas.microsoft.com/office/drawing/2014/main" id="{C23BD808-DA7E-4975-9A75-7EEF27824E5E}"/>
                </a:ext>
              </a:extLst>
            </p:cNvPr>
            <p:cNvSpPr/>
            <p:nvPr/>
          </p:nvSpPr>
          <p:spPr>
            <a:xfrm rot="5400000">
              <a:off x="2402531" y="5148714"/>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8" name="円弧 227">
              <a:extLst>
                <a:ext uri="{FF2B5EF4-FFF2-40B4-BE49-F238E27FC236}">
                  <a16:creationId xmlns:a16="http://schemas.microsoft.com/office/drawing/2014/main" id="{6A2C6727-8D10-4B01-AB41-7ACD1568D2E4}"/>
                </a:ext>
              </a:extLst>
            </p:cNvPr>
            <p:cNvSpPr/>
            <p:nvPr/>
          </p:nvSpPr>
          <p:spPr>
            <a:xfrm rot="5400000">
              <a:off x="2494791" y="5148715"/>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9" name="円弧 228">
              <a:extLst>
                <a:ext uri="{FF2B5EF4-FFF2-40B4-BE49-F238E27FC236}">
                  <a16:creationId xmlns:a16="http://schemas.microsoft.com/office/drawing/2014/main" id="{3005FCA3-53B4-4CE6-894C-5ACB8E43C262}"/>
                </a:ext>
              </a:extLst>
            </p:cNvPr>
            <p:cNvSpPr/>
            <p:nvPr/>
          </p:nvSpPr>
          <p:spPr>
            <a:xfrm rot="16200000">
              <a:off x="2540960" y="5102619"/>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30" name="直線コネクタ 229">
              <a:extLst>
                <a:ext uri="{FF2B5EF4-FFF2-40B4-BE49-F238E27FC236}">
                  <a16:creationId xmlns:a16="http://schemas.microsoft.com/office/drawing/2014/main" id="{8A97E5F8-5D41-47C1-98C9-E09AB9B0EAAF}"/>
                </a:ext>
              </a:extLst>
            </p:cNvPr>
            <p:cNvCxnSpPr>
              <a:stCxn id="229" idx="2"/>
            </p:cNvCxnSpPr>
            <p:nvPr/>
          </p:nvCxnSpPr>
          <p:spPr>
            <a:xfrm>
              <a:off x="3068191" y="5260814"/>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直線コネクタ 230">
              <a:extLst>
                <a:ext uri="{FF2B5EF4-FFF2-40B4-BE49-F238E27FC236}">
                  <a16:creationId xmlns:a16="http://schemas.microsoft.com/office/drawing/2014/main" id="{098A29E5-C10F-423B-B3C4-69C92A30B89F}"/>
                </a:ext>
              </a:extLst>
            </p:cNvPr>
            <p:cNvCxnSpPr/>
            <p:nvPr/>
          </p:nvCxnSpPr>
          <p:spPr>
            <a:xfrm>
              <a:off x="1972331" y="5252575"/>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2" name="グループ化 231">
            <a:extLst>
              <a:ext uri="{FF2B5EF4-FFF2-40B4-BE49-F238E27FC236}">
                <a16:creationId xmlns:a16="http://schemas.microsoft.com/office/drawing/2014/main" id="{7F3C2BEA-6905-4517-B3C8-DB299B307320}"/>
              </a:ext>
            </a:extLst>
          </p:cNvPr>
          <p:cNvGrpSpPr/>
          <p:nvPr/>
        </p:nvGrpSpPr>
        <p:grpSpPr>
          <a:xfrm rot="2610478">
            <a:off x="9277565" y="3823785"/>
            <a:ext cx="1412464" cy="345005"/>
            <a:chOff x="1972331" y="4882729"/>
            <a:chExt cx="1327106" cy="747136"/>
          </a:xfrm>
        </p:grpSpPr>
        <p:sp>
          <p:nvSpPr>
            <p:cNvPr id="233" name="円弧 232">
              <a:extLst>
                <a:ext uri="{FF2B5EF4-FFF2-40B4-BE49-F238E27FC236}">
                  <a16:creationId xmlns:a16="http://schemas.microsoft.com/office/drawing/2014/main" id="{A13E703F-4997-4411-B16B-81CE6AFB0A4B}"/>
                </a:ext>
              </a:extLst>
            </p:cNvPr>
            <p:cNvSpPr/>
            <p:nvPr/>
          </p:nvSpPr>
          <p:spPr>
            <a:xfrm rot="16200000">
              <a:off x="1983688"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4" name="円弧 233">
              <a:extLst>
                <a:ext uri="{FF2B5EF4-FFF2-40B4-BE49-F238E27FC236}">
                  <a16:creationId xmlns:a16="http://schemas.microsoft.com/office/drawing/2014/main" id="{C4F2FD37-FC0E-4BC1-A603-CDF27F24503B}"/>
                </a:ext>
              </a:extLst>
            </p:cNvPr>
            <p:cNvSpPr/>
            <p:nvPr/>
          </p:nvSpPr>
          <p:spPr>
            <a:xfrm rot="5400000">
              <a:off x="2029511" y="5150881"/>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5" name="円弧 234">
              <a:extLst>
                <a:ext uri="{FF2B5EF4-FFF2-40B4-BE49-F238E27FC236}">
                  <a16:creationId xmlns:a16="http://schemas.microsoft.com/office/drawing/2014/main" id="{E78D8A46-E67C-4225-9E34-495A78DD72CA}"/>
                </a:ext>
              </a:extLst>
            </p:cNvPr>
            <p:cNvSpPr/>
            <p:nvPr/>
          </p:nvSpPr>
          <p:spPr>
            <a:xfrm rot="16200000">
              <a:off x="2075605"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6" name="円弧 235">
              <a:extLst>
                <a:ext uri="{FF2B5EF4-FFF2-40B4-BE49-F238E27FC236}">
                  <a16:creationId xmlns:a16="http://schemas.microsoft.com/office/drawing/2014/main" id="{A1BFCD57-1443-4A08-A3C5-5B74AAF39AE4}"/>
                </a:ext>
              </a:extLst>
            </p:cNvPr>
            <p:cNvSpPr/>
            <p:nvPr/>
          </p:nvSpPr>
          <p:spPr>
            <a:xfrm rot="5400000">
              <a:off x="212245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7" name="円弧 236">
              <a:extLst>
                <a:ext uri="{FF2B5EF4-FFF2-40B4-BE49-F238E27FC236}">
                  <a16:creationId xmlns:a16="http://schemas.microsoft.com/office/drawing/2014/main" id="{68ECE8FE-53BD-46A2-AC9B-72BC1C225D38}"/>
                </a:ext>
              </a:extLst>
            </p:cNvPr>
            <p:cNvSpPr/>
            <p:nvPr/>
          </p:nvSpPr>
          <p:spPr>
            <a:xfrm rot="16200000">
              <a:off x="2168544"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8" name="円弧 237">
              <a:extLst>
                <a:ext uri="{FF2B5EF4-FFF2-40B4-BE49-F238E27FC236}">
                  <a16:creationId xmlns:a16="http://schemas.microsoft.com/office/drawing/2014/main" id="{95884E49-FA9C-47B1-9B49-993172DC4628}"/>
                </a:ext>
              </a:extLst>
            </p:cNvPr>
            <p:cNvSpPr/>
            <p:nvPr/>
          </p:nvSpPr>
          <p:spPr>
            <a:xfrm rot="16200000">
              <a:off x="2261483"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9" name="円弧 238">
              <a:extLst>
                <a:ext uri="{FF2B5EF4-FFF2-40B4-BE49-F238E27FC236}">
                  <a16:creationId xmlns:a16="http://schemas.microsoft.com/office/drawing/2014/main" id="{5973C901-4D09-4502-8F47-0EC5D7CC76D1}"/>
                </a:ext>
              </a:extLst>
            </p:cNvPr>
            <p:cNvSpPr/>
            <p:nvPr/>
          </p:nvSpPr>
          <p:spPr>
            <a:xfrm rot="16200000">
              <a:off x="2354422"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0" name="円弧 239">
              <a:extLst>
                <a:ext uri="{FF2B5EF4-FFF2-40B4-BE49-F238E27FC236}">
                  <a16:creationId xmlns:a16="http://schemas.microsoft.com/office/drawing/2014/main" id="{C7B65CAE-D083-46FC-8586-D62C3E62CBE6}"/>
                </a:ext>
              </a:extLst>
            </p:cNvPr>
            <p:cNvSpPr/>
            <p:nvPr/>
          </p:nvSpPr>
          <p:spPr>
            <a:xfrm rot="16200000">
              <a:off x="2447361"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1" name="円弧 240">
              <a:extLst>
                <a:ext uri="{FF2B5EF4-FFF2-40B4-BE49-F238E27FC236}">
                  <a16:creationId xmlns:a16="http://schemas.microsoft.com/office/drawing/2014/main" id="{650BCE07-F1E2-427D-AD9E-9CDDA5B5A7FF}"/>
                </a:ext>
              </a:extLst>
            </p:cNvPr>
            <p:cNvSpPr/>
            <p:nvPr/>
          </p:nvSpPr>
          <p:spPr>
            <a:xfrm rot="5400000">
              <a:off x="2217481"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2" name="円弧 241">
              <a:extLst>
                <a:ext uri="{FF2B5EF4-FFF2-40B4-BE49-F238E27FC236}">
                  <a16:creationId xmlns:a16="http://schemas.microsoft.com/office/drawing/2014/main" id="{050FE0D7-DE5D-44A9-B7CD-6C1B1978204B}"/>
                </a:ext>
              </a:extLst>
            </p:cNvPr>
            <p:cNvSpPr/>
            <p:nvPr/>
          </p:nvSpPr>
          <p:spPr>
            <a:xfrm rot="5400000">
              <a:off x="231004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3" name="円弧 242">
              <a:extLst>
                <a:ext uri="{FF2B5EF4-FFF2-40B4-BE49-F238E27FC236}">
                  <a16:creationId xmlns:a16="http://schemas.microsoft.com/office/drawing/2014/main" id="{17250D2C-1CD3-41E0-9A60-96D491A5CEEF}"/>
                </a:ext>
              </a:extLst>
            </p:cNvPr>
            <p:cNvSpPr/>
            <p:nvPr/>
          </p:nvSpPr>
          <p:spPr>
            <a:xfrm rot="5400000">
              <a:off x="2402531" y="5148714"/>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4" name="円弧 243">
              <a:extLst>
                <a:ext uri="{FF2B5EF4-FFF2-40B4-BE49-F238E27FC236}">
                  <a16:creationId xmlns:a16="http://schemas.microsoft.com/office/drawing/2014/main" id="{4F20CEF4-3F6E-4A7A-B443-E4694D14362B}"/>
                </a:ext>
              </a:extLst>
            </p:cNvPr>
            <p:cNvSpPr/>
            <p:nvPr/>
          </p:nvSpPr>
          <p:spPr>
            <a:xfrm rot="5400000">
              <a:off x="2494791" y="5148715"/>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5" name="円弧 244">
              <a:extLst>
                <a:ext uri="{FF2B5EF4-FFF2-40B4-BE49-F238E27FC236}">
                  <a16:creationId xmlns:a16="http://schemas.microsoft.com/office/drawing/2014/main" id="{569E900B-273F-4646-BA5F-E1CED9FE62B6}"/>
                </a:ext>
              </a:extLst>
            </p:cNvPr>
            <p:cNvSpPr/>
            <p:nvPr/>
          </p:nvSpPr>
          <p:spPr>
            <a:xfrm rot="16200000">
              <a:off x="2540960" y="5102619"/>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46" name="直線コネクタ 245">
              <a:extLst>
                <a:ext uri="{FF2B5EF4-FFF2-40B4-BE49-F238E27FC236}">
                  <a16:creationId xmlns:a16="http://schemas.microsoft.com/office/drawing/2014/main" id="{E86A713A-4C46-46AE-8850-AA1BC17A708F}"/>
                </a:ext>
              </a:extLst>
            </p:cNvPr>
            <p:cNvCxnSpPr>
              <a:stCxn id="245" idx="2"/>
            </p:cNvCxnSpPr>
            <p:nvPr/>
          </p:nvCxnSpPr>
          <p:spPr>
            <a:xfrm>
              <a:off x="3068191" y="5260814"/>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直線コネクタ 246">
              <a:extLst>
                <a:ext uri="{FF2B5EF4-FFF2-40B4-BE49-F238E27FC236}">
                  <a16:creationId xmlns:a16="http://schemas.microsoft.com/office/drawing/2014/main" id="{6FE3D1BE-2FF6-4C57-9720-350E1C8C0F8B}"/>
                </a:ext>
              </a:extLst>
            </p:cNvPr>
            <p:cNvCxnSpPr/>
            <p:nvPr/>
          </p:nvCxnSpPr>
          <p:spPr>
            <a:xfrm>
              <a:off x="1972331" y="5252575"/>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8" name="グループ化 247">
            <a:extLst>
              <a:ext uri="{FF2B5EF4-FFF2-40B4-BE49-F238E27FC236}">
                <a16:creationId xmlns:a16="http://schemas.microsoft.com/office/drawing/2014/main" id="{6FD41638-A31B-49B3-B7E6-ACE98EFA79CB}"/>
              </a:ext>
            </a:extLst>
          </p:cNvPr>
          <p:cNvGrpSpPr/>
          <p:nvPr/>
        </p:nvGrpSpPr>
        <p:grpSpPr>
          <a:xfrm rot="2162276">
            <a:off x="4326812" y="3888454"/>
            <a:ext cx="753613" cy="350563"/>
            <a:chOff x="1972331" y="4882729"/>
            <a:chExt cx="1327106" cy="747136"/>
          </a:xfrm>
        </p:grpSpPr>
        <p:sp>
          <p:nvSpPr>
            <p:cNvPr id="249" name="円弧 248">
              <a:extLst>
                <a:ext uri="{FF2B5EF4-FFF2-40B4-BE49-F238E27FC236}">
                  <a16:creationId xmlns:a16="http://schemas.microsoft.com/office/drawing/2014/main" id="{458037B8-96E6-4E0F-971D-8166E680D163}"/>
                </a:ext>
              </a:extLst>
            </p:cNvPr>
            <p:cNvSpPr/>
            <p:nvPr/>
          </p:nvSpPr>
          <p:spPr>
            <a:xfrm rot="16200000">
              <a:off x="1983688"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0" name="円弧 249">
              <a:extLst>
                <a:ext uri="{FF2B5EF4-FFF2-40B4-BE49-F238E27FC236}">
                  <a16:creationId xmlns:a16="http://schemas.microsoft.com/office/drawing/2014/main" id="{7140371C-AB57-4E83-BAF1-82202E045317}"/>
                </a:ext>
              </a:extLst>
            </p:cNvPr>
            <p:cNvSpPr/>
            <p:nvPr/>
          </p:nvSpPr>
          <p:spPr>
            <a:xfrm rot="5400000">
              <a:off x="2029511" y="5150881"/>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1" name="円弧 250">
              <a:extLst>
                <a:ext uri="{FF2B5EF4-FFF2-40B4-BE49-F238E27FC236}">
                  <a16:creationId xmlns:a16="http://schemas.microsoft.com/office/drawing/2014/main" id="{7BE84F44-058E-4BD5-A8B2-54D95A256D09}"/>
                </a:ext>
              </a:extLst>
            </p:cNvPr>
            <p:cNvSpPr/>
            <p:nvPr/>
          </p:nvSpPr>
          <p:spPr>
            <a:xfrm rot="16200000">
              <a:off x="2075605"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2" name="円弧 251">
              <a:extLst>
                <a:ext uri="{FF2B5EF4-FFF2-40B4-BE49-F238E27FC236}">
                  <a16:creationId xmlns:a16="http://schemas.microsoft.com/office/drawing/2014/main" id="{A8628BF5-1262-44EB-8B4E-CBA248CBE25E}"/>
                </a:ext>
              </a:extLst>
            </p:cNvPr>
            <p:cNvSpPr/>
            <p:nvPr/>
          </p:nvSpPr>
          <p:spPr>
            <a:xfrm rot="5400000">
              <a:off x="212245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3" name="円弧 252">
              <a:extLst>
                <a:ext uri="{FF2B5EF4-FFF2-40B4-BE49-F238E27FC236}">
                  <a16:creationId xmlns:a16="http://schemas.microsoft.com/office/drawing/2014/main" id="{7CB8B945-6184-412D-B492-A74D9621DBD4}"/>
                </a:ext>
              </a:extLst>
            </p:cNvPr>
            <p:cNvSpPr/>
            <p:nvPr/>
          </p:nvSpPr>
          <p:spPr>
            <a:xfrm rot="16200000">
              <a:off x="2168544"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4" name="円弧 253">
              <a:extLst>
                <a:ext uri="{FF2B5EF4-FFF2-40B4-BE49-F238E27FC236}">
                  <a16:creationId xmlns:a16="http://schemas.microsoft.com/office/drawing/2014/main" id="{65F68CEB-C6A0-4AA3-A02C-B3D1585F4E79}"/>
                </a:ext>
              </a:extLst>
            </p:cNvPr>
            <p:cNvSpPr/>
            <p:nvPr/>
          </p:nvSpPr>
          <p:spPr>
            <a:xfrm rot="16200000">
              <a:off x="2261483"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5" name="円弧 254">
              <a:extLst>
                <a:ext uri="{FF2B5EF4-FFF2-40B4-BE49-F238E27FC236}">
                  <a16:creationId xmlns:a16="http://schemas.microsoft.com/office/drawing/2014/main" id="{79C1DF76-359D-4E34-B80E-B776A38A17E9}"/>
                </a:ext>
              </a:extLst>
            </p:cNvPr>
            <p:cNvSpPr/>
            <p:nvPr/>
          </p:nvSpPr>
          <p:spPr>
            <a:xfrm rot="16200000">
              <a:off x="2354422"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6" name="円弧 255">
              <a:extLst>
                <a:ext uri="{FF2B5EF4-FFF2-40B4-BE49-F238E27FC236}">
                  <a16:creationId xmlns:a16="http://schemas.microsoft.com/office/drawing/2014/main" id="{005CEC6D-AC0B-4340-B4F1-668591CB8C3B}"/>
                </a:ext>
              </a:extLst>
            </p:cNvPr>
            <p:cNvSpPr/>
            <p:nvPr/>
          </p:nvSpPr>
          <p:spPr>
            <a:xfrm rot="16200000">
              <a:off x="2447361"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7" name="円弧 256">
              <a:extLst>
                <a:ext uri="{FF2B5EF4-FFF2-40B4-BE49-F238E27FC236}">
                  <a16:creationId xmlns:a16="http://schemas.microsoft.com/office/drawing/2014/main" id="{0BBE29A7-FCAC-4E61-95EF-93465BC1D5DE}"/>
                </a:ext>
              </a:extLst>
            </p:cNvPr>
            <p:cNvSpPr/>
            <p:nvPr/>
          </p:nvSpPr>
          <p:spPr>
            <a:xfrm rot="5400000">
              <a:off x="2217481"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8" name="円弧 257">
              <a:extLst>
                <a:ext uri="{FF2B5EF4-FFF2-40B4-BE49-F238E27FC236}">
                  <a16:creationId xmlns:a16="http://schemas.microsoft.com/office/drawing/2014/main" id="{ED932CF8-AE99-49DB-B944-8129DEBD162D}"/>
                </a:ext>
              </a:extLst>
            </p:cNvPr>
            <p:cNvSpPr/>
            <p:nvPr/>
          </p:nvSpPr>
          <p:spPr>
            <a:xfrm rot="5400000">
              <a:off x="231004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9" name="円弧 258">
              <a:extLst>
                <a:ext uri="{FF2B5EF4-FFF2-40B4-BE49-F238E27FC236}">
                  <a16:creationId xmlns:a16="http://schemas.microsoft.com/office/drawing/2014/main" id="{93FB6D05-87D8-430E-B457-022C1F2FB881}"/>
                </a:ext>
              </a:extLst>
            </p:cNvPr>
            <p:cNvSpPr/>
            <p:nvPr/>
          </p:nvSpPr>
          <p:spPr>
            <a:xfrm rot="5400000">
              <a:off x="2402531" y="5148714"/>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0" name="円弧 259">
              <a:extLst>
                <a:ext uri="{FF2B5EF4-FFF2-40B4-BE49-F238E27FC236}">
                  <a16:creationId xmlns:a16="http://schemas.microsoft.com/office/drawing/2014/main" id="{A7100E06-650E-42C0-BE03-55B08D06C891}"/>
                </a:ext>
              </a:extLst>
            </p:cNvPr>
            <p:cNvSpPr/>
            <p:nvPr/>
          </p:nvSpPr>
          <p:spPr>
            <a:xfrm rot="5400000">
              <a:off x="2494791" y="5148715"/>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1" name="円弧 260">
              <a:extLst>
                <a:ext uri="{FF2B5EF4-FFF2-40B4-BE49-F238E27FC236}">
                  <a16:creationId xmlns:a16="http://schemas.microsoft.com/office/drawing/2014/main" id="{499F64F3-CB28-496D-BC5E-641C8815C0BE}"/>
                </a:ext>
              </a:extLst>
            </p:cNvPr>
            <p:cNvSpPr/>
            <p:nvPr/>
          </p:nvSpPr>
          <p:spPr>
            <a:xfrm rot="16200000">
              <a:off x="2540960" y="5102619"/>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62" name="直線コネクタ 261">
              <a:extLst>
                <a:ext uri="{FF2B5EF4-FFF2-40B4-BE49-F238E27FC236}">
                  <a16:creationId xmlns:a16="http://schemas.microsoft.com/office/drawing/2014/main" id="{7F091242-59DB-44DC-9D79-72AFEEDC1028}"/>
                </a:ext>
              </a:extLst>
            </p:cNvPr>
            <p:cNvCxnSpPr>
              <a:stCxn id="261" idx="2"/>
            </p:cNvCxnSpPr>
            <p:nvPr/>
          </p:nvCxnSpPr>
          <p:spPr>
            <a:xfrm>
              <a:off x="3068191" y="5260814"/>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直線コネクタ 262">
              <a:extLst>
                <a:ext uri="{FF2B5EF4-FFF2-40B4-BE49-F238E27FC236}">
                  <a16:creationId xmlns:a16="http://schemas.microsoft.com/office/drawing/2014/main" id="{5D3FFDC3-393B-44BD-914B-2192B4E97A73}"/>
                </a:ext>
              </a:extLst>
            </p:cNvPr>
            <p:cNvCxnSpPr/>
            <p:nvPr/>
          </p:nvCxnSpPr>
          <p:spPr>
            <a:xfrm>
              <a:off x="1972331" y="5252575"/>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4" name="グループ化 263">
            <a:extLst>
              <a:ext uri="{FF2B5EF4-FFF2-40B4-BE49-F238E27FC236}">
                <a16:creationId xmlns:a16="http://schemas.microsoft.com/office/drawing/2014/main" id="{74F3297A-7E90-4503-AA57-411D63D55679}"/>
              </a:ext>
            </a:extLst>
          </p:cNvPr>
          <p:cNvGrpSpPr/>
          <p:nvPr/>
        </p:nvGrpSpPr>
        <p:grpSpPr>
          <a:xfrm rot="20394683">
            <a:off x="4341013" y="3529098"/>
            <a:ext cx="753613" cy="350563"/>
            <a:chOff x="1972331" y="4882729"/>
            <a:chExt cx="1327106" cy="747136"/>
          </a:xfrm>
        </p:grpSpPr>
        <p:sp>
          <p:nvSpPr>
            <p:cNvPr id="265" name="円弧 264">
              <a:extLst>
                <a:ext uri="{FF2B5EF4-FFF2-40B4-BE49-F238E27FC236}">
                  <a16:creationId xmlns:a16="http://schemas.microsoft.com/office/drawing/2014/main" id="{E418A9EC-3FBA-43CF-8F8D-801E1E642DE3}"/>
                </a:ext>
              </a:extLst>
            </p:cNvPr>
            <p:cNvSpPr/>
            <p:nvPr/>
          </p:nvSpPr>
          <p:spPr>
            <a:xfrm rot="16200000">
              <a:off x="1983688"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6" name="円弧 265">
              <a:extLst>
                <a:ext uri="{FF2B5EF4-FFF2-40B4-BE49-F238E27FC236}">
                  <a16:creationId xmlns:a16="http://schemas.microsoft.com/office/drawing/2014/main" id="{245F4260-238E-47B9-B568-0ED1DAEE591B}"/>
                </a:ext>
              </a:extLst>
            </p:cNvPr>
            <p:cNvSpPr/>
            <p:nvPr/>
          </p:nvSpPr>
          <p:spPr>
            <a:xfrm rot="5400000">
              <a:off x="2029511" y="5150881"/>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7" name="円弧 266">
              <a:extLst>
                <a:ext uri="{FF2B5EF4-FFF2-40B4-BE49-F238E27FC236}">
                  <a16:creationId xmlns:a16="http://schemas.microsoft.com/office/drawing/2014/main" id="{BDD0A588-FB7A-435C-ABBB-64190DAC3654}"/>
                </a:ext>
              </a:extLst>
            </p:cNvPr>
            <p:cNvSpPr/>
            <p:nvPr/>
          </p:nvSpPr>
          <p:spPr>
            <a:xfrm rot="16200000">
              <a:off x="2075605"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8" name="円弧 267">
              <a:extLst>
                <a:ext uri="{FF2B5EF4-FFF2-40B4-BE49-F238E27FC236}">
                  <a16:creationId xmlns:a16="http://schemas.microsoft.com/office/drawing/2014/main" id="{3AAA0C82-A340-4724-94FE-CE29E47E58B6}"/>
                </a:ext>
              </a:extLst>
            </p:cNvPr>
            <p:cNvSpPr/>
            <p:nvPr/>
          </p:nvSpPr>
          <p:spPr>
            <a:xfrm rot="5400000">
              <a:off x="212245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9" name="円弧 268">
              <a:extLst>
                <a:ext uri="{FF2B5EF4-FFF2-40B4-BE49-F238E27FC236}">
                  <a16:creationId xmlns:a16="http://schemas.microsoft.com/office/drawing/2014/main" id="{4D525130-F966-48D2-B580-9C570F16F8EC}"/>
                </a:ext>
              </a:extLst>
            </p:cNvPr>
            <p:cNvSpPr/>
            <p:nvPr/>
          </p:nvSpPr>
          <p:spPr>
            <a:xfrm rot="16200000">
              <a:off x="2168544"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0" name="円弧 269">
              <a:extLst>
                <a:ext uri="{FF2B5EF4-FFF2-40B4-BE49-F238E27FC236}">
                  <a16:creationId xmlns:a16="http://schemas.microsoft.com/office/drawing/2014/main" id="{FEEF027D-0B7B-44DD-B5BA-7656413420FB}"/>
                </a:ext>
              </a:extLst>
            </p:cNvPr>
            <p:cNvSpPr/>
            <p:nvPr/>
          </p:nvSpPr>
          <p:spPr>
            <a:xfrm rot="16200000">
              <a:off x="2261483"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1" name="円弧 270">
              <a:extLst>
                <a:ext uri="{FF2B5EF4-FFF2-40B4-BE49-F238E27FC236}">
                  <a16:creationId xmlns:a16="http://schemas.microsoft.com/office/drawing/2014/main" id="{A9B0C8B4-620A-44CC-BE34-B59EB137C4AC}"/>
                </a:ext>
              </a:extLst>
            </p:cNvPr>
            <p:cNvSpPr/>
            <p:nvPr/>
          </p:nvSpPr>
          <p:spPr>
            <a:xfrm rot="16200000">
              <a:off x="2354422"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2" name="円弧 271">
              <a:extLst>
                <a:ext uri="{FF2B5EF4-FFF2-40B4-BE49-F238E27FC236}">
                  <a16:creationId xmlns:a16="http://schemas.microsoft.com/office/drawing/2014/main" id="{9B5F03EE-589D-4388-8B6E-32EA8684F8BD}"/>
                </a:ext>
              </a:extLst>
            </p:cNvPr>
            <p:cNvSpPr/>
            <p:nvPr/>
          </p:nvSpPr>
          <p:spPr>
            <a:xfrm rot="16200000">
              <a:off x="2447361" y="5102621"/>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3" name="円弧 272">
              <a:extLst>
                <a:ext uri="{FF2B5EF4-FFF2-40B4-BE49-F238E27FC236}">
                  <a16:creationId xmlns:a16="http://schemas.microsoft.com/office/drawing/2014/main" id="{A7CA1CC2-A5DB-4C6C-84D2-425F40462F77}"/>
                </a:ext>
              </a:extLst>
            </p:cNvPr>
            <p:cNvSpPr/>
            <p:nvPr/>
          </p:nvSpPr>
          <p:spPr>
            <a:xfrm rot="5400000">
              <a:off x="2217481"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4" name="円弧 273">
              <a:extLst>
                <a:ext uri="{FF2B5EF4-FFF2-40B4-BE49-F238E27FC236}">
                  <a16:creationId xmlns:a16="http://schemas.microsoft.com/office/drawing/2014/main" id="{E2BF102A-9B69-4A1A-BD6C-4EAD1E3C5C79}"/>
                </a:ext>
              </a:extLst>
            </p:cNvPr>
            <p:cNvSpPr/>
            <p:nvPr/>
          </p:nvSpPr>
          <p:spPr>
            <a:xfrm rot="5400000">
              <a:off x="2310040" y="5150879"/>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5" name="円弧 274">
              <a:extLst>
                <a:ext uri="{FF2B5EF4-FFF2-40B4-BE49-F238E27FC236}">
                  <a16:creationId xmlns:a16="http://schemas.microsoft.com/office/drawing/2014/main" id="{67F64323-2162-41DE-BAF6-E3D02F6D9AB5}"/>
                </a:ext>
              </a:extLst>
            </p:cNvPr>
            <p:cNvSpPr/>
            <p:nvPr/>
          </p:nvSpPr>
          <p:spPr>
            <a:xfrm rot="5400000">
              <a:off x="2402531" y="5148714"/>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6" name="円弧 275">
              <a:extLst>
                <a:ext uri="{FF2B5EF4-FFF2-40B4-BE49-F238E27FC236}">
                  <a16:creationId xmlns:a16="http://schemas.microsoft.com/office/drawing/2014/main" id="{2BAC2B90-FEFA-4C60-A16F-53D3DF300DBA}"/>
                </a:ext>
              </a:extLst>
            </p:cNvPr>
            <p:cNvSpPr/>
            <p:nvPr/>
          </p:nvSpPr>
          <p:spPr>
            <a:xfrm rot="5400000">
              <a:off x="2494791" y="5148715"/>
              <a:ext cx="744969" cy="213000"/>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7" name="円弧 276">
              <a:extLst>
                <a:ext uri="{FF2B5EF4-FFF2-40B4-BE49-F238E27FC236}">
                  <a16:creationId xmlns:a16="http://schemas.microsoft.com/office/drawing/2014/main" id="{7320D37D-0EC1-4C3D-8B0F-85EC1EA83164}"/>
                </a:ext>
              </a:extLst>
            </p:cNvPr>
            <p:cNvSpPr/>
            <p:nvPr/>
          </p:nvSpPr>
          <p:spPr>
            <a:xfrm rot="16200000">
              <a:off x="2540960" y="5102619"/>
              <a:ext cx="747132" cy="307352"/>
            </a:xfrm>
            <a:prstGeom prst="arc">
              <a:avLst>
                <a:gd name="adj1" fmla="val 16200000"/>
                <a:gd name="adj2" fmla="val 550108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78" name="直線コネクタ 277">
              <a:extLst>
                <a:ext uri="{FF2B5EF4-FFF2-40B4-BE49-F238E27FC236}">
                  <a16:creationId xmlns:a16="http://schemas.microsoft.com/office/drawing/2014/main" id="{82054A61-46C9-495C-AB62-7B846A1ACFBD}"/>
                </a:ext>
              </a:extLst>
            </p:cNvPr>
            <p:cNvCxnSpPr>
              <a:stCxn id="277" idx="2"/>
            </p:cNvCxnSpPr>
            <p:nvPr/>
          </p:nvCxnSpPr>
          <p:spPr>
            <a:xfrm>
              <a:off x="3068191" y="5260814"/>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直線コネクタ 278">
              <a:extLst>
                <a:ext uri="{FF2B5EF4-FFF2-40B4-BE49-F238E27FC236}">
                  <a16:creationId xmlns:a16="http://schemas.microsoft.com/office/drawing/2014/main" id="{048077DC-AD36-4695-8D5D-8AEB6B6D3EE0}"/>
                </a:ext>
              </a:extLst>
            </p:cNvPr>
            <p:cNvCxnSpPr/>
            <p:nvPr/>
          </p:nvCxnSpPr>
          <p:spPr>
            <a:xfrm>
              <a:off x="1972331" y="5252575"/>
              <a:ext cx="231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0" name="テキスト ボックス 279">
            <a:extLst>
              <a:ext uri="{FF2B5EF4-FFF2-40B4-BE49-F238E27FC236}">
                <a16:creationId xmlns:a16="http://schemas.microsoft.com/office/drawing/2014/main" id="{82D6A417-300A-4578-B9C1-1C4BFE5CD771}"/>
              </a:ext>
            </a:extLst>
          </p:cNvPr>
          <p:cNvSpPr txBox="1"/>
          <p:nvPr/>
        </p:nvSpPr>
        <p:spPr>
          <a:xfrm>
            <a:off x="1127448" y="6218148"/>
            <a:ext cx="9914894" cy="523220"/>
          </a:xfrm>
          <a:prstGeom prst="rect">
            <a:avLst/>
          </a:prstGeom>
          <a:noFill/>
        </p:spPr>
        <p:txBody>
          <a:bodyPr wrap="none" rtlCol="0">
            <a:spAutoFit/>
          </a:bodyPr>
          <a:lstStyle/>
          <a:p>
            <a:pPr algn="l"/>
            <a:r>
              <a:rPr kumimoji="1" lang="ja-JP" altLang="en-US" sz="2800" dirty="0"/>
              <a:t>分岐の角整列化と生成時間</a:t>
            </a:r>
            <a:r>
              <a:rPr kumimoji="1" lang="en-US" altLang="ja-JP" sz="2800" dirty="0">
                <a:sym typeface="Wingdings" panose="05000000000000000000" pitchFamily="2" charset="2"/>
              </a:rPr>
              <a:t></a:t>
            </a:r>
            <a:r>
              <a:rPr kumimoji="1" lang="ja-JP" altLang="en-US" sz="2800" dirty="0">
                <a:sym typeface="Wingdings" panose="05000000000000000000" pitchFamily="2" charset="2"/>
              </a:rPr>
              <a:t>ルント図で</a:t>
            </a:r>
            <a:r>
              <a:rPr kumimoji="1" lang="en-US" altLang="ja-JP" sz="2800" dirty="0">
                <a:sym typeface="Wingdings" panose="05000000000000000000" pitchFamily="2" charset="2"/>
              </a:rPr>
              <a:t>QGP</a:t>
            </a:r>
            <a:r>
              <a:rPr kumimoji="1" lang="ja-JP" altLang="en-US" sz="2800" dirty="0">
                <a:sym typeface="Wingdings" panose="05000000000000000000" pitchFamily="2" charset="2"/>
              </a:rPr>
              <a:t>内を見えるか？</a:t>
            </a:r>
            <a:endParaRPr kumimoji="1" lang="ja-JP" altLang="en-US" sz="2800" dirty="0"/>
          </a:p>
        </p:txBody>
      </p:sp>
      <p:sp>
        <p:nvSpPr>
          <p:cNvPr id="281" name="テキスト ボックス 280">
            <a:extLst>
              <a:ext uri="{FF2B5EF4-FFF2-40B4-BE49-F238E27FC236}">
                <a16:creationId xmlns:a16="http://schemas.microsoft.com/office/drawing/2014/main" id="{BAF68CA6-1050-443B-9C69-238E535418B7}"/>
              </a:ext>
            </a:extLst>
          </p:cNvPr>
          <p:cNvSpPr txBox="1"/>
          <p:nvPr/>
        </p:nvSpPr>
        <p:spPr>
          <a:xfrm>
            <a:off x="1885297" y="1385986"/>
            <a:ext cx="8443337" cy="523220"/>
          </a:xfrm>
          <a:prstGeom prst="rect">
            <a:avLst/>
          </a:prstGeom>
          <a:noFill/>
        </p:spPr>
        <p:txBody>
          <a:bodyPr wrap="none" rtlCol="0">
            <a:spAutoFit/>
          </a:bodyPr>
          <a:lstStyle/>
          <a:p>
            <a:pPr algn="l"/>
            <a:r>
              <a:rPr kumimoji="1" lang="ja-JP" altLang="en-US" sz="2800" dirty="0"/>
              <a:t>従来：エネルギー損失、近年：ジェット構造の変化</a:t>
            </a:r>
          </a:p>
        </p:txBody>
      </p:sp>
    </p:spTree>
    <p:extLst>
      <p:ext uri="{BB962C8B-B14F-4D97-AF65-F5344CB8AC3E}">
        <p14:creationId xmlns:p14="http://schemas.microsoft.com/office/powerpoint/2010/main" val="87464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2"/>
                                        </p:tgtEl>
                                        <p:attrNameLst>
                                          <p:attrName>style.visibility</p:attrName>
                                        </p:attrNameLst>
                                      </p:cBhvr>
                                      <p:to>
                                        <p:strVal val="visible"/>
                                      </p:to>
                                    </p:set>
                                    <p:animEffect transition="in" filter="fade">
                                      <p:cBhvr>
                                        <p:cTn id="10" dur="500"/>
                                        <p:tgtEl>
                                          <p:spTgt spid="182"/>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5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1"/>
                                        </p:tgtEl>
                                        <p:attrNameLst>
                                          <p:attrName>style.visibility</p:attrName>
                                        </p:attrNameLst>
                                      </p:cBhvr>
                                      <p:to>
                                        <p:strVal val="visible"/>
                                      </p:to>
                                    </p:set>
                                    <p:animEffect transition="in" filter="fade">
                                      <p:cBhvr>
                                        <p:cTn id="18" dur="500"/>
                                        <p:tgtEl>
                                          <p:spTgt spid="1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3"/>
                                        </p:tgtEl>
                                        <p:attrNameLst>
                                          <p:attrName>style.visibility</p:attrName>
                                        </p:attrNameLst>
                                      </p:cBhvr>
                                      <p:to>
                                        <p:strVal val="visible"/>
                                      </p:to>
                                    </p:set>
                                    <p:animEffect transition="in" filter="fade">
                                      <p:cBhvr>
                                        <p:cTn id="21" dur="500"/>
                                        <p:tgtEl>
                                          <p:spTgt spid="183"/>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10" grpId="0"/>
      <p:bldP spid="182" grpId="0" animBg="1"/>
      <p:bldP spid="18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a:t>ジェット伝播に対する媒質応答と</a:t>
            </a:r>
            <a:r>
              <a:rPr lang="en-US" altLang="ja-JP" sz="4000" dirty="0"/>
              <a:t>QGP</a:t>
            </a:r>
            <a:r>
              <a:rPr lang="ja-JP" altLang="en-US" sz="4000" dirty="0"/>
              <a:t>の膨張</a:t>
            </a:r>
          </a:p>
        </p:txBody>
      </p:sp>
      <p:sp>
        <p:nvSpPr>
          <p:cNvPr id="5" name="テキスト ボックス 4"/>
          <p:cNvSpPr txBox="1"/>
          <p:nvPr/>
        </p:nvSpPr>
        <p:spPr>
          <a:xfrm>
            <a:off x="26471" y="6060149"/>
            <a:ext cx="7185248" cy="523220"/>
          </a:xfrm>
          <a:prstGeom prst="rect">
            <a:avLst/>
          </a:prstGeom>
          <a:noFill/>
        </p:spPr>
        <p:txBody>
          <a:bodyPr wrap="square" rtlCol="0">
            <a:spAutoFit/>
          </a:bodyPr>
          <a:lstStyle/>
          <a:p>
            <a:r>
              <a:rPr kumimoji="1" lang="en-US" altLang="ja-JP" sz="2800" dirty="0">
                <a:latin typeface="+mn-ea"/>
              </a:rPr>
              <a:t>QGP</a:t>
            </a:r>
            <a:r>
              <a:rPr lang="ja-JP" altLang="en-US" sz="2800" dirty="0">
                <a:latin typeface="+mn-ea"/>
              </a:rPr>
              <a:t>の膨張とマッハコーンのせめぎ合い</a:t>
            </a:r>
            <a:endParaRPr kumimoji="1" lang="ja-JP" altLang="en-US" sz="2800" dirty="0">
              <a:latin typeface="+mn-ea"/>
            </a:endParaRPr>
          </a:p>
        </p:txBody>
      </p:sp>
      <p:sp>
        <p:nvSpPr>
          <p:cNvPr id="4" name="テキスト ボックス 3"/>
          <p:cNvSpPr txBox="1"/>
          <p:nvPr/>
        </p:nvSpPr>
        <p:spPr>
          <a:xfrm rot="5400000">
            <a:off x="7075250" y="3872850"/>
            <a:ext cx="2906565" cy="400110"/>
          </a:xfrm>
          <a:prstGeom prst="rect">
            <a:avLst/>
          </a:prstGeom>
          <a:noFill/>
        </p:spPr>
        <p:txBody>
          <a:bodyPr wrap="none" rtlCol="0">
            <a:spAutoFit/>
          </a:bodyPr>
          <a:lstStyle/>
          <a:p>
            <a:r>
              <a:rPr kumimoji="1" lang="en-US" altLang="ja-JP" sz="2000" dirty="0">
                <a:solidFill>
                  <a:srgbClr val="FF0000"/>
                </a:solidFill>
              </a:rPr>
              <a:t>Courtesy of Y. Tachibana</a:t>
            </a:r>
            <a:endParaRPr kumimoji="1" lang="ja-JP" altLang="en-US" sz="2000" dirty="0">
              <a:solidFill>
                <a:srgbClr val="FF0000"/>
              </a:solidFill>
            </a:endParaRPr>
          </a:p>
        </p:txBody>
      </p:sp>
      <p:pic>
        <p:nvPicPr>
          <p:cNvPr id="7" name="図 6">
            <a:extLst>
              <a:ext uri="{FF2B5EF4-FFF2-40B4-BE49-F238E27FC236}">
                <a16:creationId xmlns:a16="http://schemas.microsoft.com/office/drawing/2014/main" id="{C7054847-DDDC-48D7-B593-F26E669C8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226" y="1383327"/>
            <a:ext cx="5107709" cy="5107709"/>
          </a:xfrm>
          <a:prstGeom prst="rect">
            <a:avLst/>
          </a:prstGeom>
        </p:spPr>
      </p:pic>
      <p:sp>
        <p:nvSpPr>
          <p:cNvPr id="8" name="正方形/長方形 7">
            <a:extLst>
              <a:ext uri="{FF2B5EF4-FFF2-40B4-BE49-F238E27FC236}">
                <a16:creationId xmlns:a16="http://schemas.microsoft.com/office/drawing/2014/main" id="{59B4887F-FACE-477B-9576-6C6814A94F37}"/>
              </a:ext>
            </a:extLst>
          </p:cNvPr>
          <p:cNvSpPr/>
          <p:nvPr/>
        </p:nvSpPr>
        <p:spPr>
          <a:xfrm>
            <a:off x="6699586" y="1383327"/>
            <a:ext cx="5026988" cy="461665"/>
          </a:xfrm>
          <a:prstGeom prst="rect">
            <a:avLst/>
          </a:prstGeom>
        </p:spPr>
        <p:txBody>
          <a:bodyPr wrap="square">
            <a:spAutoFit/>
          </a:bodyPr>
          <a:lstStyle/>
          <a:p>
            <a:r>
              <a:rPr kumimoji="1" lang="en-US" altLang="ja-JP" sz="2400" dirty="0">
                <a:solidFill>
                  <a:schemeClr val="bg1"/>
                </a:solidFill>
              </a:rPr>
              <a:t>Mach-cone like medium response</a:t>
            </a:r>
          </a:p>
        </p:txBody>
      </p:sp>
      <p:pic>
        <p:nvPicPr>
          <p:cNvPr id="9" name="図 8">
            <a:extLst>
              <a:ext uri="{FF2B5EF4-FFF2-40B4-BE49-F238E27FC236}">
                <a16:creationId xmlns:a16="http://schemas.microsoft.com/office/drawing/2014/main" id="{15FC794E-7B6A-45DE-B485-519539F20D22}"/>
              </a:ext>
            </a:extLst>
          </p:cNvPr>
          <p:cNvPicPr>
            <a:picLocks noChangeAspect="1"/>
          </p:cNvPicPr>
          <p:nvPr/>
        </p:nvPicPr>
        <p:blipFill>
          <a:blip r:embed="rId5"/>
          <a:stretch>
            <a:fillRect/>
          </a:stretch>
        </p:blipFill>
        <p:spPr>
          <a:xfrm>
            <a:off x="6659226" y="4826919"/>
            <a:ext cx="1020028" cy="1325563"/>
          </a:xfrm>
          <a:prstGeom prst="rect">
            <a:avLst/>
          </a:prstGeom>
        </p:spPr>
      </p:pic>
      <p:pic>
        <p:nvPicPr>
          <p:cNvPr id="10" name="jet_movie2">
            <a:hlinkClick r:id="" action="ppaction://media"/>
            <a:extLst>
              <a:ext uri="{FF2B5EF4-FFF2-40B4-BE49-F238E27FC236}">
                <a16:creationId xmlns:a16="http://schemas.microsoft.com/office/drawing/2014/main" id="{8CB92841-A418-4A39-A494-3772C4F7FA6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5497" t="7479" r="3053" b="7850"/>
          <a:stretch/>
        </p:blipFill>
        <p:spPr>
          <a:xfrm>
            <a:off x="838200" y="1474104"/>
            <a:ext cx="5561791" cy="4336302"/>
          </a:xfrm>
          <a:prstGeom prst="rect">
            <a:avLst/>
          </a:prstGeom>
        </p:spPr>
      </p:pic>
      <p:sp>
        <p:nvSpPr>
          <p:cNvPr id="11" name="テキスト ボックス 10">
            <a:extLst>
              <a:ext uri="{FF2B5EF4-FFF2-40B4-BE49-F238E27FC236}">
                <a16:creationId xmlns:a16="http://schemas.microsoft.com/office/drawing/2014/main" id="{DB2E7B1D-DC0F-4C9A-8111-101D51DD1387}"/>
              </a:ext>
            </a:extLst>
          </p:cNvPr>
          <p:cNvSpPr txBox="1"/>
          <p:nvPr/>
        </p:nvSpPr>
        <p:spPr>
          <a:xfrm rot="16200000">
            <a:off x="-1542496" y="3288312"/>
            <a:ext cx="4015843" cy="707886"/>
          </a:xfrm>
          <a:prstGeom prst="rect">
            <a:avLst/>
          </a:prstGeom>
          <a:noFill/>
        </p:spPr>
        <p:txBody>
          <a:bodyPr wrap="none" rtlCol="0">
            <a:spAutoFit/>
          </a:bodyPr>
          <a:lstStyle/>
          <a:p>
            <a:pPr algn="l"/>
            <a:r>
              <a:rPr kumimoji="1" lang="en-US" altLang="ja-JP" sz="2000" dirty="0"/>
              <a:t>Movie: Courtesy of </a:t>
            </a:r>
            <a:r>
              <a:rPr kumimoji="1" lang="en-US" altLang="ja-JP" sz="2000" dirty="0" err="1"/>
              <a:t>Y.Tachibana</a:t>
            </a:r>
            <a:r>
              <a:rPr kumimoji="1" lang="en-US" altLang="ja-JP" sz="2000" dirty="0"/>
              <a:t> </a:t>
            </a:r>
          </a:p>
          <a:p>
            <a:pPr algn="l"/>
            <a:r>
              <a:rPr kumimoji="1" lang="en-US" altLang="ja-JP" sz="2000" dirty="0"/>
              <a:t>(Wayne State Univ.)</a:t>
            </a:r>
            <a:endParaRPr kumimoji="1" lang="ja-JP" altLang="en-US" sz="2000" dirty="0"/>
          </a:p>
        </p:txBody>
      </p:sp>
    </p:spTree>
    <p:extLst>
      <p:ext uri="{BB962C8B-B14F-4D97-AF65-F5344CB8AC3E}">
        <p14:creationId xmlns:p14="http://schemas.microsoft.com/office/powerpoint/2010/main" val="807174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各ステージ（プローブ）</a:t>
            </a:r>
          </a:p>
        </p:txBody>
      </p:sp>
      <p:sp>
        <p:nvSpPr>
          <p:cNvPr id="40" name="テキスト ボックス 39"/>
          <p:cNvSpPr txBox="1"/>
          <p:nvPr/>
        </p:nvSpPr>
        <p:spPr>
          <a:xfrm>
            <a:off x="6817544" y="5169884"/>
            <a:ext cx="1444626" cy="523220"/>
          </a:xfrm>
          <a:prstGeom prst="rect">
            <a:avLst/>
          </a:prstGeom>
          <a:noFill/>
        </p:spPr>
        <p:txBody>
          <a:bodyPr wrap="none" rtlCol="0">
            <a:spAutoFit/>
          </a:bodyPr>
          <a:lstStyle/>
          <a:p>
            <a:r>
              <a:rPr kumimoji="1" lang="en-US" altLang="ja-JP" sz="2800" dirty="0">
                <a:latin typeface="+mn-ea"/>
              </a:rPr>
              <a:t>1. </a:t>
            </a:r>
            <a:r>
              <a:rPr kumimoji="1" lang="en-US" altLang="ja-JP" sz="2800" dirty="0" err="1">
                <a:latin typeface="+mn-ea"/>
              </a:rPr>
              <a:t>pQCD</a:t>
            </a:r>
            <a:endParaRPr kumimoji="1" lang="ja-JP" altLang="en-US" sz="2800" dirty="0">
              <a:latin typeface="+mn-ea"/>
            </a:endParaRPr>
          </a:p>
        </p:txBody>
      </p:sp>
      <p:sp>
        <p:nvSpPr>
          <p:cNvPr id="42" name="テキスト ボックス 41"/>
          <p:cNvSpPr txBox="1"/>
          <p:nvPr/>
        </p:nvSpPr>
        <p:spPr>
          <a:xfrm>
            <a:off x="6817545" y="3429001"/>
            <a:ext cx="2878856" cy="954107"/>
          </a:xfrm>
          <a:prstGeom prst="rect">
            <a:avLst/>
          </a:prstGeom>
          <a:noFill/>
        </p:spPr>
        <p:txBody>
          <a:bodyPr wrap="square" rtlCol="0">
            <a:spAutoFit/>
          </a:bodyPr>
          <a:lstStyle/>
          <a:p>
            <a:r>
              <a:rPr kumimoji="1" lang="en-US" altLang="ja-JP" sz="2800" dirty="0">
                <a:latin typeface="+mn-ea"/>
              </a:rPr>
              <a:t>2. </a:t>
            </a:r>
            <a:r>
              <a:rPr lang="en-US" altLang="ja-JP" sz="2800" dirty="0">
                <a:latin typeface="+mn-ea"/>
              </a:rPr>
              <a:t>QGP</a:t>
            </a:r>
            <a:r>
              <a:rPr lang="ja-JP" altLang="en-US" sz="2800" dirty="0">
                <a:latin typeface="+mn-ea"/>
              </a:rPr>
              <a:t>流体との相互作用</a:t>
            </a:r>
            <a:endParaRPr kumimoji="1" lang="ja-JP" altLang="en-US" sz="2800" dirty="0">
              <a:latin typeface="+mn-ea"/>
            </a:endParaRPr>
          </a:p>
        </p:txBody>
      </p:sp>
      <p:sp>
        <p:nvSpPr>
          <p:cNvPr id="43" name="テキスト ボックス 42"/>
          <p:cNvSpPr txBox="1"/>
          <p:nvPr/>
        </p:nvSpPr>
        <p:spPr>
          <a:xfrm>
            <a:off x="6817545" y="1988840"/>
            <a:ext cx="1986441" cy="523220"/>
          </a:xfrm>
          <a:prstGeom prst="rect">
            <a:avLst/>
          </a:prstGeom>
          <a:noFill/>
        </p:spPr>
        <p:txBody>
          <a:bodyPr wrap="none" rtlCol="0">
            <a:spAutoFit/>
          </a:bodyPr>
          <a:lstStyle/>
          <a:p>
            <a:r>
              <a:rPr lang="en-US" altLang="ja-JP" sz="2800" dirty="0">
                <a:latin typeface="+mn-ea"/>
              </a:rPr>
              <a:t>3</a:t>
            </a:r>
            <a:r>
              <a:rPr kumimoji="1" lang="en-US" altLang="ja-JP" sz="2800" dirty="0">
                <a:latin typeface="+mn-ea"/>
              </a:rPr>
              <a:t>. </a:t>
            </a:r>
            <a:r>
              <a:rPr lang="ja-JP" altLang="en-US" sz="2800" dirty="0">
                <a:latin typeface="+mn-ea"/>
              </a:rPr>
              <a:t>破砕過程</a:t>
            </a:r>
            <a:endParaRPr kumimoji="1" lang="ja-JP" altLang="en-US" sz="2800" dirty="0">
              <a:latin typeface="+mn-ea"/>
            </a:endParaRPr>
          </a:p>
        </p:txBody>
      </p:sp>
      <p:grpSp>
        <p:nvGrpSpPr>
          <p:cNvPr id="46" name="グループ化 45"/>
          <p:cNvGrpSpPr/>
          <p:nvPr/>
        </p:nvGrpSpPr>
        <p:grpSpPr>
          <a:xfrm>
            <a:off x="2063553" y="1735273"/>
            <a:ext cx="4714255" cy="4257587"/>
            <a:chOff x="2088559" y="1447240"/>
            <a:chExt cx="4714255" cy="4257587"/>
          </a:xfrm>
        </p:grpSpPr>
        <p:sp>
          <p:nvSpPr>
            <p:cNvPr id="47" name="Line 3"/>
            <p:cNvSpPr>
              <a:spLocks noChangeAspect="1" noChangeShapeType="1"/>
            </p:cNvSpPr>
            <p:nvPr/>
          </p:nvSpPr>
          <p:spPr bwMode="auto">
            <a:xfrm flipV="1">
              <a:off x="4572376" y="1945627"/>
              <a:ext cx="0" cy="3040062"/>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48" name="Line 4"/>
            <p:cNvSpPr>
              <a:spLocks noChangeAspect="1" noChangeShapeType="1"/>
            </p:cNvSpPr>
            <p:nvPr/>
          </p:nvSpPr>
          <p:spPr bwMode="auto">
            <a:xfrm>
              <a:off x="2545139" y="4612627"/>
              <a:ext cx="4000500" cy="0"/>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49" name="Freeform 5"/>
            <p:cNvSpPr>
              <a:spLocks noChangeAspect="1"/>
            </p:cNvSpPr>
            <p:nvPr/>
          </p:nvSpPr>
          <p:spPr bwMode="auto">
            <a:xfrm>
              <a:off x="4158039" y="2383777"/>
              <a:ext cx="2644775" cy="2655887"/>
            </a:xfrm>
            <a:custGeom>
              <a:avLst/>
              <a:gdLst>
                <a:gd name="T0" fmla="*/ 0 w 2148"/>
                <a:gd name="T1" fmla="*/ 2160 h 2160"/>
                <a:gd name="T2" fmla="*/ 2148 w 2148"/>
                <a:gd name="T3" fmla="*/ 0 h 2160"/>
              </a:gdLst>
              <a:ahLst/>
              <a:cxnLst>
                <a:cxn ang="0">
                  <a:pos x="T0" y="T1"/>
                </a:cxn>
                <a:cxn ang="0">
                  <a:pos x="T2" y="T3"/>
                </a:cxn>
              </a:cxnLst>
              <a:rect l="0" t="0" r="r" b="b"/>
              <a:pathLst>
                <a:path w="2148" h="2160">
                  <a:moveTo>
                    <a:pt x="0" y="2160"/>
                  </a:moveTo>
                  <a:lnTo>
                    <a:pt x="2148"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50" name="Freeform 6"/>
            <p:cNvSpPr>
              <a:spLocks noChangeAspect="1"/>
            </p:cNvSpPr>
            <p:nvPr/>
          </p:nvSpPr>
          <p:spPr bwMode="auto">
            <a:xfrm>
              <a:off x="2322889" y="2383777"/>
              <a:ext cx="2674937" cy="2655887"/>
            </a:xfrm>
            <a:custGeom>
              <a:avLst/>
              <a:gdLst>
                <a:gd name="T0" fmla="*/ 2164 w 2164"/>
                <a:gd name="T1" fmla="*/ 2157 h 2157"/>
                <a:gd name="T2" fmla="*/ 0 w 2164"/>
                <a:gd name="T3" fmla="*/ 0 h 2157"/>
              </a:gdLst>
              <a:ahLst/>
              <a:cxnLst>
                <a:cxn ang="0">
                  <a:pos x="T0" y="T1"/>
                </a:cxn>
                <a:cxn ang="0">
                  <a:pos x="T2" y="T3"/>
                </a:cxn>
              </a:cxnLst>
              <a:rect l="0" t="0" r="r" b="b"/>
              <a:pathLst>
                <a:path w="2164" h="2157">
                  <a:moveTo>
                    <a:pt x="2164" y="2157"/>
                  </a:moveTo>
                  <a:lnTo>
                    <a:pt x="0"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51" name="Freeform 7"/>
            <p:cNvSpPr>
              <a:spLocks noChangeAspect="1"/>
            </p:cNvSpPr>
            <p:nvPr/>
          </p:nvSpPr>
          <p:spPr bwMode="auto">
            <a:xfrm>
              <a:off x="2788026" y="2215502"/>
              <a:ext cx="3651250" cy="1992312"/>
            </a:xfrm>
            <a:custGeom>
              <a:avLst/>
              <a:gdLst>
                <a:gd name="T0" fmla="*/ 90 w 3286"/>
                <a:gd name="T1" fmla="*/ 458 h 1793"/>
                <a:gd name="T2" fmla="*/ 650 w 3286"/>
                <a:gd name="T3" fmla="*/ 1126 h 1793"/>
                <a:gd name="T4" fmla="*/ 1221 w 3286"/>
                <a:gd name="T5" fmla="*/ 1629 h 1793"/>
                <a:gd name="T6" fmla="*/ 1401 w 3286"/>
                <a:gd name="T7" fmla="*/ 1752 h 1793"/>
                <a:gd name="T8" fmla="*/ 1601 w 3286"/>
                <a:gd name="T9" fmla="*/ 1793 h 1793"/>
                <a:gd name="T10" fmla="*/ 1793 w 3286"/>
                <a:gd name="T11" fmla="*/ 1752 h 1793"/>
                <a:gd name="T12" fmla="*/ 1985 w 3286"/>
                <a:gd name="T13" fmla="*/ 1626 h 1793"/>
                <a:gd name="T14" fmla="*/ 2528 w 3286"/>
                <a:gd name="T15" fmla="*/ 1151 h 1793"/>
                <a:gd name="T16" fmla="*/ 3169 w 3286"/>
                <a:gd name="T17" fmla="*/ 399 h 1793"/>
                <a:gd name="T18" fmla="*/ 3228 w 3286"/>
                <a:gd name="T19" fmla="*/ 161 h 1793"/>
                <a:gd name="T20" fmla="*/ 2960 w 3286"/>
                <a:gd name="T21" fmla="*/ 31 h 1793"/>
                <a:gd name="T22" fmla="*/ 2364 w 3286"/>
                <a:gd name="T23" fmla="*/ 309 h 1793"/>
                <a:gd name="T24" fmla="*/ 1600 w 3286"/>
                <a:gd name="T25" fmla="*/ 518 h 1793"/>
                <a:gd name="T26" fmla="*/ 915 w 3286"/>
                <a:gd name="T27" fmla="*/ 319 h 1793"/>
                <a:gd name="T28" fmla="*/ 279 w 3286"/>
                <a:gd name="T29" fmla="*/ 21 h 1793"/>
                <a:gd name="T30" fmla="*/ 31 w 3286"/>
                <a:gd name="T31" fmla="*/ 190 h 1793"/>
                <a:gd name="T32" fmla="*/ 90 w 3286"/>
                <a:gd name="T33" fmla="*/ 458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6" h="1793">
                  <a:moveTo>
                    <a:pt x="90" y="458"/>
                  </a:moveTo>
                  <a:cubicBezTo>
                    <a:pt x="193" y="614"/>
                    <a:pt x="462" y="931"/>
                    <a:pt x="650" y="1126"/>
                  </a:cubicBezTo>
                  <a:lnTo>
                    <a:pt x="1221" y="1629"/>
                  </a:lnTo>
                  <a:cubicBezTo>
                    <a:pt x="1346" y="1733"/>
                    <a:pt x="1338" y="1725"/>
                    <a:pt x="1401" y="1752"/>
                  </a:cubicBezTo>
                  <a:cubicBezTo>
                    <a:pt x="1464" y="1779"/>
                    <a:pt x="1536" y="1793"/>
                    <a:pt x="1601" y="1793"/>
                  </a:cubicBezTo>
                  <a:cubicBezTo>
                    <a:pt x="1666" y="1793"/>
                    <a:pt x="1729" y="1780"/>
                    <a:pt x="1793" y="1752"/>
                  </a:cubicBezTo>
                  <a:cubicBezTo>
                    <a:pt x="1857" y="1724"/>
                    <a:pt x="1863" y="1726"/>
                    <a:pt x="1985" y="1626"/>
                  </a:cubicBezTo>
                  <a:lnTo>
                    <a:pt x="2528" y="1151"/>
                  </a:lnTo>
                  <a:cubicBezTo>
                    <a:pt x="2725" y="947"/>
                    <a:pt x="3052" y="564"/>
                    <a:pt x="3169" y="399"/>
                  </a:cubicBezTo>
                  <a:cubicBezTo>
                    <a:pt x="3286" y="234"/>
                    <a:pt x="3263" y="222"/>
                    <a:pt x="3228" y="161"/>
                  </a:cubicBezTo>
                  <a:cubicBezTo>
                    <a:pt x="3193" y="100"/>
                    <a:pt x="3104" y="6"/>
                    <a:pt x="2960" y="31"/>
                  </a:cubicBezTo>
                  <a:cubicBezTo>
                    <a:pt x="2816" y="56"/>
                    <a:pt x="2591" y="228"/>
                    <a:pt x="2364" y="309"/>
                  </a:cubicBezTo>
                  <a:cubicBezTo>
                    <a:pt x="2137" y="390"/>
                    <a:pt x="1841" y="516"/>
                    <a:pt x="1600" y="518"/>
                  </a:cubicBezTo>
                  <a:cubicBezTo>
                    <a:pt x="1359" y="520"/>
                    <a:pt x="1135" y="402"/>
                    <a:pt x="915" y="319"/>
                  </a:cubicBezTo>
                  <a:cubicBezTo>
                    <a:pt x="695" y="236"/>
                    <a:pt x="426" y="42"/>
                    <a:pt x="279" y="21"/>
                  </a:cubicBezTo>
                  <a:cubicBezTo>
                    <a:pt x="132" y="0"/>
                    <a:pt x="62" y="117"/>
                    <a:pt x="31" y="190"/>
                  </a:cubicBezTo>
                  <a:cubicBezTo>
                    <a:pt x="0" y="263"/>
                    <a:pt x="78" y="402"/>
                    <a:pt x="90" y="458"/>
                  </a:cubicBezTo>
                  <a:close/>
                </a:path>
              </a:pathLst>
            </a:custGeom>
            <a:gradFill rotWithShape="0">
              <a:gsLst>
                <a:gs pos="0">
                  <a:schemeClr val="accent2"/>
                </a:gs>
                <a:gs pos="49000">
                  <a:srgbClr val="FF0000">
                    <a:alpha val="70000"/>
                    <a:lumMod val="73000"/>
                  </a:srgbClr>
                </a:gs>
              </a:gsLst>
              <a:lin ang="5400000" scaled="1"/>
            </a:gradFill>
            <a:ln>
              <a:noFill/>
            </a:ln>
            <a:effectLst/>
          </p:spPr>
          <p:txBody>
            <a:bodyPr wrap="none" anchor="ctr"/>
            <a:lstStyle/>
            <a:p>
              <a:pPr>
                <a:defRPr/>
              </a:pPr>
              <a:endParaRPr lang="ja-JP" altLang="en-US" dirty="0"/>
            </a:p>
          </p:txBody>
        </p:sp>
        <p:sp>
          <p:nvSpPr>
            <p:cNvPr id="52" name="Text Box 8"/>
            <p:cNvSpPr txBox="1">
              <a:spLocks noChangeAspect="1" noChangeArrowheads="1"/>
            </p:cNvSpPr>
            <p:nvPr/>
          </p:nvSpPr>
          <p:spPr bwMode="auto">
            <a:xfrm>
              <a:off x="4731126" y="4582464"/>
              <a:ext cx="3433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lang="en-US" altLang="ja-JP" sz="2400">
                  <a:solidFill>
                    <a:schemeClr val="tx1"/>
                  </a:solidFill>
                  <a:latin typeface="+mn-lt"/>
                  <a:cs typeface="Arial" charset="0"/>
                </a:rPr>
                <a:t>0</a:t>
              </a:r>
            </a:p>
          </p:txBody>
        </p:sp>
        <p:sp>
          <p:nvSpPr>
            <p:cNvPr id="53" name="AutoShape 9"/>
            <p:cNvSpPr>
              <a:spLocks noChangeAspect="1" noChangeArrowheads="1"/>
            </p:cNvSpPr>
            <p:nvPr/>
          </p:nvSpPr>
          <p:spPr bwMode="auto">
            <a:xfrm rot="2704117">
              <a:off x="3996113" y="4693590"/>
              <a:ext cx="341313" cy="633412"/>
            </a:xfrm>
            <a:prstGeom prst="upArrow">
              <a:avLst>
                <a:gd name="adj1" fmla="val 50000"/>
                <a:gd name="adj2" fmla="val 46395"/>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54" name="Text Box 10"/>
            <p:cNvSpPr txBox="1">
              <a:spLocks noChangeAspect="1" noChangeArrowheads="1"/>
            </p:cNvSpPr>
            <p:nvPr/>
          </p:nvSpPr>
          <p:spPr bwMode="auto">
            <a:xfrm>
              <a:off x="2088559" y="4137631"/>
              <a:ext cx="1994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collision axis</a:t>
              </a:r>
            </a:p>
          </p:txBody>
        </p:sp>
        <p:sp>
          <p:nvSpPr>
            <p:cNvPr id="55" name="Text Box 11"/>
            <p:cNvSpPr txBox="1">
              <a:spLocks noChangeAspect="1" noChangeArrowheads="1"/>
            </p:cNvSpPr>
            <p:nvPr/>
          </p:nvSpPr>
          <p:spPr bwMode="auto">
            <a:xfrm rot="16200000">
              <a:off x="3969040" y="1601289"/>
              <a:ext cx="7697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time</a:t>
              </a:r>
            </a:p>
          </p:txBody>
        </p:sp>
        <p:sp>
          <p:nvSpPr>
            <p:cNvPr id="56" name="Oval 12"/>
            <p:cNvSpPr>
              <a:spLocks noChangeAspect="1" noChangeArrowheads="1"/>
            </p:cNvSpPr>
            <p:nvPr/>
          </p:nvSpPr>
          <p:spPr bwMode="auto">
            <a:xfrm>
              <a:off x="3627814" y="2277414"/>
              <a:ext cx="107950"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7" name="Oval 13"/>
            <p:cNvSpPr>
              <a:spLocks noChangeAspect="1" noChangeArrowheads="1"/>
            </p:cNvSpPr>
            <p:nvPr/>
          </p:nvSpPr>
          <p:spPr bwMode="auto">
            <a:xfrm>
              <a:off x="4392989" y="2291702"/>
              <a:ext cx="106362"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8" name="Oval 14"/>
            <p:cNvSpPr>
              <a:spLocks noChangeAspect="1" noChangeArrowheads="1"/>
            </p:cNvSpPr>
            <p:nvPr/>
          </p:nvSpPr>
          <p:spPr bwMode="auto">
            <a:xfrm>
              <a:off x="4446964" y="2558402"/>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9" name="Oval 15"/>
            <p:cNvSpPr>
              <a:spLocks noChangeAspect="1" noChangeArrowheads="1"/>
            </p:cNvSpPr>
            <p:nvPr/>
          </p:nvSpPr>
          <p:spPr bwMode="auto">
            <a:xfrm>
              <a:off x="4232651" y="2479027"/>
              <a:ext cx="106363"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0" name="Oval 16"/>
            <p:cNvSpPr>
              <a:spLocks noChangeAspect="1" noChangeArrowheads="1"/>
            </p:cNvSpPr>
            <p:nvPr/>
          </p:nvSpPr>
          <p:spPr bwMode="auto">
            <a:xfrm>
              <a:off x="4786689" y="2529827"/>
              <a:ext cx="107950"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1" name="Oval 17"/>
            <p:cNvSpPr>
              <a:spLocks noChangeAspect="1" noChangeArrowheads="1"/>
            </p:cNvSpPr>
            <p:nvPr/>
          </p:nvSpPr>
          <p:spPr bwMode="auto">
            <a:xfrm>
              <a:off x="4605714" y="2291702"/>
              <a:ext cx="106362" cy="106362"/>
            </a:xfrm>
            <a:prstGeom prst="ellipse">
              <a:avLst/>
            </a:prstGeom>
            <a:solidFill>
              <a:srgbClr val="CCFFCC"/>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2" name="Oval 18"/>
            <p:cNvSpPr>
              <a:spLocks noChangeAspect="1" noChangeArrowheads="1"/>
            </p:cNvSpPr>
            <p:nvPr/>
          </p:nvSpPr>
          <p:spPr bwMode="auto">
            <a:xfrm>
              <a:off x="3829426" y="2277414"/>
              <a:ext cx="106363"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3" name="Oval 19"/>
            <p:cNvSpPr>
              <a:spLocks noChangeAspect="1" noChangeArrowheads="1"/>
            </p:cNvSpPr>
            <p:nvPr/>
          </p:nvSpPr>
          <p:spPr bwMode="auto">
            <a:xfrm>
              <a:off x="4131051" y="2226614"/>
              <a:ext cx="107950"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4" name="Oval 20"/>
            <p:cNvSpPr>
              <a:spLocks noChangeAspect="1" noChangeArrowheads="1"/>
            </p:cNvSpPr>
            <p:nvPr/>
          </p:nvSpPr>
          <p:spPr bwMode="auto">
            <a:xfrm>
              <a:off x="3980239" y="2479027"/>
              <a:ext cx="106362" cy="106362"/>
            </a:xfrm>
            <a:prstGeom prst="ellipse">
              <a:avLst/>
            </a:prstGeom>
            <a:solidFill>
              <a:srgbClr val="6666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5" name="Oval 21"/>
            <p:cNvSpPr>
              <a:spLocks noChangeAspect="1" noChangeArrowheads="1"/>
            </p:cNvSpPr>
            <p:nvPr/>
          </p:nvSpPr>
          <p:spPr bwMode="auto">
            <a:xfrm>
              <a:off x="5039101" y="2328214"/>
              <a:ext cx="106363"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6" name="Oval 22"/>
            <p:cNvSpPr>
              <a:spLocks noChangeAspect="1" noChangeArrowheads="1"/>
            </p:cNvSpPr>
            <p:nvPr/>
          </p:nvSpPr>
          <p:spPr bwMode="auto">
            <a:xfrm>
              <a:off x="5089901" y="2529827"/>
              <a:ext cx="106363" cy="106362"/>
            </a:xfrm>
            <a:prstGeom prst="ellipse">
              <a:avLst/>
            </a:prstGeom>
            <a:solidFill>
              <a:srgbClr val="FF00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7" name="Oval 23"/>
            <p:cNvSpPr>
              <a:spLocks noChangeAspect="1" noChangeArrowheads="1"/>
            </p:cNvSpPr>
            <p:nvPr/>
          </p:nvSpPr>
          <p:spPr bwMode="auto">
            <a:xfrm>
              <a:off x="5342314" y="2277414"/>
              <a:ext cx="106362"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8" name="Oval 24"/>
            <p:cNvSpPr>
              <a:spLocks noChangeAspect="1" noChangeArrowheads="1"/>
            </p:cNvSpPr>
            <p:nvPr/>
          </p:nvSpPr>
          <p:spPr bwMode="auto">
            <a:xfrm>
              <a:off x="5240714" y="2423464"/>
              <a:ext cx="106362"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9" name="Oval 25"/>
            <p:cNvSpPr>
              <a:spLocks noChangeAspect="1" noChangeArrowheads="1"/>
            </p:cNvSpPr>
            <p:nvPr/>
          </p:nvSpPr>
          <p:spPr bwMode="auto">
            <a:xfrm>
              <a:off x="4837489" y="2175814"/>
              <a:ext cx="106362" cy="107950"/>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0" name="Oval 26"/>
            <p:cNvSpPr>
              <a:spLocks noChangeAspect="1" noChangeArrowheads="1"/>
            </p:cNvSpPr>
            <p:nvPr/>
          </p:nvSpPr>
          <p:spPr bwMode="auto">
            <a:xfrm>
              <a:off x="3326189" y="2126602"/>
              <a:ext cx="106362"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1" name="Oval 27"/>
            <p:cNvSpPr>
              <a:spLocks noChangeAspect="1" noChangeArrowheads="1"/>
            </p:cNvSpPr>
            <p:nvPr/>
          </p:nvSpPr>
          <p:spPr bwMode="auto">
            <a:xfrm>
              <a:off x="4680326" y="2025002"/>
              <a:ext cx="106363" cy="106362"/>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2" name="Oval 28"/>
            <p:cNvSpPr>
              <a:spLocks noChangeAspect="1" noChangeArrowheads="1"/>
            </p:cNvSpPr>
            <p:nvPr/>
          </p:nvSpPr>
          <p:spPr bwMode="auto">
            <a:xfrm>
              <a:off x="3577014" y="2075802"/>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3" name="Oval 29"/>
            <p:cNvSpPr>
              <a:spLocks noChangeAspect="1" noChangeArrowheads="1"/>
            </p:cNvSpPr>
            <p:nvPr/>
          </p:nvSpPr>
          <p:spPr bwMode="auto">
            <a:xfrm>
              <a:off x="3975476" y="2120252"/>
              <a:ext cx="106363"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4" name="Oval 30"/>
            <p:cNvSpPr>
              <a:spLocks noChangeAspect="1" noChangeArrowheads="1"/>
            </p:cNvSpPr>
            <p:nvPr/>
          </p:nvSpPr>
          <p:spPr bwMode="auto">
            <a:xfrm>
              <a:off x="5089901" y="2069452"/>
              <a:ext cx="106363"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5" name="Oval 31"/>
            <p:cNvSpPr>
              <a:spLocks noChangeAspect="1" noChangeArrowheads="1"/>
            </p:cNvSpPr>
            <p:nvPr/>
          </p:nvSpPr>
          <p:spPr bwMode="auto">
            <a:xfrm>
              <a:off x="5639176" y="2226614"/>
              <a:ext cx="106363" cy="10636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6" name="Oval 32"/>
            <p:cNvSpPr>
              <a:spLocks noChangeAspect="1" noChangeArrowheads="1"/>
            </p:cNvSpPr>
            <p:nvPr/>
          </p:nvSpPr>
          <p:spPr bwMode="auto">
            <a:xfrm>
              <a:off x="5386764" y="2075802"/>
              <a:ext cx="106362" cy="106362"/>
            </a:xfrm>
            <a:prstGeom prst="ellipse">
              <a:avLst/>
            </a:prstGeom>
            <a:solidFill>
              <a:srgbClr val="333399"/>
            </a:solidFill>
            <a:ln w="9525">
              <a:noFill/>
              <a:round/>
              <a:headEnd/>
              <a:tailEnd/>
            </a:ln>
            <a:effectLst/>
            <a:scene3d>
              <a:camera prst="orthographicFront"/>
              <a:lightRig rig="threePt" dir="t"/>
            </a:scene3d>
            <a:sp3d>
              <a:bevelT w="7200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7" name="AutoShape 33"/>
            <p:cNvSpPr>
              <a:spLocks noChangeAspect="1" noChangeArrowheads="1"/>
            </p:cNvSpPr>
            <p:nvPr/>
          </p:nvSpPr>
          <p:spPr bwMode="auto">
            <a:xfrm>
              <a:off x="4390520" y="4406252"/>
              <a:ext cx="352425" cy="403225"/>
            </a:xfrm>
            <a:prstGeom prst="irregularSeal1">
              <a:avLst/>
            </a:pr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shape">
                <a:fillToRect l="50000" t="50000" r="50000" b="50000"/>
              </a:path>
            </a:gradFill>
            <a:ln w="9525">
              <a:noFill/>
              <a:miter lim="800000"/>
              <a:headEnd/>
              <a:tailEnd/>
            </a:ln>
            <a:effectLst/>
            <a:scene3d>
              <a:camera prst="orthographicFront"/>
              <a:lightRig rig="threePt" dir="t"/>
            </a:scene3d>
            <a:sp3d>
              <a:bevelT w="180000" h="18034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8" name="Oval 34"/>
            <p:cNvSpPr>
              <a:spLocks noChangeAspect="1" noChangeArrowheads="1"/>
            </p:cNvSpPr>
            <p:nvPr/>
          </p:nvSpPr>
          <p:spPr bwMode="auto">
            <a:xfrm>
              <a:off x="3527801" y="5250802"/>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sp>
          <p:nvSpPr>
            <p:cNvPr id="79" name="AutoShape 39"/>
            <p:cNvSpPr>
              <a:spLocks noChangeAspect="1" noChangeArrowheads="1"/>
            </p:cNvSpPr>
            <p:nvPr/>
          </p:nvSpPr>
          <p:spPr bwMode="auto">
            <a:xfrm rot="18900000">
              <a:off x="4816851" y="4711052"/>
              <a:ext cx="341313" cy="561975"/>
            </a:xfrm>
            <a:prstGeom prst="upArrow">
              <a:avLst>
                <a:gd name="adj1" fmla="val 50000"/>
                <a:gd name="adj2" fmla="val 41163"/>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80" name="Oval 34"/>
            <p:cNvSpPr>
              <a:spLocks noChangeAspect="1" noChangeArrowheads="1"/>
            </p:cNvSpPr>
            <p:nvPr/>
          </p:nvSpPr>
          <p:spPr bwMode="auto">
            <a:xfrm>
              <a:off x="5102985" y="5228481"/>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cxnSp>
          <p:nvCxnSpPr>
            <p:cNvPr id="81" name="直線矢印コネクタ 80"/>
            <p:cNvCxnSpPr/>
            <p:nvPr/>
          </p:nvCxnSpPr>
          <p:spPr>
            <a:xfrm flipV="1">
              <a:off x="4566732" y="1832121"/>
              <a:ext cx="377119" cy="2780506"/>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sp>
          <p:nvSpPr>
            <p:cNvPr id="82" name="Freeform 458"/>
            <p:cNvSpPr>
              <a:spLocks/>
            </p:cNvSpPr>
            <p:nvPr/>
          </p:nvSpPr>
          <p:spPr bwMode="auto">
            <a:xfrm rot="15609705">
              <a:off x="2949524" y="2535406"/>
              <a:ext cx="2215791" cy="325206"/>
            </a:xfrm>
            <a:custGeom>
              <a:avLst/>
              <a:gdLst>
                <a:gd name="T0" fmla="*/ 0 w 2903"/>
                <a:gd name="T1" fmla="*/ 73025 h 91"/>
                <a:gd name="T2" fmla="*/ 287337 w 2903"/>
                <a:gd name="T3" fmla="*/ 0 h 91"/>
                <a:gd name="T4" fmla="*/ 576262 w 2903"/>
                <a:gd name="T5" fmla="*/ 73025 h 91"/>
                <a:gd name="T6" fmla="*/ 863600 w 2903"/>
                <a:gd name="T7" fmla="*/ 0 h 91"/>
                <a:gd name="T8" fmla="*/ 1152525 w 2903"/>
                <a:gd name="T9" fmla="*/ 73025 h 91"/>
                <a:gd name="T10" fmla="*/ 1439862 w 2903"/>
                <a:gd name="T11" fmla="*/ 0 h 91"/>
                <a:gd name="T12" fmla="*/ 1728787 w 2903"/>
                <a:gd name="T13" fmla="*/ 73025 h 91"/>
                <a:gd name="T14" fmla="*/ 2016125 w 2903"/>
                <a:gd name="T15" fmla="*/ 0 h 91"/>
                <a:gd name="T16" fmla="*/ 2303462 w 2903"/>
                <a:gd name="T17" fmla="*/ 73025 h 91"/>
                <a:gd name="T18" fmla="*/ 2592387 w 2903"/>
                <a:gd name="T19" fmla="*/ 0 h 91"/>
                <a:gd name="T20" fmla="*/ 2879725 w 2903"/>
                <a:gd name="T21" fmla="*/ 73025 h 91"/>
                <a:gd name="T22" fmla="*/ 3168650 w 2903"/>
                <a:gd name="T23" fmla="*/ 0 h 91"/>
                <a:gd name="T24" fmla="*/ 3455987 w 2903"/>
                <a:gd name="T25" fmla="*/ 73025 h 91"/>
                <a:gd name="T26" fmla="*/ 3744912 w 2903"/>
                <a:gd name="T27" fmla="*/ 0 h 91"/>
                <a:gd name="T28" fmla="*/ 4032250 w 2903"/>
                <a:gd name="T29" fmla="*/ 73025 h 91"/>
                <a:gd name="T30" fmla="*/ 4321175 w 2903"/>
                <a:gd name="T31" fmla="*/ 0 h 91"/>
                <a:gd name="T32" fmla="*/ 4608512 w 2903"/>
                <a:gd name="T33" fmla="*/ 73025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03"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1" y="91"/>
                    <a:pt x="1451" y="91"/>
                  </a:cubicBezTo>
                  <a:cubicBezTo>
                    <a:pt x="1511" y="91"/>
                    <a:pt x="1573" y="0"/>
                    <a:pt x="1633" y="0"/>
                  </a:cubicBezTo>
                  <a:cubicBezTo>
                    <a:pt x="1693" y="0"/>
                    <a:pt x="1754" y="91"/>
                    <a:pt x="1814" y="91"/>
                  </a:cubicBezTo>
                  <a:cubicBezTo>
                    <a:pt x="1874" y="91"/>
                    <a:pt x="1936" y="0"/>
                    <a:pt x="1996" y="0"/>
                  </a:cubicBezTo>
                  <a:cubicBezTo>
                    <a:pt x="2056" y="0"/>
                    <a:pt x="2117" y="91"/>
                    <a:pt x="2177" y="91"/>
                  </a:cubicBezTo>
                  <a:cubicBezTo>
                    <a:pt x="2237" y="91"/>
                    <a:pt x="2299" y="0"/>
                    <a:pt x="2359" y="0"/>
                  </a:cubicBezTo>
                  <a:cubicBezTo>
                    <a:pt x="2419" y="0"/>
                    <a:pt x="2480" y="91"/>
                    <a:pt x="2540" y="91"/>
                  </a:cubicBezTo>
                  <a:cubicBezTo>
                    <a:pt x="2600" y="91"/>
                    <a:pt x="2662" y="0"/>
                    <a:pt x="2722" y="0"/>
                  </a:cubicBezTo>
                  <a:cubicBezTo>
                    <a:pt x="2782" y="0"/>
                    <a:pt x="2842" y="45"/>
                    <a:pt x="2903" y="91"/>
                  </a:cubicBezTo>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Tree>
    <p:extLst>
      <p:ext uri="{BB962C8B-B14F-4D97-AF65-F5344CB8AC3E}">
        <p14:creationId xmlns:p14="http://schemas.microsoft.com/office/powerpoint/2010/main" val="3285699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重イオン衝突における破砕過程</a:t>
            </a:r>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088" y="1628801"/>
            <a:ext cx="7543800"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9"/>
          <p:cNvSpPr>
            <a:spLocks noChangeArrowheads="1"/>
          </p:cNvSpPr>
          <p:nvPr/>
        </p:nvSpPr>
        <p:spPr bwMode="auto">
          <a:xfrm>
            <a:off x="1595439" y="4868887"/>
            <a:ext cx="2339975" cy="1512888"/>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 name="Oval 10"/>
          <p:cNvSpPr>
            <a:spLocks noChangeArrowheads="1"/>
          </p:cNvSpPr>
          <p:nvPr/>
        </p:nvSpPr>
        <p:spPr bwMode="auto">
          <a:xfrm>
            <a:off x="4619626" y="4868887"/>
            <a:ext cx="2339975" cy="1512888"/>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 name="テキスト ボックス 6"/>
          <p:cNvSpPr txBox="1"/>
          <p:nvPr/>
        </p:nvSpPr>
        <p:spPr>
          <a:xfrm>
            <a:off x="8184232" y="4365552"/>
            <a:ext cx="1271502" cy="830997"/>
          </a:xfrm>
          <a:prstGeom prst="rect">
            <a:avLst/>
          </a:prstGeom>
          <a:noFill/>
        </p:spPr>
        <p:txBody>
          <a:bodyPr wrap="none" rtlCol="0">
            <a:spAutoFit/>
          </a:bodyPr>
          <a:lstStyle/>
          <a:p>
            <a:r>
              <a:rPr kumimoji="1" lang="ja-JP" altLang="en-US" sz="2400" dirty="0">
                <a:solidFill>
                  <a:srgbClr val="FF0000"/>
                </a:solidFill>
                <a:latin typeface="+mn-ea"/>
              </a:rPr>
              <a:t>真空から</a:t>
            </a:r>
            <a:endParaRPr kumimoji="1" lang="en-US" altLang="ja-JP" sz="2400" dirty="0">
              <a:solidFill>
                <a:srgbClr val="FF0000"/>
              </a:solidFill>
              <a:latin typeface="+mn-ea"/>
            </a:endParaRPr>
          </a:p>
          <a:p>
            <a:r>
              <a:rPr kumimoji="1" lang="ja-JP" altLang="en-US" sz="2400" dirty="0">
                <a:solidFill>
                  <a:srgbClr val="FF0000"/>
                </a:solidFill>
                <a:latin typeface="+mn-ea"/>
              </a:rPr>
              <a:t>拾いあげ</a:t>
            </a:r>
          </a:p>
        </p:txBody>
      </p:sp>
      <p:sp>
        <p:nvSpPr>
          <p:cNvPr id="8" name="テキスト ボックス 7"/>
          <p:cNvSpPr txBox="1"/>
          <p:nvPr/>
        </p:nvSpPr>
        <p:spPr>
          <a:xfrm>
            <a:off x="2207568" y="2742467"/>
            <a:ext cx="1271502" cy="830997"/>
          </a:xfrm>
          <a:prstGeom prst="rect">
            <a:avLst/>
          </a:prstGeom>
          <a:noFill/>
        </p:spPr>
        <p:txBody>
          <a:bodyPr wrap="none" rtlCol="0">
            <a:spAutoFit/>
          </a:bodyPr>
          <a:lstStyle/>
          <a:p>
            <a:r>
              <a:rPr lang="ja-JP" altLang="en-US" sz="2400" dirty="0">
                <a:solidFill>
                  <a:srgbClr val="FF0000"/>
                </a:solidFill>
                <a:latin typeface="+mn-ea"/>
              </a:rPr>
              <a:t>媒質</a:t>
            </a:r>
            <a:r>
              <a:rPr kumimoji="1" lang="ja-JP" altLang="en-US" sz="2400" dirty="0">
                <a:solidFill>
                  <a:srgbClr val="FF0000"/>
                </a:solidFill>
                <a:latin typeface="+mn-ea"/>
              </a:rPr>
              <a:t>から</a:t>
            </a:r>
            <a:endParaRPr kumimoji="1" lang="en-US" altLang="ja-JP" sz="2400" dirty="0">
              <a:solidFill>
                <a:srgbClr val="FF0000"/>
              </a:solidFill>
              <a:latin typeface="+mn-ea"/>
            </a:endParaRPr>
          </a:p>
          <a:p>
            <a:r>
              <a:rPr kumimoji="1" lang="ja-JP" altLang="en-US" sz="2400" dirty="0">
                <a:solidFill>
                  <a:srgbClr val="FF0000"/>
                </a:solidFill>
                <a:latin typeface="+mn-ea"/>
              </a:rPr>
              <a:t>拾いあげ</a:t>
            </a:r>
          </a:p>
        </p:txBody>
      </p:sp>
      <p:sp>
        <p:nvSpPr>
          <p:cNvPr id="9" name="テキスト ボックス 8"/>
          <p:cNvSpPr txBox="1"/>
          <p:nvPr/>
        </p:nvSpPr>
        <p:spPr>
          <a:xfrm>
            <a:off x="7494095" y="5462646"/>
            <a:ext cx="3923277" cy="1384995"/>
          </a:xfrm>
          <a:prstGeom prst="rect">
            <a:avLst/>
          </a:prstGeom>
          <a:noFill/>
        </p:spPr>
        <p:txBody>
          <a:bodyPr wrap="square" rtlCol="0">
            <a:spAutoFit/>
          </a:bodyPr>
          <a:lstStyle/>
          <a:p>
            <a:r>
              <a:rPr kumimoji="1" lang="ja-JP" altLang="en-US" sz="2800" dirty="0">
                <a:latin typeface="+mn-ea"/>
              </a:rPr>
              <a:t>真空</a:t>
            </a:r>
            <a:r>
              <a:rPr kumimoji="1" lang="en-US" altLang="ja-JP" sz="2800" dirty="0">
                <a:latin typeface="+mn-ea"/>
              </a:rPr>
              <a:t>/</a:t>
            </a:r>
            <a:r>
              <a:rPr kumimoji="1" lang="ja-JP" altLang="en-US" sz="2800" dirty="0">
                <a:latin typeface="+mn-ea"/>
              </a:rPr>
              <a:t>媒質におけるパートンシャワーの寄与</a:t>
            </a:r>
            <a:endParaRPr kumimoji="1" lang="en-US" altLang="ja-JP" sz="2800" dirty="0">
              <a:latin typeface="+mn-ea"/>
            </a:endParaRPr>
          </a:p>
          <a:p>
            <a:r>
              <a:rPr kumimoji="1" lang="ja-JP" altLang="en-US" sz="2800" dirty="0">
                <a:latin typeface="+mn-ea"/>
              </a:rPr>
              <a:t>コアレッセンス？</a:t>
            </a:r>
          </a:p>
        </p:txBody>
      </p:sp>
      <p:sp>
        <p:nvSpPr>
          <p:cNvPr id="6" name="テキスト ボックス 5"/>
          <p:cNvSpPr txBox="1"/>
          <p:nvPr/>
        </p:nvSpPr>
        <p:spPr>
          <a:xfrm>
            <a:off x="6947061" y="1628800"/>
            <a:ext cx="2646878" cy="400110"/>
          </a:xfrm>
          <a:prstGeom prst="rect">
            <a:avLst/>
          </a:prstGeom>
          <a:noFill/>
        </p:spPr>
        <p:txBody>
          <a:bodyPr wrap="none" rtlCol="0">
            <a:spAutoFit/>
          </a:bodyPr>
          <a:lstStyle/>
          <a:p>
            <a:r>
              <a:rPr kumimoji="1" lang="en-US" altLang="ja-JP" sz="2000" dirty="0">
                <a:solidFill>
                  <a:srgbClr val="FF0000"/>
                </a:solidFill>
              </a:rPr>
              <a:t>Courtesy of A. Ohnishi</a:t>
            </a:r>
            <a:endParaRPr kumimoji="1" lang="ja-JP" altLang="en-US" sz="2000" dirty="0">
              <a:solidFill>
                <a:srgbClr val="FF0000"/>
              </a:solidFill>
            </a:endParaRPr>
          </a:p>
        </p:txBody>
      </p:sp>
    </p:spTree>
    <p:extLst>
      <p:ext uri="{BB962C8B-B14F-4D97-AF65-F5344CB8AC3E}">
        <p14:creationId xmlns:p14="http://schemas.microsoft.com/office/powerpoint/2010/main" val="3739966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各ステージ（プローブ）</a:t>
            </a:r>
          </a:p>
        </p:txBody>
      </p:sp>
      <p:grpSp>
        <p:nvGrpSpPr>
          <p:cNvPr id="46" name="グループ化 45"/>
          <p:cNvGrpSpPr/>
          <p:nvPr/>
        </p:nvGrpSpPr>
        <p:grpSpPr>
          <a:xfrm>
            <a:off x="2063553" y="1735273"/>
            <a:ext cx="4714255" cy="4257587"/>
            <a:chOff x="2088559" y="1447240"/>
            <a:chExt cx="4714255" cy="4257587"/>
          </a:xfrm>
        </p:grpSpPr>
        <p:sp>
          <p:nvSpPr>
            <p:cNvPr id="47" name="Line 3"/>
            <p:cNvSpPr>
              <a:spLocks noChangeAspect="1" noChangeShapeType="1"/>
            </p:cNvSpPr>
            <p:nvPr/>
          </p:nvSpPr>
          <p:spPr bwMode="auto">
            <a:xfrm flipV="1">
              <a:off x="4572376" y="1945627"/>
              <a:ext cx="0" cy="3040062"/>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48" name="Line 4"/>
            <p:cNvSpPr>
              <a:spLocks noChangeAspect="1" noChangeShapeType="1"/>
            </p:cNvSpPr>
            <p:nvPr/>
          </p:nvSpPr>
          <p:spPr bwMode="auto">
            <a:xfrm>
              <a:off x="2545139" y="4612627"/>
              <a:ext cx="4000500" cy="0"/>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49" name="Freeform 5"/>
            <p:cNvSpPr>
              <a:spLocks noChangeAspect="1"/>
            </p:cNvSpPr>
            <p:nvPr/>
          </p:nvSpPr>
          <p:spPr bwMode="auto">
            <a:xfrm>
              <a:off x="4158039" y="2383777"/>
              <a:ext cx="2644775" cy="2655887"/>
            </a:xfrm>
            <a:custGeom>
              <a:avLst/>
              <a:gdLst>
                <a:gd name="T0" fmla="*/ 0 w 2148"/>
                <a:gd name="T1" fmla="*/ 2160 h 2160"/>
                <a:gd name="T2" fmla="*/ 2148 w 2148"/>
                <a:gd name="T3" fmla="*/ 0 h 2160"/>
              </a:gdLst>
              <a:ahLst/>
              <a:cxnLst>
                <a:cxn ang="0">
                  <a:pos x="T0" y="T1"/>
                </a:cxn>
                <a:cxn ang="0">
                  <a:pos x="T2" y="T3"/>
                </a:cxn>
              </a:cxnLst>
              <a:rect l="0" t="0" r="r" b="b"/>
              <a:pathLst>
                <a:path w="2148" h="2160">
                  <a:moveTo>
                    <a:pt x="0" y="2160"/>
                  </a:moveTo>
                  <a:lnTo>
                    <a:pt x="2148"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50" name="Freeform 6"/>
            <p:cNvSpPr>
              <a:spLocks noChangeAspect="1"/>
            </p:cNvSpPr>
            <p:nvPr/>
          </p:nvSpPr>
          <p:spPr bwMode="auto">
            <a:xfrm>
              <a:off x="2322889" y="2383777"/>
              <a:ext cx="2674937" cy="2655887"/>
            </a:xfrm>
            <a:custGeom>
              <a:avLst/>
              <a:gdLst>
                <a:gd name="T0" fmla="*/ 2164 w 2164"/>
                <a:gd name="T1" fmla="*/ 2157 h 2157"/>
                <a:gd name="T2" fmla="*/ 0 w 2164"/>
                <a:gd name="T3" fmla="*/ 0 h 2157"/>
              </a:gdLst>
              <a:ahLst/>
              <a:cxnLst>
                <a:cxn ang="0">
                  <a:pos x="T0" y="T1"/>
                </a:cxn>
                <a:cxn ang="0">
                  <a:pos x="T2" y="T3"/>
                </a:cxn>
              </a:cxnLst>
              <a:rect l="0" t="0" r="r" b="b"/>
              <a:pathLst>
                <a:path w="2164" h="2157">
                  <a:moveTo>
                    <a:pt x="2164" y="2157"/>
                  </a:moveTo>
                  <a:lnTo>
                    <a:pt x="0"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51" name="Freeform 7"/>
            <p:cNvSpPr>
              <a:spLocks noChangeAspect="1"/>
            </p:cNvSpPr>
            <p:nvPr/>
          </p:nvSpPr>
          <p:spPr bwMode="auto">
            <a:xfrm>
              <a:off x="2788026" y="2215502"/>
              <a:ext cx="3651250" cy="1992312"/>
            </a:xfrm>
            <a:custGeom>
              <a:avLst/>
              <a:gdLst>
                <a:gd name="T0" fmla="*/ 90 w 3286"/>
                <a:gd name="T1" fmla="*/ 458 h 1793"/>
                <a:gd name="T2" fmla="*/ 650 w 3286"/>
                <a:gd name="T3" fmla="*/ 1126 h 1793"/>
                <a:gd name="T4" fmla="*/ 1221 w 3286"/>
                <a:gd name="T5" fmla="*/ 1629 h 1793"/>
                <a:gd name="T6" fmla="*/ 1401 w 3286"/>
                <a:gd name="T7" fmla="*/ 1752 h 1793"/>
                <a:gd name="T8" fmla="*/ 1601 w 3286"/>
                <a:gd name="T9" fmla="*/ 1793 h 1793"/>
                <a:gd name="T10" fmla="*/ 1793 w 3286"/>
                <a:gd name="T11" fmla="*/ 1752 h 1793"/>
                <a:gd name="T12" fmla="*/ 1985 w 3286"/>
                <a:gd name="T13" fmla="*/ 1626 h 1793"/>
                <a:gd name="T14" fmla="*/ 2528 w 3286"/>
                <a:gd name="T15" fmla="*/ 1151 h 1793"/>
                <a:gd name="T16" fmla="*/ 3169 w 3286"/>
                <a:gd name="T17" fmla="*/ 399 h 1793"/>
                <a:gd name="T18" fmla="*/ 3228 w 3286"/>
                <a:gd name="T19" fmla="*/ 161 h 1793"/>
                <a:gd name="T20" fmla="*/ 2960 w 3286"/>
                <a:gd name="T21" fmla="*/ 31 h 1793"/>
                <a:gd name="T22" fmla="*/ 2364 w 3286"/>
                <a:gd name="T23" fmla="*/ 309 h 1793"/>
                <a:gd name="T24" fmla="*/ 1600 w 3286"/>
                <a:gd name="T25" fmla="*/ 518 h 1793"/>
                <a:gd name="T26" fmla="*/ 915 w 3286"/>
                <a:gd name="T27" fmla="*/ 319 h 1793"/>
                <a:gd name="T28" fmla="*/ 279 w 3286"/>
                <a:gd name="T29" fmla="*/ 21 h 1793"/>
                <a:gd name="T30" fmla="*/ 31 w 3286"/>
                <a:gd name="T31" fmla="*/ 190 h 1793"/>
                <a:gd name="T32" fmla="*/ 90 w 3286"/>
                <a:gd name="T33" fmla="*/ 458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6" h="1793">
                  <a:moveTo>
                    <a:pt x="90" y="458"/>
                  </a:moveTo>
                  <a:cubicBezTo>
                    <a:pt x="193" y="614"/>
                    <a:pt x="462" y="931"/>
                    <a:pt x="650" y="1126"/>
                  </a:cubicBezTo>
                  <a:lnTo>
                    <a:pt x="1221" y="1629"/>
                  </a:lnTo>
                  <a:cubicBezTo>
                    <a:pt x="1346" y="1733"/>
                    <a:pt x="1338" y="1725"/>
                    <a:pt x="1401" y="1752"/>
                  </a:cubicBezTo>
                  <a:cubicBezTo>
                    <a:pt x="1464" y="1779"/>
                    <a:pt x="1536" y="1793"/>
                    <a:pt x="1601" y="1793"/>
                  </a:cubicBezTo>
                  <a:cubicBezTo>
                    <a:pt x="1666" y="1793"/>
                    <a:pt x="1729" y="1780"/>
                    <a:pt x="1793" y="1752"/>
                  </a:cubicBezTo>
                  <a:cubicBezTo>
                    <a:pt x="1857" y="1724"/>
                    <a:pt x="1863" y="1726"/>
                    <a:pt x="1985" y="1626"/>
                  </a:cubicBezTo>
                  <a:lnTo>
                    <a:pt x="2528" y="1151"/>
                  </a:lnTo>
                  <a:cubicBezTo>
                    <a:pt x="2725" y="947"/>
                    <a:pt x="3052" y="564"/>
                    <a:pt x="3169" y="399"/>
                  </a:cubicBezTo>
                  <a:cubicBezTo>
                    <a:pt x="3286" y="234"/>
                    <a:pt x="3263" y="222"/>
                    <a:pt x="3228" y="161"/>
                  </a:cubicBezTo>
                  <a:cubicBezTo>
                    <a:pt x="3193" y="100"/>
                    <a:pt x="3104" y="6"/>
                    <a:pt x="2960" y="31"/>
                  </a:cubicBezTo>
                  <a:cubicBezTo>
                    <a:pt x="2816" y="56"/>
                    <a:pt x="2591" y="228"/>
                    <a:pt x="2364" y="309"/>
                  </a:cubicBezTo>
                  <a:cubicBezTo>
                    <a:pt x="2137" y="390"/>
                    <a:pt x="1841" y="516"/>
                    <a:pt x="1600" y="518"/>
                  </a:cubicBezTo>
                  <a:cubicBezTo>
                    <a:pt x="1359" y="520"/>
                    <a:pt x="1135" y="402"/>
                    <a:pt x="915" y="319"/>
                  </a:cubicBezTo>
                  <a:cubicBezTo>
                    <a:pt x="695" y="236"/>
                    <a:pt x="426" y="42"/>
                    <a:pt x="279" y="21"/>
                  </a:cubicBezTo>
                  <a:cubicBezTo>
                    <a:pt x="132" y="0"/>
                    <a:pt x="62" y="117"/>
                    <a:pt x="31" y="190"/>
                  </a:cubicBezTo>
                  <a:cubicBezTo>
                    <a:pt x="0" y="263"/>
                    <a:pt x="78" y="402"/>
                    <a:pt x="90" y="458"/>
                  </a:cubicBezTo>
                  <a:close/>
                </a:path>
              </a:pathLst>
            </a:custGeom>
            <a:gradFill rotWithShape="0">
              <a:gsLst>
                <a:gs pos="0">
                  <a:schemeClr val="accent2"/>
                </a:gs>
                <a:gs pos="49000">
                  <a:srgbClr val="FF0000">
                    <a:alpha val="70000"/>
                    <a:lumMod val="73000"/>
                  </a:srgbClr>
                </a:gs>
              </a:gsLst>
              <a:lin ang="5400000" scaled="1"/>
            </a:gradFill>
            <a:ln>
              <a:noFill/>
            </a:ln>
            <a:effectLst/>
          </p:spPr>
          <p:txBody>
            <a:bodyPr wrap="none" anchor="ctr"/>
            <a:lstStyle/>
            <a:p>
              <a:pPr>
                <a:defRPr/>
              </a:pPr>
              <a:endParaRPr lang="ja-JP" altLang="en-US" dirty="0"/>
            </a:p>
          </p:txBody>
        </p:sp>
        <p:sp>
          <p:nvSpPr>
            <p:cNvPr id="52" name="Text Box 8"/>
            <p:cNvSpPr txBox="1">
              <a:spLocks noChangeAspect="1" noChangeArrowheads="1"/>
            </p:cNvSpPr>
            <p:nvPr/>
          </p:nvSpPr>
          <p:spPr bwMode="auto">
            <a:xfrm>
              <a:off x="4731126" y="4582464"/>
              <a:ext cx="3433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lang="en-US" altLang="ja-JP" sz="2400">
                  <a:solidFill>
                    <a:schemeClr val="tx1"/>
                  </a:solidFill>
                  <a:latin typeface="+mn-lt"/>
                  <a:cs typeface="Arial" charset="0"/>
                </a:rPr>
                <a:t>0</a:t>
              </a:r>
            </a:p>
          </p:txBody>
        </p:sp>
        <p:sp>
          <p:nvSpPr>
            <p:cNvPr id="53" name="AutoShape 9"/>
            <p:cNvSpPr>
              <a:spLocks noChangeAspect="1" noChangeArrowheads="1"/>
            </p:cNvSpPr>
            <p:nvPr/>
          </p:nvSpPr>
          <p:spPr bwMode="auto">
            <a:xfrm rot="2704117">
              <a:off x="3996113" y="4693590"/>
              <a:ext cx="341313" cy="633412"/>
            </a:xfrm>
            <a:prstGeom prst="upArrow">
              <a:avLst>
                <a:gd name="adj1" fmla="val 50000"/>
                <a:gd name="adj2" fmla="val 46395"/>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54" name="Text Box 10"/>
            <p:cNvSpPr txBox="1">
              <a:spLocks noChangeAspect="1" noChangeArrowheads="1"/>
            </p:cNvSpPr>
            <p:nvPr/>
          </p:nvSpPr>
          <p:spPr bwMode="auto">
            <a:xfrm>
              <a:off x="2088559" y="4137631"/>
              <a:ext cx="1994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collision axis</a:t>
              </a:r>
            </a:p>
          </p:txBody>
        </p:sp>
        <p:sp>
          <p:nvSpPr>
            <p:cNvPr id="55" name="Text Box 11"/>
            <p:cNvSpPr txBox="1">
              <a:spLocks noChangeAspect="1" noChangeArrowheads="1"/>
            </p:cNvSpPr>
            <p:nvPr/>
          </p:nvSpPr>
          <p:spPr bwMode="auto">
            <a:xfrm rot="16200000">
              <a:off x="3969040" y="1601289"/>
              <a:ext cx="7697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time</a:t>
              </a:r>
            </a:p>
          </p:txBody>
        </p:sp>
        <p:sp>
          <p:nvSpPr>
            <p:cNvPr id="56" name="Oval 12"/>
            <p:cNvSpPr>
              <a:spLocks noChangeAspect="1" noChangeArrowheads="1"/>
            </p:cNvSpPr>
            <p:nvPr/>
          </p:nvSpPr>
          <p:spPr bwMode="auto">
            <a:xfrm>
              <a:off x="3627814" y="2277414"/>
              <a:ext cx="107950"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7" name="Oval 13"/>
            <p:cNvSpPr>
              <a:spLocks noChangeAspect="1" noChangeArrowheads="1"/>
            </p:cNvSpPr>
            <p:nvPr/>
          </p:nvSpPr>
          <p:spPr bwMode="auto">
            <a:xfrm>
              <a:off x="4392989" y="2291702"/>
              <a:ext cx="106362"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8" name="Oval 14"/>
            <p:cNvSpPr>
              <a:spLocks noChangeAspect="1" noChangeArrowheads="1"/>
            </p:cNvSpPr>
            <p:nvPr/>
          </p:nvSpPr>
          <p:spPr bwMode="auto">
            <a:xfrm>
              <a:off x="4446964" y="2558402"/>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9" name="Oval 15"/>
            <p:cNvSpPr>
              <a:spLocks noChangeAspect="1" noChangeArrowheads="1"/>
            </p:cNvSpPr>
            <p:nvPr/>
          </p:nvSpPr>
          <p:spPr bwMode="auto">
            <a:xfrm>
              <a:off x="4232651" y="2479027"/>
              <a:ext cx="106363"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0" name="Oval 16"/>
            <p:cNvSpPr>
              <a:spLocks noChangeAspect="1" noChangeArrowheads="1"/>
            </p:cNvSpPr>
            <p:nvPr/>
          </p:nvSpPr>
          <p:spPr bwMode="auto">
            <a:xfrm>
              <a:off x="4786689" y="2529827"/>
              <a:ext cx="107950"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1" name="Oval 17"/>
            <p:cNvSpPr>
              <a:spLocks noChangeAspect="1" noChangeArrowheads="1"/>
            </p:cNvSpPr>
            <p:nvPr/>
          </p:nvSpPr>
          <p:spPr bwMode="auto">
            <a:xfrm>
              <a:off x="4605714" y="2291702"/>
              <a:ext cx="106362" cy="106362"/>
            </a:xfrm>
            <a:prstGeom prst="ellipse">
              <a:avLst/>
            </a:prstGeom>
            <a:solidFill>
              <a:srgbClr val="CCFFCC"/>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2" name="Oval 18"/>
            <p:cNvSpPr>
              <a:spLocks noChangeAspect="1" noChangeArrowheads="1"/>
            </p:cNvSpPr>
            <p:nvPr/>
          </p:nvSpPr>
          <p:spPr bwMode="auto">
            <a:xfrm>
              <a:off x="3829426" y="2277414"/>
              <a:ext cx="106363"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3" name="Oval 19"/>
            <p:cNvSpPr>
              <a:spLocks noChangeAspect="1" noChangeArrowheads="1"/>
            </p:cNvSpPr>
            <p:nvPr/>
          </p:nvSpPr>
          <p:spPr bwMode="auto">
            <a:xfrm>
              <a:off x="4131051" y="2226614"/>
              <a:ext cx="107950"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4" name="Oval 20"/>
            <p:cNvSpPr>
              <a:spLocks noChangeAspect="1" noChangeArrowheads="1"/>
            </p:cNvSpPr>
            <p:nvPr/>
          </p:nvSpPr>
          <p:spPr bwMode="auto">
            <a:xfrm>
              <a:off x="3980239" y="2479027"/>
              <a:ext cx="106362" cy="106362"/>
            </a:xfrm>
            <a:prstGeom prst="ellipse">
              <a:avLst/>
            </a:prstGeom>
            <a:solidFill>
              <a:srgbClr val="6666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5" name="Oval 21"/>
            <p:cNvSpPr>
              <a:spLocks noChangeAspect="1" noChangeArrowheads="1"/>
            </p:cNvSpPr>
            <p:nvPr/>
          </p:nvSpPr>
          <p:spPr bwMode="auto">
            <a:xfrm>
              <a:off x="5039101" y="2328214"/>
              <a:ext cx="106363"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6" name="Oval 22"/>
            <p:cNvSpPr>
              <a:spLocks noChangeAspect="1" noChangeArrowheads="1"/>
            </p:cNvSpPr>
            <p:nvPr/>
          </p:nvSpPr>
          <p:spPr bwMode="auto">
            <a:xfrm>
              <a:off x="5089901" y="2529827"/>
              <a:ext cx="106363" cy="106362"/>
            </a:xfrm>
            <a:prstGeom prst="ellipse">
              <a:avLst/>
            </a:prstGeom>
            <a:solidFill>
              <a:srgbClr val="FF00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7" name="Oval 23"/>
            <p:cNvSpPr>
              <a:spLocks noChangeAspect="1" noChangeArrowheads="1"/>
            </p:cNvSpPr>
            <p:nvPr/>
          </p:nvSpPr>
          <p:spPr bwMode="auto">
            <a:xfrm>
              <a:off x="5342314" y="2277414"/>
              <a:ext cx="106362"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8" name="Oval 24"/>
            <p:cNvSpPr>
              <a:spLocks noChangeAspect="1" noChangeArrowheads="1"/>
            </p:cNvSpPr>
            <p:nvPr/>
          </p:nvSpPr>
          <p:spPr bwMode="auto">
            <a:xfrm>
              <a:off x="5240714" y="2423464"/>
              <a:ext cx="106362"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9" name="Oval 25"/>
            <p:cNvSpPr>
              <a:spLocks noChangeAspect="1" noChangeArrowheads="1"/>
            </p:cNvSpPr>
            <p:nvPr/>
          </p:nvSpPr>
          <p:spPr bwMode="auto">
            <a:xfrm>
              <a:off x="4837489" y="2175814"/>
              <a:ext cx="106362" cy="107950"/>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0" name="Oval 26"/>
            <p:cNvSpPr>
              <a:spLocks noChangeAspect="1" noChangeArrowheads="1"/>
            </p:cNvSpPr>
            <p:nvPr/>
          </p:nvSpPr>
          <p:spPr bwMode="auto">
            <a:xfrm>
              <a:off x="3326189" y="2126602"/>
              <a:ext cx="106362"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1" name="Oval 27"/>
            <p:cNvSpPr>
              <a:spLocks noChangeAspect="1" noChangeArrowheads="1"/>
            </p:cNvSpPr>
            <p:nvPr/>
          </p:nvSpPr>
          <p:spPr bwMode="auto">
            <a:xfrm>
              <a:off x="4680326" y="2025002"/>
              <a:ext cx="106363" cy="106362"/>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2" name="Oval 28"/>
            <p:cNvSpPr>
              <a:spLocks noChangeAspect="1" noChangeArrowheads="1"/>
            </p:cNvSpPr>
            <p:nvPr/>
          </p:nvSpPr>
          <p:spPr bwMode="auto">
            <a:xfrm>
              <a:off x="3577014" y="2075802"/>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3" name="Oval 29"/>
            <p:cNvSpPr>
              <a:spLocks noChangeAspect="1" noChangeArrowheads="1"/>
            </p:cNvSpPr>
            <p:nvPr/>
          </p:nvSpPr>
          <p:spPr bwMode="auto">
            <a:xfrm>
              <a:off x="3975476" y="2120252"/>
              <a:ext cx="106363"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4" name="Oval 30"/>
            <p:cNvSpPr>
              <a:spLocks noChangeAspect="1" noChangeArrowheads="1"/>
            </p:cNvSpPr>
            <p:nvPr/>
          </p:nvSpPr>
          <p:spPr bwMode="auto">
            <a:xfrm>
              <a:off x="5089901" y="2069452"/>
              <a:ext cx="106363"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5" name="Oval 31"/>
            <p:cNvSpPr>
              <a:spLocks noChangeAspect="1" noChangeArrowheads="1"/>
            </p:cNvSpPr>
            <p:nvPr/>
          </p:nvSpPr>
          <p:spPr bwMode="auto">
            <a:xfrm>
              <a:off x="5639176" y="2226614"/>
              <a:ext cx="106363" cy="10636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6" name="Oval 32"/>
            <p:cNvSpPr>
              <a:spLocks noChangeAspect="1" noChangeArrowheads="1"/>
            </p:cNvSpPr>
            <p:nvPr/>
          </p:nvSpPr>
          <p:spPr bwMode="auto">
            <a:xfrm>
              <a:off x="5386764" y="2075802"/>
              <a:ext cx="106362" cy="106362"/>
            </a:xfrm>
            <a:prstGeom prst="ellipse">
              <a:avLst/>
            </a:prstGeom>
            <a:solidFill>
              <a:srgbClr val="333399"/>
            </a:solidFill>
            <a:ln w="9525">
              <a:noFill/>
              <a:round/>
              <a:headEnd/>
              <a:tailEnd/>
            </a:ln>
            <a:effectLst/>
            <a:scene3d>
              <a:camera prst="orthographicFront"/>
              <a:lightRig rig="threePt" dir="t"/>
            </a:scene3d>
            <a:sp3d>
              <a:bevelT w="7200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7" name="AutoShape 33"/>
            <p:cNvSpPr>
              <a:spLocks noChangeAspect="1" noChangeArrowheads="1"/>
            </p:cNvSpPr>
            <p:nvPr/>
          </p:nvSpPr>
          <p:spPr bwMode="auto">
            <a:xfrm>
              <a:off x="4390520" y="4406252"/>
              <a:ext cx="352425" cy="403225"/>
            </a:xfrm>
            <a:prstGeom prst="irregularSeal1">
              <a:avLst/>
            </a:pr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shape">
                <a:fillToRect l="50000" t="50000" r="50000" b="50000"/>
              </a:path>
            </a:gradFill>
            <a:ln w="9525">
              <a:noFill/>
              <a:miter lim="800000"/>
              <a:headEnd/>
              <a:tailEnd/>
            </a:ln>
            <a:effectLst/>
            <a:scene3d>
              <a:camera prst="orthographicFront"/>
              <a:lightRig rig="threePt" dir="t"/>
            </a:scene3d>
            <a:sp3d>
              <a:bevelT w="180000" h="18034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8" name="Oval 34"/>
            <p:cNvSpPr>
              <a:spLocks noChangeAspect="1" noChangeArrowheads="1"/>
            </p:cNvSpPr>
            <p:nvPr/>
          </p:nvSpPr>
          <p:spPr bwMode="auto">
            <a:xfrm>
              <a:off x="3527801" y="5250802"/>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sp>
          <p:nvSpPr>
            <p:cNvPr id="79" name="AutoShape 39"/>
            <p:cNvSpPr>
              <a:spLocks noChangeAspect="1" noChangeArrowheads="1"/>
            </p:cNvSpPr>
            <p:nvPr/>
          </p:nvSpPr>
          <p:spPr bwMode="auto">
            <a:xfrm rot="18900000">
              <a:off x="4816851" y="4711052"/>
              <a:ext cx="341313" cy="561975"/>
            </a:xfrm>
            <a:prstGeom prst="upArrow">
              <a:avLst>
                <a:gd name="adj1" fmla="val 50000"/>
                <a:gd name="adj2" fmla="val 41163"/>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80" name="Oval 34"/>
            <p:cNvSpPr>
              <a:spLocks noChangeAspect="1" noChangeArrowheads="1"/>
            </p:cNvSpPr>
            <p:nvPr/>
          </p:nvSpPr>
          <p:spPr bwMode="auto">
            <a:xfrm>
              <a:off x="5102985" y="5228481"/>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cxnSp>
          <p:nvCxnSpPr>
            <p:cNvPr id="81" name="直線矢印コネクタ 80"/>
            <p:cNvCxnSpPr/>
            <p:nvPr/>
          </p:nvCxnSpPr>
          <p:spPr>
            <a:xfrm flipV="1">
              <a:off x="4566732" y="1832121"/>
              <a:ext cx="377119" cy="2780506"/>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sp>
          <p:nvSpPr>
            <p:cNvPr id="82" name="Freeform 458"/>
            <p:cNvSpPr>
              <a:spLocks/>
            </p:cNvSpPr>
            <p:nvPr/>
          </p:nvSpPr>
          <p:spPr bwMode="auto">
            <a:xfrm rot="15609705">
              <a:off x="2949524" y="2535406"/>
              <a:ext cx="2215791" cy="325206"/>
            </a:xfrm>
            <a:custGeom>
              <a:avLst/>
              <a:gdLst>
                <a:gd name="T0" fmla="*/ 0 w 2903"/>
                <a:gd name="T1" fmla="*/ 73025 h 91"/>
                <a:gd name="T2" fmla="*/ 287337 w 2903"/>
                <a:gd name="T3" fmla="*/ 0 h 91"/>
                <a:gd name="T4" fmla="*/ 576262 w 2903"/>
                <a:gd name="T5" fmla="*/ 73025 h 91"/>
                <a:gd name="T6" fmla="*/ 863600 w 2903"/>
                <a:gd name="T7" fmla="*/ 0 h 91"/>
                <a:gd name="T8" fmla="*/ 1152525 w 2903"/>
                <a:gd name="T9" fmla="*/ 73025 h 91"/>
                <a:gd name="T10" fmla="*/ 1439862 w 2903"/>
                <a:gd name="T11" fmla="*/ 0 h 91"/>
                <a:gd name="T12" fmla="*/ 1728787 w 2903"/>
                <a:gd name="T13" fmla="*/ 73025 h 91"/>
                <a:gd name="T14" fmla="*/ 2016125 w 2903"/>
                <a:gd name="T15" fmla="*/ 0 h 91"/>
                <a:gd name="T16" fmla="*/ 2303462 w 2903"/>
                <a:gd name="T17" fmla="*/ 73025 h 91"/>
                <a:gd name="T18" fmla="*/ 2592387 w 2903"/>
                <a:gd name="T19" fmla="*/ 0 h 91"/>
                <a:gd name="T20" fmla="*/ 2879725 w 2903"/>
                <a:gd name="T21" fmla="*/ 73025 h 91"/>
                <a:gd name="T22" fmla="*/ 3168650 w 2903"/>
                <a:gd name="T23" fmla="*/ 0 h 91"/>
                <a:gd name="T24" fmla="*/ 3455987 w 2903"/>
                <a:gd name="T25" fmla="*/ 73025 h 91"/>
                <a:gd name="T26" fmla="*/ 3744912 w 2903"/>
                <a:gd name="T27" fmla="*/ 0 h 91"/>
                <a:gd name="T28" fmla="*/ 4032250 w 2903"/>
                <a:gd name="T29" fmla="*/ 73025 h 91"/>
                <a:gd name="T30" fmla="*/ 4321175 w 2903"/>
                <a:gd name="T31" fmla="*/ 0 h 91"/>
                <a:gd name="T32" fmla="*/ 4608512 w 2903"/>
                <a:gd name="T33" fmla="*/ 73025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03"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1" y="91"/>
                    <a:pt x="1451" y="91"/>
                  </a:cubicBezTo>
                  <a:cubicBezTo>
                    <a:pt x="1511" y="91"/>
                    <a:pt x="1573" y="0"/>
                    <a:pt x="1633" y="0"/>
                  </a:cubicBezTo>
                  <a:cubicBezTo>
                    <a:pt x="1693" y="0"/>
                    <a:pt x="1754" y="91"/>
                    <a:pt x="1814" y="91"/>
                  </a:cubicBezTo>
                  <a:cubicBezTo>
                    <a:pt x="1874" y="91"/>
                    <a:pt x="1936" y="0"/>
                    <a:pt x="1996" y="0"/>
                  </a:cubicBezTo>
                  <a:cubicBezTo>
                    <a:pt x="2056" y="0"/>
                    <a:pt x="2117" y="91"/>
                    <a:pt x="2177" y="91"/>
                  </a:cubicBezTo>
                  <a:cubicBezTo>
                    <a:pt x="2237" y="91"/>
                    <a:pt x="2299" y="0"/>
                    <a:pt x="2359" y="0"/>
                  </a:cubicBezTo>
                  <a:cubicBezTo>
                    <a:pt x="2419" y="0"/>
                    <a:pt x="2480" y="91"/>
                    <a:pt x="2540" y="91"/>
                  </a:cubicBezTo>
                  <a:cubicBezTo>
                    <a:pt x="2600" y="91"/>
                    <a:pt x="2662" y="0"/>
                    <a:pt x="2722" y="0"/>
                  </a:cubicBezTo>
                  <a:cubicBezTo>
                    <a:pt x="2782" y="0"/>
                    <a:pt x="2842" y="45"/>
                    <a:pt x="2903" y="91"/>
                  </a:cubicBezTo>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 name="テキスト ボックス 2">
            <a:extLst>
              <a:ext uri="{FF2B5EF4-FFF2-40B4-BE49-F238E27FC236}">
                <a16:creationId xmlns:a16="http://schemas.microsoft.com/office/drawing/2014/main" id="{823976C7-B8E9-4F35-995A-2E238B6F222E}"/>
              </a:ext>
            </a:extLst>
          </p:cNvPr>
          <p:cNvSpPr txBox="1"/>
          <p:nvPr/>
        </p:nvSpPr>
        <p:spPr>
          <a:xfrm>
            <a:off x="7392144" y="2233660"/>
            <a:ext cx="3057247" cy="2677656"/>
          </a:xfrm>
          <a:prstGeom prst="rect">
            <a:avLst/>
          </a:prstGeom>
          <a:noFill/>
        </p:spPr>
        <p:txBody>
          <a:bodyPr wrap="none" rtlCol="0">
            <a:spAutoFit/>
          </a:bodyPr>
          <a:lstStyle/>
          <a:p>
            <a:pPr algn="l"/>
            <a:r>
              <a:rPr kumimoji="1" lang="ja-JP" altLang="en-US" sz="2800" u="sng" dirty="0"/>
              <a:t>その他のプローブ</a:t>
            </a:r>
            <a:endParaRPr kumimoji="1" lang="en-US" altLang="ja-JP" sz="2800" u="sng" dirty="0"/>
          </a:p>
          <a:p>
            <a:pPr algn="l"/>
            <a:r>
              <a:rPr kumimoji="1" lang="ja-JP" altLang="en-US" sz="2800" dirty="0"/>
              <a:t>クォーコニウム</a:t>
            </a:r>
            <a:endParaRPr kumimoji="1" lang="en-US" altLang="ja-JP" sz="2800" dirty="0"/>
          </a:p>
          <a:p>
            <a:pPr algn="l"/>
            <a:r>
              <a:rPr kumimoji="1" lang="ja-JP" altLang="en-US" sz="2800" dirty="0"/>
              <a:t>重クォーク</a:t>
            </a:r>
            <a:endParaRPr kumimoji="1" lang="en-US" altLang="ja-JP" sz="2800" dirty="0"/>
          </a:p>
          <a:p>
            <a:pPr algn="l"/>
            <a:r>
              <a:rPr kumimoji="1" lang="en-US" altLang="ja-JP" sz="2800" dirty="0"/>
              <a:t>gamma-</a:t>
            </a:r>
            <a:r>
              <a:rPr kumimoji="1" lang="ja-JP" altLang="en-US" sz="2800" dirty="0"/>
              <a:t>ジェット</a:t>
            </a:r>
            <a:endParaRPr kumimoji="1" lang="en-US" altLang="ja-JP" sz="2800" dirty="0"/>
          </a:p>
          <a:p>
            <a:pPr algn="l"/>
            <a:r>
              <a:rPr kumimoji="1" lang="en-US" altLang="ja-JP" sz="2800" dirty="0"/>
              <a:t>W/Z-</a:t>
            </a:r>
            <a:r>
              <a:rPr kumimoji="1" lang="ja-JP" altLang="en-US" sz="2800" dirty="0"/>
              <a:t>ジェット</a:t>
            </a:r>
            <a:endParaRPr kumimoji="1" lang="en-US" altLang="ja-JP" sz="2800" dirty="0"/>
          </a:p>
          <a:p>
            <a:pPr algn="l"/>
            <a:r>
              <a:rPr kumimoji="1" lang="en-US" altLang="ja-JP" sz="2800" dirty="0"/>
              <a:t>…</a:t>
            </a:r>
            <a:endParaRPr kumimoji="1" lang="ja-JP" altLang="en-US" sz="2800" dirty="0"/>
          </a:p>
        </p:txBody>
      </p:sp>
    </p:spTree>
    <p:extLst>
      <p:ext uri="{BB962C8B-B14F-4D97-AF65-F5344CB8AC3E}">
        <p14:creationId xmlns:p14="http://schemas.microsoft.com/office/powerpoint/2010/main" val="2842866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各ステージ（放射）</a:t>
            </a:r>
          </a:p>
        </p:txBody>
      </p:sp>
      <p:sp>
        <p:nvSpPr>
          <p:cNvPr id="42" name="テキスト ボックス 41"/>
          <p:cNvSpPr txBox="1"/>
          <p:nvPr/>
        </p:nvSpPr>
        <p:spPr>
          <a:xfrm>
            <a:off x="6797349" y="2584932"/>
            <a:ext cx="4411219" cy="1384995"/>
          </a:xfrm>
          <a:prstGeom prst="rect">
            <a:avLst/>
          </a:prstGeom>
          <a:noFill/>
        </p:spPr>
        <p:txBody>
          <a:bodyPr wrap="square" rtlCol="0">
            <a:spAutoFit/>
          </a:bodyPr>
          <a:lstStyle/>
          <a:p>
            <a:r>
              <a:rPr lang="ja-JP" altLang="en-US" sz="2800" dirty="0">
                <a:latin typeface="+mn-ea"/>
              </a:rPr>
              <a:t>透過プローブ：</a:t>
            </a:r>
            <a:endParaRPr lang="en-US" altLang="ja-JP" sz="2800" dirty="0">
              <a:latin typeface="+mn-ea"/>
            </a:endParaRPr>
          </a:p>
          <a:p>
            <a:r>
              <a:rPr lang="en-US" altLang="ja-JP" sz="2800" dirty="0">
                <a:latin typeface="+mn-ea"/>
              </a:rPr>
              <a:t>QGP</a:t>
            </a:r>
            <a:r>
              <a:rPr lang="ja-JP" altLang="en-US" sz="2800" dirty="0">
                <a:latin typeface="+mn-ea"/>
              </a:rPr>
              <a:t>流体からの実光子、仮想光子の輻射</a:t>
            </a:r>
            <a:endParaRPr kumimoji="1" lang="ja-JP" altLang="en-US" sz="2800" dirty="0">
              <a:latin typeface="+mn-ea"/>
            </a:endParaRPr>
          </a:p>
        </p:txBody>
      </p:sp>
      <p:sp>
        <p:nvSpPr>
          <p:cNvPr id="47" name="Line 3"/>
          <p:cNvSpPr>
            <a:spLocks noChangeAspect="1" noChangeShapeType="1"/>
          </p:cNvSpPr>
          <p:nvPr/>
        </p:nvSpPr>
        <p:spPr bwMode="auto">
          <a:xfrm flipV="1">
            <a:off x="4547369" y="2233659"/>
            <a:ext cx="0" cy="3040062"/>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48" name="Line 4"/>
          <p:cNvSpPr>
            <a:spLocks noChangeAspect="1" noChangeShapeType="1"/>
          </p:cNvSpPr>
          <p:nvPr/>
        </p:nvSpPr>
        <p:spPr bwMode="auto">
          <a:xfrm>
            <a:off x="2520132" y="4900659"/>
            <a:ext cx="4000500" cy="0"/>
          </a:xfrm>
          <a:prstGeom prst="line">
            <a:avLst/>
          </a:prstGeom>
          <a:ln>
            <a:solidFill>
              <a:schemeClr val="tx1"/>
            </a:solidFill>
            <a:headEnd/>
            <a:tailEnd type="arrow" w="med" len="me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49" name="Freeform 5"/>
          <p:cNvSpPr>
            <a:spLocks noChangeAspect="1"/>
          </p:cNvSpPr>
          <p:nvPr/>
        </p:nvSpPr>
        <p:spPr bwMode="auto">
          <a:xfrm>
            <a:off x="4133033" y="2671810"/>
            <a:ext cx="2644775" cy="2655887"/>
          </a:xfrm>
          <a:custGeom>
            <a:avLst/>
            <a:gdLst>
              <a:gd name="T0" fmla="*/ 0 w 2148"/>
              <a:gd name="T1" fmla="*/ 2160 h 2160"/>
              <a:gd name="T2" fmla="*/ 2148 w 2148"/>
              <a:gd name="T3" fmla="*/ 0 h 2160"/>
            </a:gdLst>
            <a:ahLst/>
            <a:cxnLst>
              <a:cxn ang="0">
                <a:pos x="T0" y="T1"/>
              </a:cxn>
              <a:cxn ang="0">
                <a:pos x="T2" y="T3"/>
              </a:cxn>
            </a:cxnLst>
            <a:rect l="0" t="0" r="r" b="b"/>
            <a:pathLst>
              <a:path w="2148" h="2160">
                <a:moveTo>
                  <a:pt x="0" y="2160"/>
                </a:moveTo>
                <a:lnTo>
                  <a:pt x="2148"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50" name="Freeform 6"/>
          <p:cNvSpPr>
            <a:spLocks noChangeAspect="1"/>
          </p:cNvSpPr>
          <p:nvPr/>
        </p:nvSpPr>
        <p:spPr bwMode="auto">
          <a:xfrm>
            <a:off x="2297883" y="2671810"/>
            <a:ext cx="2674937" cy="2655887"/>
          </a:xfrm>
          <a:custGeom>
            <a:avLst/>
            <a:gdLst>
              <a:gd name="T0" fmla="*/ 2164 w 2164"/>
              <a:gd name="T1" fmla="*/ 2157 h 2157"/>
              <a:gd name="T2" fmla="*/ 0 w 2164"/>
              <a:gd name="T3" fmla="*/ 0 h 2157"/>
            </a:gdLst>
            <a:ahLst/>
            <a:cxnLst>
              <a:cxn ang="0">
                <a:pos x="T0" y="T1"/>
              </a:cxn>
              <a:cxn ang="0">
                <a:pos x="T2" y="T3"/>
              </a:cxn>
            </a:cxnLst>
            <a:rect l="0" t="0" r="r" b="b"/>
            <a:pathLst>
              <a:path w="2164" h="2157">
                <a:moveTo>
                  <a:pt x="2164" y="2157"/>
                </a:moveTo>
                <a:lnTo>
                  <a:pt x="0" y="0"/>
                </a:lnTo>
              </a:path>
            </a:pathLst>
          </a:custGeom>
          <a:ln>
            <a:solidFill>
              <a:schemeClr val="tx1"/>
            </a:solidFill>
            <a:headEnd/>
            <a:tailEnd/>
          </a:ln>
        </p:spPr>
        <p:style>
          <a:lnRef idx="2">
            <a:schemeClr val="dk1"/>
          </a:lnRef>
          <a:fillRef idx="0">
            <a:schemeClr val="dk1"/>
          </a:fillRef>
          <a:effectRef idx="1">
            <a:schemeClr val="dk1"/>
          </a:effectRef>
          <a:fontRef idx="minor">
            <a:schemeClr val="tx1"/>
          </a:fontRef>
        </p:style>
        <p:txBody>
          <a:bodyPr wrap="none" anchor="ctr"/>
          <a:lstStyle/>
          <a:p>
            <a:pPr>
              <a:defRPr/>
            </a:pPr>
            <a:endParaRPr lang="ja-JP" altLang="en-US"/>
          </a:p>
        </p:txBody>
      </p:sp>
      <p:sp>
        <p:nvSpPr>
          <p:cNvPr id="51" name="Freeform 7"/>
          <p:cNvSpPr>
            <a:spLocks noChangeAspect="1"/>
          </p:cNvSpPr>
          <p:nvPr/>
        </p:nvSpPr>
        <p:spPr bwMode="auto">
          <a:xfrm>
            <a:off x="2763019" y="2503534"/>
            <a:ext cx="3651250" cy="1992312"/>
          </a:xfrm>
          <a:custGeom>
            <a:avLst/>
            <a:gdLst>
              <a:gd name="T0" fmla="*/ 90 w 3286"/>
              <a:gd name="T1" fmla="*/ 458 h 1793"/>
              <a:gd name="T2" fmla="*/ 650 w 3286"/>
              <a:gd name="T3" fmla="*/ 1126 h 1793"/>
              <a:gd name="T4" fmla="*/ 1221 w 3286"/>
              <a:gd name="T5" fmla="*/ 1629 h 1793"/>
              <a:gd name="T6" fmla="*/ 1401 w 3286"/>
              <a:gd name="T7" fmla="*/ 1752 h 1793"/>
              <a:gd name="T8" fmla="*/ 1601 w 3286"/>
              <a:gd name="T9" fmla="*/ 1793 h 1793"/>
              <a:gd name="T10" fmla="*/ 1793 w 3286"/>
              <a:gd name="T11" fmla="*/ 1752 h 1793"/>
              <a:gd name="T12" fmla="*/ 1985 w 3286"/>
              <a:gd name="T13" fmla="*/ 1626 h 1793"/>
              <a:gd name="T14" fmla="*/ 2528 w 3286"/>
              <a:gd name="T15" fmla="*/ 1151 h 1793"/>
              <a:gd name="T16" fmla="*/ 3169 w 3286"/>
              <a:gd name="T17" fmla="*/ 399 h 1793"/>
              <a:gd name="T18" fmla="*/ 3228 w 3286"/>
              <a:gd name="T19" fmla="*/ 161 h 1793"/>
              <a:gd name="T20" fmla="*/ 2960 w 3286"/>
              <a:gd name="T21" fmla="*/ 31 h 1793"/>
              <a:gd name="T22" fmla="*/ 2364 w 3286"/>
              <a:gd name="T23" fmla="*/ 309 h 1793"/>
              <a:gd name="T24" fmla="*/ 1600 w 3286"/>
              <a:gd name="T25" fmla="*/ 518 h 1793"/>
              <a:gd name="T26" fmla="*/ 915 w 3286"/>
              <a:gd name="T27" fmla="*/ 319 h 1793"/>
              <a:gd name="T28" fmla="*/ 279 w 3286"/>
              <a:gd name="T29" fmla="*/ 21 h 1793"/>
              <a:gd name="T30" fmla="*/ 31 w 3286"/>
              <a:gd name="T31" fmla="*/ 190 h 1793"/>
              <a:gd name="T32" fmla="*/ 90 w 3286"/>
              <a:gd name="T33" fmla="*/ 458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86" h="1793">
                <a:moveTo>
                  <a:pt x="90" y="458"/>
                </a:moveTo>
                <a:cubicBezTo>
                  <a:pt x="193" y="614"/>
                  <a:pt x="462" y="931"/>
                  <a:pt x="650" y="1126"/>
                </a:cubicBezTo>
                <a:lnTo>
                  <a:pt x="1221" y="1629"/>
                </a:lnTo>
                <a:cubicBezTo>
                  <a:pt x="1346" y="1733"/>
                  <a:pt x="1338" y="1725"/>
                  <a:pt x="1401" y="1752"/>
                </a:cubicBezTo>
                <a:cubicBezTo>
                  <a:pt x="1464" y="1779"/>
                  <a:pt x="1536" y="1793"/>
                  <a:pt x="1601" y="1793"/>
                </a:cubicBezTo>
                <a:cubicBezTo>
                  <a:pt x="1666" y="1793"/>
                  <a:pt x="1729" y="1780"/>
                  <a:pt x="1793" y="1752"/>
                </a:cubicBezTo>
                <a:cubicBezTo>
                  <a:pt x="1857" y="1724"/>
                  <a:pt x="1863" y="1726"/>
                  <a:pt x="1985" y="1626"/>
                </a:cubicBezTo>
                <a:lnTo>
                  <a:pt x="2528" y="1151"/>
                </a:lnTo>
                <a:cubicBezTo>
                  <a:pt x="2725" y="947"/>
                  <a:pt x="3052" y="564"/>
                  <a:pt x="3169" y="399"/>
                </a:cubicBezTo>
                <a:cubicBezTo>
                  <a:pt x="3286" y="234"/>
                  <a:pt x="3263" y="222"/>
                  <a:pt x="3228" y="161"/>
                </a:cubicBezTo>
                <a:cubicBezTo>
                  <a:pt x="3193" y="100"/>
                  <a:pt x="3104" y="6"/>
                  <a:pt x="2960" y="31"/>
                </a:cubicBezTo>
                <a:cubicBezTo>
                  <a:pt x="2816" y="56"/>
                  <a:pt x="2591" y="228"/>
                  <a:pt x="2364" y="309"/>
                </a:cubicBezTo>
                <a:cubicBezTo>
                  <a:pt x="2137" y="390"/>
                  <a:pt x="1841" y="516"/>
                  <a:pt x="1600" y="518"/>
                </a:cubicBezTo>
                <a:cubicBezTo>
                  <a:pt x="1359" y="520"/>
                  <a:pt x="1135" y="402"/>
                  <a:pt x="915" y="319"/>
                </a:cubicBezTo>
                <a:cubicBezTo>
                  <a:pt x="695" y="236"/>
                  <a:pt x="426" y="42"/>
                  <a:pt x="279" y="21"/>
                </a:cubicBezTo>
                <a:cubicBezTo>
                  <a:pt x="132" y="0"/>
                  <a:pt x="62" y="117"/>
                  <a:pt x="31" y="190"/>
                </a:cubicBezTo>
                <a:cubicBezTo>
                  <a:pt x="0" y="263"/>
                  <a:pt x="78" y="402"/>
                  <a:pt x="90" y="458"/>
                </a:cubicBezTo>
                <a:close/>
              </a:path>
            </a:pathLst>
          </a:custGeom>
          <a:gradFill rotWithShape="0">
            <a:gsLst>
              <a:gs pos="0">
                <a:schemeClr val="accent2"/>
              </a:gs>
              <a:gs pos="49000">
                <a:srgbClr val="FF0000">
                  <a:alpha val="70000"/>
                  <a:lumMod val="73000"/>
                </a:srgbClr>
              </a:gs>
            </a:gsLst>
            <a:lin ang="5400000" scaled="1"/>
          </a:gradFill>
          <a:ln>
            <a:noFill/>
          </a:ln>
          <a:effectLst/>
        </p:spPr>
        <p:txBody>
          <a:bodyPr wrap="none" anchor="ctr"/>
          <a:lstStyle/>
          <a:p>
            <a:pPr>
              <a:defRPr/>
            </a:pPr>
            <a:endParaRPr lang="ja-JP" altLang="en-US" dirty="0"/>
          </a:p>
        </p:txBody>
      </p:sp>
      <p:sp>
        <p:nvSpPr>
          <p:cNvPr id="52" name="Text Box 8"/>
          <p:cNvSpPr txBox="1">
            <a:spLocks noChangeAspect="1" noChangeArrowheads="1"/>
          </p:cNvSpPr>
          <p:nvPr/>
        </p:nvSpPr>
        <p:spPr bwMode="auto">
          <a:xfrm>
            <a:off x="4706119" y="4870497"/>
            <a:ext cx="3433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lang="en-US" altLang="ja-JP" sz="2400">
                <a:solidFill>
                  <a:schemeClr val="tx1"/>
                </a:solidFill>
                <a:latin typeface="+mn-lt"/>
                <a:cs typeface="Arial" charset="0"/>
              </a:rPr>
              <a:t>0</a:t>
            </a:r>
          </a:p>
        </p:txBody>
      </p:sp>
      <p:sp>
        <p:nvSpPr>
          <p:cNvPr id="53" name="AutoShape 9"/>
          <p:cNvSpPr>
            <a:spLocks noChangeAspect="1" noChangeArrowheads="1"/>
          </p:cNvSpPr>
          <p:nvPr/>
        </p:nvSpPr>
        <p:spPr bwMode="auto">
          <a:xfrm rot="2704117">
            <a:off x="3971107" y="4981622"/>
            <a:ext cx="341313" cy="633412"/>
          </a:xfrm>
          <a:prstGeom prst="upArrow">
            <a:avLst>
              <a:gd name="adj1" fmla="val 50000"/>
              <a:gd name="adj2" fmla="val 46395"/>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54" name="Text Box 10"/>
          <p:cNvSpPr txBox="1">
            <a:spLocks noChangeAspect="1" noChangeArrowheads="1"/>
          </p:cNvSpPr>
          <p:nvPr/>
        </p:nvSpPr>
        <p:spPr bwMode="auto">
          <a:xfrm>
            <a:off x="2063553" y="4425663"/>
            <a:ext cx="1994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collision axis</a:t>
            </a:r>
          </a:p>
        </p:txBody>
      </p:sp>
      <p:sp>
        <p:nvSpPr>
          <p:cNvPr id="55" name="Text Box 11"/>
          <p:cNvSpPr txBox="1">
            <a:spLocks noChangeAspect="1" noChangeArrowheads="1"/>
          </p:cNvSpPr>
          <p:nvPr/>
        </p:nvSpPr>
        <p:spPr bwMode="auto">
          <a:xfrm rot="16200000">
            <a:off x="3944034" y="1889322"/>
            <a:ext cx="7697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800">
                <a:solidFill>
                  <a:schemeClr val="tx2"/>
                </a:solidFill>
                <a:latin typeface="Calibri" pitchFamily="34" charset="0"/>
                <a:ea typeface="ＭＳ Ｐゴシック" pitchFamily="50" charset="-128"/>
              </a:defRPr>
            </a:lvl1pPr>
            <a:lvl2pPr marL="742950" indent="-285750" eaLnBrk="0" hangingPunct="0">
              <a:defRPr kumimoji="1" sz="2800">
                <a:solidFill>
                  <a:schemeClr val="tx2"/>
                </a:solidFill>
                <a:latin typeface="Calibri" pitchFamily="34" charset="0"/>
                <a:ea typeface="ＭＳ Ｐゴシック" pitchFamily="50" charset="-128"/>
              </a:defRPr>
            </a:lvl2pPr>
            <a:lvl3pPr marL="1143000" indent="-228600" eaLnBrk="0" hangingPunct="0">
              <a:defRPr kumimoji="1" sz="2800">
                <a:solidFill>
                  <a:schemeClr val="tx2"/>
                </a:solidFill>
                <a:latin typeface="Calibri" pitchFamily="34" charset="0"/>
                <a:ea typeface="ＭＳ Ｐゴシック" pitchFamily="50" charset="-128"/>
              </a:defRPr>
            </a:lvl3pPr>
            <a:lvl4pPr marL="1600200" indent="-228600" eaLnBrk="0" hangingPunct="0">
              <a:defRPr kumimoji="1" sz="2800">
                <a:solidFill>
                  <a:schemeClr val="tx2"/>
                </a:solidFill>
                <a:latin typeface="Calibri" pitchFamily="34" charset="0"/>
                <a:ea typeface="ＭＳ Ｐゴシック" pitchFamily="50" charset="-128"/>
              </a:defRPr>
            </a:lvl4pPr>
            <a:lvl5pPr marL="2057400" indent="-228600" eaLnBrk="0" hangingPunct="0">
              <a:defRPr kumimoji="1" sz="2800">
                <a:solidFill>
                  <a:schemeClr val="tx2"/>
                </a:solidFill>
                <a:latin typeface="Calibri" pitchFamily="34" charset="0"/>
                <a:ea typeface="ＭＳ Ｐゴシック" pitchFamily="50" charset="-128"/>
              </a:defRPr>
            </a:lvl5pPr>
            <a:lvl6pPr marL="25146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6pPr>
            <a:lvl7pPr marL="29718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7pPr>
            <a:lvl8pPr marL="34290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8pPr>
            <a:lvl9pPr marL="3886200" indent="-228600" algn="ctr" eaLnBrk="0" fontAlgn="base" hangingPunct="0">
              <a:spcBef>
                <a:spcPct val="0"/>
              </a:spcBef>
              <a:spcAft>
                <a:spcPct val="0"/>
              </a:spcAft>
              <a:defRPr kumimoji="1" sz="2800">
                <a:solidFill>
                  <a:schemeClr val="tx2"/>
                </a:solidFill>
                <a:latin typeface="Calibri" pitchFamily="34" charset="0"/>
                <a:ea typeface="ＭＳ Ｐゴシック" pitchFamily="50" charset="-128"/>
              </a:defRPr>
            </a:lvl9pPr>
          </a:lstStyle>
          <a:p>
            <a:pPr algn="l" eaLnBrk="1" hangingPunct="1"/>
            <a:r>
              <a:rPr kumimoji="0" lang="en-US" altLang="ja-JP" sz="2400" dirty="0">
                <a:solidFill>
                  <a:schemeClr val="tx1"/>
                </a:solidFill>
                <a:latin typeface="+mn-lt"/>
                <a:cs typeface="Arial" charset="0"/>
              </a:rPr>
              <a:t>time</a:t>
            </a:r>
          </a:p>
        </p:txBody>
      </p:sp>
      <p:sp>
        <p:nvSpPr>
          <p:cNvPr id="56" name="Oval 12"/>
          <p:cNvSpPr>
            <a:spLocks noChangeAspect="1" noChangeArrowheads="1"/>
          </p:cNvSpPr>
          <p:nvPr/>
        </p:nvSpPr>
        <p:spPr bwMode="auto">
          <a:xfrm>
            <a:off x="3602807" y="2565447"/>
            <a:ext cx="107950"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7" name="Oval 13"/>
          <p:cNvSpPr>
            <a:spLocks noChangeAspect="1" noChangeArrowheads="1"/>
          </p:cNvSpPr>
          <p:nvPr/>
        </p:nvSpPr>
        <p:spPr bwMode="auto">
          <a:xfrm>
            <a:off x="4367982" y="2579734"/>
            <a:ext cx="106362"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8" name="Oval 14"/>
          <p:cNvSpPr>
            <a:spLocks noChangeAspect="1" noChangeArrowheads="1"/>
          </p:cNvSpPr>
          <p:nvPr/>
        </p:nvSpPr>
        <p:spPr bwMode="auto">
          <a:xfrm>
            <a:off x="4421957" y="2846434"/>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59" name="Oval 15"/>
          <p:cNvSpPr>
            <a:spLocks noChangeAspect="1" noChangeArrowheads="1"/>
          </p:cNvSpPr>
          <p:nvPr/>
        </p:nvSpPr>
        <p:spPr bwMode="auto">
          <a:xfrm>
            <a:off x="4207645" y="2767059"/>
            <a:ext cx="106363"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0" name="Oval 16"/>
          <p:cNvSpPr>
            <a:spLocks noChangeAspect="1" noChangeArrowheads="1"/>
          </p:cNvSpPr>
          <p:nvPr/>
        </p:nvSpPr>
        <p:spPr bwMode="auto">
          <a:xfrm>
            <a:off x="4761682" y="2817859"/>
            <a:ext cx="107950"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1" name="Oval 17"/>
          <p:cNvSpPr>
            <a:spLocks noChangeAspect="1" noChangeArrowheads="1"/>
          </p:cNvSpPr>
          <p:nvPr/>
        </p:nvSpPr>
        <p:spPr bwMode="auto">
          <a:xfrm>
            <a:off x="4580707" y="2579734"/>
            <a:ext cx="106362" cy="106362"/>
          </a:xfrm>
          <a:prstGeom prst="ellipse">
            <a:avLst/>
          </a:prstGeom>
          <a:solidFill>
            <a:srgbClr val="CCFFCC"/>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2" name="Oval 18"/>
          <p:cNvSpPr>
            <a:spLocks noChangeAspect="1" noChangeArrowheads="1"/>
          </p:cNvSpPr>
          <p:nvPr/>
        </p:nvSpPr>
        <p:spPr bwMode="auto">
          <a:xfrm>
            <a:off x="3804420" y="2565447"/>
            <a:ext cx="106363"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3" name="Oval 19"/>
          <p:cNvSpPr>
            <a:spLocks noChangeAspect="1" noChangeArrowheads="1"/>
          </p:cNvSpPr>
          <p:nvPr/>
        </p:nvSpPr>
        <p:spPr bwMode="auto">
          <a:xfrm>
            <a:off x="4106044" y="2514647"/>
            <a:ext cx="107950"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4" name="Oval 20"/>
          <p:cNvSpPr>
            <a:spLocks noChangeAspect="1" noChangeArrowheads="1"/>
          </p:cNvSpPr>
          <p:nvPr/>
        </p:nvSpPr>
        <p:spPr bwMode="auto">
          <a:xfrm>
            <a:off x="3955232" y="2767059"/>
            <a:ext cx="106362" cy="106362"/>
          </a:xfrm>
          <a:prstGeom prst="ellipse">
            <a:avLst/>
          </a:prstGeom>
          <a:solidFill>
            <a:srgbClr val="6666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5" name="Oval 21"/>
          <p:cNvSpPr>
            <a:spLocks noChangeAspect="1" noChangeArrowheads="1"/>
          </p:cNvSpPr>
          <p:nvPr/>
        </p:nvSpPr>
        <p:spPr bwMode="auto">
          <a:xfrm>
            <a:off x="5014095" y="2616247"/>
            <a:ext cx="106363" cy="106363"/>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6" name="Oval 22"/>
          <p:cNvSpPr>
            <a:spLocks noChangeAspect="1" noChangeArrowheads="1"/>
          </p:cNvSpPr>
          <p:nvPr/>
        </p:nvSpPr>
        <p:spPr bwMode="auto">
          <a:xfrm>
            <a:off x="5064895" y="2817859"/>
            <a:ext cx="106363" cy="106362"/>
          </a:xfrm>
          <a:prstGeom prst="ellipse">
            <a:avLst/>
          </a:prstGeom>
          <a:solidFill>
            <a:srgbClr val="FF00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7" name="Oval 23"/>
          <p:cNvSpPr>
            <a:spLocks noChangeAspect="1" noChangeArrowheads="1"/>
          </p:cNvSpPr>
          <p:nvPr/>
        </p:nvSpPr>
        <p:spPr bwMode="auto">
          <a:xfrm>
            <a:off x="5317307" y="2565447"/>
            <a:ext cx="106362" cy="106363"/>
          </a:xfrm>
          <a:prstGeom prst="ellipse">
            <a:avLst/>
          </a:prstGeom>
          <a:solidFill>
            <a:srgbClr val="CC99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8" name="Oval 24"/>
          <p:cNvSpPr>
            <a:spLocks noChangeAspect="1" noChangeArrowheads="1"/>
          </p:cNvSpPr>
          <p:nvPr/>
        </p:nvSpPr>
        <p:spPr bwMode="auto">
          <a:xfrm>
            <a:off x="5215707" y="2711497"/>
            <a:ext cx="106362" cy="106363"/>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69" name="Oval 25"/>
          <p:cNvSpPr>
            <a:spLocks noChangeAspect="1" noChangeArrowheads="1"/>
          </p:cNvSpPr>
          <p:nvPr/>
        </p:nvSpPr>
        <p:spPr bwMode="auto">
          <a:xfrm>
            <a:off x="4812482" y="2463846"/>
            <a:ext cx="106362" cy="107950"/>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0" name="Oval 26"/>
          <p:cNvSpPr>
            <a:spLocks noChangeAspect="1" noChangeArrowheads="1"/>
          </p:cNvSpPr>
          <p:nvPr/>
        </p:nvSpPr>
        <p:spPr bwMode="auto">
          <a:xfrm>
            <a:off x="3301182" y="2414634"/>
            <a:ext cx="106362" cy="106362"/>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1" name="Oval 27"/>
          <p:cNvSpPr>
            <a:spLocks noChangeAspect="1" noChangeArrowheads="1"/>
          </p:cNvSpPr>
          <p:nvPr/>
        </p:nvSpPr>
        <p:spPr bwMode="auto">
          <a:xfrm>
            <a:off x="4655320" y="2313034"/>
            <a:ext cx="106363" cy="106362"/>
          </a:xfrm>
          <a:prstGeom prst="ellipse">
            <a:avLst/>
          </a:prstGeom>
          <a:solidFill>
            <a:srgbClr val="00FF00"/>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2" name="Oval 28"/>
          <p:cNvSpPr>
            <a:spLocks noChangeAspect="1" noChangeArrowheads="1"/>
          </p:cNvSpPr>
          <p:nvPr/>
        </p:nvSpPr>
        <p:spPr bwMode="auto">
          <a:xfrm>
            <a:off x="3552007" y="2363834"/>
            <a:ext cx="106362" cy="106362"/>
          </a:xfrm>
          <a:prstGeom prst="ellipse">
            <a:avLst/>
          </a:prstGeom>
          <a:solidFill>
            <a:srgbClr val="333399"/>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3" name="Oval 29"/>
          <p:cNvSpPr>
            <a:spLocks noChangeAspect="1" noChangeArrowheads="1"/>
          </p:cNvSpPr>
          <p:nvPr/>
        </p:nvSpPr>
        <p:spPr bwMode="auto">
          <a:xfrm>
            <a:off x="3950470" y="2408284"/>
            <a:ext cx="106363" cy="106362"/>
          </a:xfrm>
          <a:prstGeom prst="ellipse">
            <a:avLst/>
          </a:prstGeom>
          <a:solidFill>
            <a:srgbClr val="339966"/>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4" name="Oval 30"/>
          <p:cNvSpPr>
            <a:spLocks noChangeAspect="1" noChangeArrowheads="1"/>
          </p:cNvSpPr>
          <p:nvPr/>
        </p:nvSpPr>
        <p:spPr bwMode="auto">
          <a:xfrm>
            <a:off x="5064895" y="2357484"/>
            <a:ext cx="106363" cy="106362"/>
          </a:xfrm>
          <a:prstGeom prst="ellipse">
            <a:avLst/>
          </a:prstGeom>
          <a:solidFill>
            <a:schemeClr val="accent1"/>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5" name="Oval 31"/>
          <p:cNvSpPr>
            <a:spLocks noChangeAspect="1" noChangeArrowheads="1"/>
          </p:cNvSpPr>
          <p:nvPr/>
        </p:nvSpPr>
        <p:spPr bwMode="auto">
          <a:xfrm>
            <a:off x="5614170" y="2514647"/>
            <a:ext cx="106363" cy="106363"/>
          </a:xfrm>
          <a:prstGeom prst="ellipse">
            <a:avLst/>
          </a:prstGeom>
          <a:solidFill>
            <a:srgbClr val="00FFFF"/>
          </a:solidFill>
          <a:ln w="9525">
            <a:noFill/>
            <a:round/>
            <a:headEnd/>
            <a:tailEnd/>
          </a:ln>
          <a:effectLst/>
          <a:scene3d>
            <a:camera prst="orthographicFront"/>
            <a:lightRig rig="threePt" dir="t"/>
          </a:scene3d>
          <a:sp3d>
            <a:bevelT w="7239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6" name="Oval 32"/>
          <p:cNvSpPr>
            <a:spLocks noChangeAspect="1" noChangeArrowheads="1"/>
          </p:cNvSpPr>
          <p:nvPr/>
        </p:nvSpPr>
        <p:spPr bwMode="auto">
          <a:xfrm>
            <a:off x="5361757" y="2363834"/>
            <a:ext cx="106362" cy="106362"/>
          </a:xfrm>
          <a:prstGeom prst="ellipse">
            <a:avLst/>
          </a:prstGeom>
          <a:solidFill>
            <a:srgbClr val="333399"/>
          </a:solidFill>
          <a:ln w="9525">
            <a:noFill/>
            <a:round/>
            <a:headEnd/>
            <a:tailEnd/>
          </a:ln>
          <a:effectLst/>
          <a:scene3d>
            <a:camera prst="orthographicFront"/>
            <a:lightRig rig="threePt" dir="t"/>
          </a:scene3d>
          <a:sp3d>
            <a:bevelT w="72000" h="7239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7" name="AutoShape 33"/>
          <p:cNvSpPr>
            <a:spLocks noChangeAspect="1" noChangeArrowheads="1"/>
          </p:cNvSpPr>
          <p:nvPr/>
        </p:nvSpPr>
        <p:spPr bwMode="auto">
          <a:xfrm>
            <a:off x="4365514" y="4694285"/>
            <a:ext cx="352425" cy="403225"/>
          </a:xfrm>
          <a:prstGeom prst="irregularSeal1">
            <a:avLst/>
          </a:pr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shape">
              <a:fillToRect l="50000" t="50000" r="50000" b="50000"/>
            </a:path>
          </a:gradFill>
          <a:ln w="9525">
            <a:noFill/>
            <a:miter lim="800000"/>
            <a:headEnd/>
            <a:tailEnd/>
          </a:ln>
          <a:effectLst/>
          <a:scene3d>
            <a:camera prst="orthographicFront"/>
            <a:lightRig rig="threePt" dir="t"/>
          </a:scene3d>
          <a:sp3d>
            <a:bevelT w="180000" h="18034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p>
        </p:txBody>
      </p:sp>
      <p:sp>
        <p:nvSpPr>
          <p:cNvPr id="78" name="Oval 34"/>
          <p:cNvSpPr>
            <a:spLocks noChangeAspect="1" noChangeArrowheads="1"/>
          </p:cNvSpPr>
          <p:nvPr/>
        </p:nvSpPr>
        <p:spPr bwMode="auto">
          <a:xfrm>
            <a:off x="3502794" y="5538835"/>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sp>
        <p:nvSpPr>
          <p:cNvPr id="79" name="AutoShape 39"/>
          <p:cNvSpPr>
            <a:spLocks noChangeAspect="1" noChangeArrowheads="1"/>
          </p:cNvSpPr>
          <p:nvPr/>
        </p:nvSpPr>
        <p:spPr bwMode="auto">
          <a:xfrm rot="18900000">
            <a:off x="4791845" y="4999085"/>
            <a:ext cx="341313" cy="561975"/>
          </a:xfrm>
          <a:prstGeom prst="upArrow">
            <a:avLst>
              <a:gd name="adj1" fmla="val 50000"/>
              <a:gd name="adj2" fmla="val 41163"/>
            </a:avLst>
          </a:prstGeom>
          <a:ln>
            <a:headEnd/>
            <a:tailEnd/>
          </a:ln>
        </p:spPr>
        <p:style>
          <a:lnRef idx="1">
            <a:schemeClr val="accent4"/>
          </a:lnRef>
          <a:fillRef idx="3">
            <a:schemeClr val="accent4"/>
          </a:fillRef>
          <a:effectRef idx="2">
            <a:schemeClr val="accent4"/>
          </a:effectRef>
          <a:fontRef idx="minor">
            <a:schemeClr val="lt1"/>
          </a:fontRef>
        </p:style>
        <p:txBody>
          <a:bodyPr vert="eaVert" wrap="none" anchor="ctr"/>
          <a:lstStyle/>
          <a:p>
            <a:pPr>
              <a:defRPr/>
            </a:pPr>
            <a:endParaRPr lang="ja-JP" altLang="en-US"/>
          </a:p>
        </p:txBody>
      </p:sp>
      <p:sp>
        <p:nvSpPr>
          <p:cNvPr id="80" name="Oval 34"/>
          <p:cNvSpPr>
            <a:spLocks noChangeAspect="1" noChangeArrowheads="1"/>
          </p:cNvSpPr>
          <p:nvPr/>
        </p:nvSpPr>
        <p:spPr bwMode="auto">
          <a:xfrm>
            <a:off x="5077978" y="5516514"/>
            <a:ext cx="452438" cy="454025"/>
          </a:xfrm>
          <a:prstGeom prst="ellipse">
            <a:avLst/>
          </a:prstGeom>
          <a:solidFill>
            <a:srgbClr val="FFCC00"/>
          </a:solidFill>
          <a:ln>
            <a:noFill/>
          </a:ln>
          <a:effectLst/>
          <a:scene3d>
            <a:camera prst="orthographicFront"/>
            <a:lightRig rig="threePt" dir="t"/>
          </a:scene3d>
          <a:sp3d>
            <a:bevelT w="216000" h="2159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ltLang="ja-JP" sz="2400" b="1" dirty="0">
              <a:solidFill>
                <a:schemeClr val="bg1"/>
              </a:solidFill>
              <a:effectLst>
                <a:outerShdw blurRad="38100" dist="38100" dir="2700000" algn="tl">
                  <a:srgbClr val="000000"/>
                </a:outerShdw>
              </a:effectLst>
              <a:cs typeface="Arial" charset="0"/>
            </a:endParaRPr>
          </a:p>
        </p:txBody>
      </p:sp>
      <p:cxnSp>
        <p:nvCxnSpPr>
          <p:cNvPr id="81" name="直線矢印コネクタ 80"/>
          <p:cNvCxnSpPr/>
          <p:nvPr/>
        </p:nvCxnSpPr>
        <p:spPr>
          <a:xfrm flipV="1">
            <a:off x="4541726" y="2120153"/>
            <a:ext cx="377119" cy="2780506"/>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sp>
        <p:nvSpPr>
          <p:cNvPr id="82" name="Freeform 458"/>
          <p:cNvSpPr>
            <a:spLocks/>
          </p:cNvSpPr>
          <p:nvPr/>
        </p:nvSpPr>
        <p:spPr bwMode="auto">
          <a:xfrm rot="15609705">
            <a:off x="2924518" y="2823438"/>
            <a:ext cx="2215791" cy="325206"/>
          </a:xfrm>
          <a:custGeom>
            <a:avLst/>
            <a:gdLst>
              <a:gd name="T0" fmla="*/ 0 w 2903"/>
              <a:gd name="T1" fmla="*/ 73025 h 91"/>
              <a:gd name="T2" fmla="*/ 287337 w 2903"/>
              <a:gd name="T3" fmla="*/ 0 h 91"/>
              <a:gd name="T4" fmla="*/ 576262 w 2903"/>
              <a:gd name="T5" fmla="*/ 73025 h 91"/>
              <a:gd name="T6" fmla="*/ 863600 w 2903"/>
              <a:gd name="T7" fmla="*/ 0 h 91"/>
              <a:gd name="T8" fmla="*/ 1152525 w 2903"/>
              <a:gd name="T9" fmla="*/ 73025 h 91"/>
              <a:gd name="T10" fmla="*/ 1439862 w 2903"/>
              <a:gd name="T11" fmla="*/ 0 h 91"/>
              <a:gd name="T12" fmla="*/ 1728787 w 2903"/>
              <a:gd name="T13" fmla="*/ 73025 h 91"/>
              <a:gd name="T14" fmla="*/ 2016125 w 2903"/>
              <a:gd name="T15" fmla="*/ 0 h 91"/>
              <a:gd name="T16" fmla="*/ 2303462 w 2903"/>
              <a:gd name="T17" fmla="*/ 73025 h 91"/>
              <a:gd name="T18" fmla="*/ 2592387 w 2903"/>
              <a:gd name="T19" fmla="*/ 0 h 91"/>
              <a:gd name="T20" fmla="*/ 2879725 w 2903"/>
              <a:gd name="T21" fmla="*/ 73025 h 91"/>
              <a:gd name="T22" fmla="*/ 3168650 w 2903"/>
              <a:gd name="T23" fmla="*/ 0 h 91"/>
              <a:gd name="T24" fmla="*/ 3455987 w 2903"/>
              <a:gd name="T25" fmla="*/ 73025 h 91"/>
              <a:gd name="T26" fmla="*/ 3744912 w 2903"/>
              <a:gd name="T27" fmla="*/ 0 h 91"/>
              <a:gd name="T28" fmla="*/ 4032250 w 2903"/>
              <a:gd name="T29" fmla="*/ 73025 h 91"/>
              <a:gd name="T30" fmla="*/ 4321175 w 2903"/>
              <a:gd name="T31" fmla="*/ 0 h 91"/>
              <a:gd name="T32" fmla="*/ 4608512 w 2903"/>
              <a:gd name="T33" fmla="*/ 73025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03"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1" y="91"/>
                  <a:pt x="1451" y="91"/>
                </a:cubicBezTo>
                <a:cubicBezTo>
                  <a:pt x="1511" y="91"/>
                  <a:pt x="1573" y="0"/>
                  <a:pt x="1633" y="0"/>
                </a:cubicBezTo>
                <a:cubicBezTo>
                  <a:pt x="1693" y="0"/>
                  <a:pt x="1754" y="91"/>
                  <a:pt x="1814" y="91"/>
                </a:cubicBezTo>
                <a:cubicBezTo>
                  <a:pt x="1874" y="91"/>
                  <a:pt x="1936" y="0"/>
                  <a:pt x="1996" y="0"/>
                </a:cubicBezTo>
                <a:cubicBezTo>
                  <a:pt x="2056" y="0"/>
                  <a:pt x="2117" y="91"/>
                  <a:pt x="2177" y="91"/>
                </a:cubicBezTo>
                <a:cubicBezTo>
                  <a:pt x="2237" y="91"/>
                  <a:pt x="2299" y="0"/>
                  <a:pt x="2359" y="0"/>
                </a:cubicBezTo>
                <a:cubicBezTo>
                  <a:pt x="2419" y="0"/>
                  <a:pt x="2480" y="91"/>
                  <a:pt x="2540" y="91"/>
                </a:cubicBezTo>
                <a:cubicBezTo>
                  <a:pt x="2600" y="91"/>
                  <a:pt x="2662" y="0"/>
                  <a:pt x="2722" y="0"/>
                </a:cubicBezTo>
                <a:cubicBezTo>
                  <a:pt x="2782" y="0"/>
                  <a:pt x="2842" y="45"/>
                  <a:pt x="2903" y="91"/>
                </a:cubicBezTo>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extLst>
      <p:ext uri="{BB962C8B-B14F-4D97-AF65-F5344CB8AC3E}">
        <p14:creationId xmlns:p14="http://schemas.microsoft.com/office/powerpoint/2010/main" val="3971787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熱輻射</a:t>
            </a:r>
          </a:p>
        </p:txBody>
      </p:sp>
      <p:sp>
        <p:nvSpPr>
          <p:cNvPr id="3" name="正方形/長方形 2"/>
          <p:cNvSpPr/>
          <p:nvPr/>
        </p:nvSpPr>
        <p:spPr>
          <a:xfrm>
            <a:off x="3215680" y="1945188"/>
            <a:ext cx="2160240" cy="21602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Freeform 458"/>
          <p:cNvSpPr>
            <a:spLocks/>
          </p:cNvSpPr>
          <p:nvPr/>
        </p:nvSpPr>
        <p:spPr bwMode="auto">
          <a:xfrm>
            <a:off x="4871865" y="2348880"/>
            <a:ext cx="2215791" cy="325206"/>
          </a:xfrm>
          <a:custGeom>
            <a:avLst/>
            <a:gdLst>
              <a:gd name="T0" fmla="*/ 0 w 2903"/>
              <a:gd name="T1" fmla="*/ 73025 h 91"/>
              <a:gd name="T2" fmla="*/ 287337 w 2903"/>
              <a:gd name="T3" fmla="*/ 0 h 91"/>
              <a:gd name="T4" fmla="*/ 576262 w 2903"/>
              <a:gd name="T5" fmla="*/ 73025 h 91"/>
              <a:gd name="T6" fmla="*/ 863600 w 2903"/>
              <a:gd name="T7" fmla="*/ 0 h 91"/>
              <a:gd name="T8" fmla="*/ 1152525 w 2903"/>
              <a:gd name="T9" fmla="*/ 73025 h 91"/>
              <a:gd name="T10" fmla="*/ 1439862 w 2903"/>
              <a:gd name="T11" fmla="*/ 0 h 91"/>
              <a:gd name="T12" fmla="*/ 1728787 w 2903"/>
              <a:gd name="T13" fmla="*/ 73025 h 91"/>
              <a:gd name="T14" fmla="*/ 2016125 w 2903"/>
              <a:gd name="T15" fmla="*/ 0 h 91"/>
              <a:gd name="T16" fmla="*/ 2303462 w 2903"/>
              <a:gd name="T17" fmla="*/ 73025 h 91"/>
              <a:gd name="T18" fmla="*/ 2592387 w 2903"/>
              <a:gd name="T19" fmla="*/ 0 h 91"/>
              <a:gd name="T20" fmla="*/ 2879725 w 2903"/>
              <a:gd name="T21" fmla="*/ 73025 h 91"/>
              <a:gd name="T22" fmla="*/ 3168650 w 2903"/>
              <a:gd name="T23" fmla="*/ 0 h 91"/>
              <a:gd name="T24" fmla="*/ 3455987 w 2903"/>
              <a:gd name="T25" fmla="*/ 73025 h 91"/>
              <a:gd name="T26" fmla="*/ 3744912 w 2903"/>
              <a:gd name="T27" fmla="*/ 0 h 91"/>
              <a:gd name="T28" fmla="*/ 4032250 w 2903"/>
              <a:gd name="T29" fmla="*/ 73025 h 91"/>
              <a:gd name="T30" fmla="*/ 4321175 w 2903"/>
              <a:gd name="T31" fmla="*/ 0 h 91"/>
              <a:gd name="T32" fmla="*/ 4608512 w 2903"/>
              <a:gd name="T33" fmla="*/ 73025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03"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1" y="91"/>
                  <a:pt x="1451" y="91"/>
                </a:cubicBezTo>
                <a:cubicBezTo>
                  <a:pt x="1511" y="91"/>
                  <a:pt x="1573" y="0"/>
                  <a:pt x="1633" y="0"/>
                </a:cubicBezTo>
                <a:cubicBezTo>
                  <a:pt x="1693" y="0"/>
                  <a:pt x="1754" y="91"/>
                  <a:pt x="1814" y="91"/>
                </a:cubicBezTo>
                <a:cubicBezTo>
                  <a:pt x="1874" y="91"/>
                  <a:pt x="1936" y="0"/>
                  <a:pt x="1996" y="0"/>
                </a:cubicBezTo>
                <a:cubicBezTo>
                  <a:pt x="2056" y="0"/>
                  <a:pt x="2117" y="91"/>
                  <a:pt x="2177" y="91"/>
                </a:cubicBezTo>
                <a:cubicBezTo>
                  <a:pt x="2237" y="91"/>
                  <a:pt x="2299" y="0"/>
                  <a:pt x="2359" y="0"/>
                </a:cubicBezTo>
                <a:cubicBezTo>
                  <a:pt x="2419" y="0"/>
                  <a:pt x="2480" y="91"/>
                  <a:pt x="2540" y="91"/>
                </a:cubicBezTo>
                <a:cubicBezTo>
                  <a:pt x="2600" y="91"/>
                  <a:pt x="2662" y="0"/>
                  <a:pt x="2722" y="0"/>
                </a:cubicBezTo>
                <a:cubicBezTo>
                  <a:pt x="2782" y="0"/>
                  <a:pt x="2842" y="45"/>
                  <a:pt x="2903" y="91"/>
                </a:cubicBezTo>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mc:AlternateContent xmlns:mc="http://schemas.openxmlformats.org/markup-compatibility/2006" xmlns:a14="http://schemas.microsoft.com/office/drawing/2010/main">
        <mc:Choice Requires="a14">
          <p:sp>
            <p:nvSpPr>
              <p:cNvPr id="5" name="テキスト ボックス 4"/>
              <p:cNvSpPr txBox="1"/>
              <p:nvPr/>
            </p:nvSpPr>
            <p:spPr>
              <a:xfrm>
                <a:off x="7176121" y="2276872"/>
                <a:ext cx="2618409" cy="523220"/>
              </a:xfrm>
              <a:prstGeom prst="rect">
                <a:avLst/>
              </a:prstGeom>
              <a:noFill/>
            </p:spPr>
            <p:txBody>
              <a:bodyPr wrap="none" rtlCol="0">
                <a:spAutoFit/>
              </a:bodyPr>
              <a:lstStyle/>
              <a:p>
                <a:r>
                  <a:rPr kumimoji="1" lang="ja-JP" altLang="en-US" sz="2800" dirty="0">
                    <a:latin typeface="+mn-ea"/>
                  </a:rPr>
                  <a:t>実光子</a:t>
                </a:r>
                <a:r>
                  <a:rPr lang="en-US" altLang="ja-JP" sz="2800" dirty="0">
                    <a:latin typeface="+mn-ea"/>
                  </a:rPr>
                  <a:t>(</a:t>
                </a:r>
                <a14:m>
                  <m:oMath xmlns:m="http://schemas.openxmlformats.org/officeDocument/2006/math">
                    <m:sSup>
                      <m:sSupPr>
                        <m:ctrlPr>
                          <a:rPr lang="en-US" altLang="ja-JP" sz="2800" i="1">
                            <a:latin typeface="Cambria Math" panose="02040503050406030204" pitchFamily="18" charset="0"/>
                          </a:rPr>
                        </m:ctrlPr>
                      </m:sSupPr>
                      <m:e>
                        <m:r>
                          <a:rPr lang="en-US" altLang="ja-JP" sz="2800" i="1">
                            <a:latin typeface="Cambria Math" panose="02040503050406030204" pitchFamily="18" charset="0"/>
                          </a:rPr>
                          <m:t>𝑀</m:t>
                        </m:r>
                      </m:e>
                      <m:sup>
                        <m:r>
                          <a:rPr lang="en-US" altLang="ja-JP" sz="2800" i="1">
                            <a:latin typeface="Cambria Math" panose="02040503050406030204" pitchFamily="18" charset="0"/>
                          </a:rPr>
                          <m:t>2</m:t>
                        </m:r>
                      </m:sup>
                    </m:sSup>
                    <m:r>
                      <a:rPr lang="en-US" altLang="ja-JP" sz="2800" i="1">
                        <a:latin typeface="Cambria Math" panose="02040503050406030204" pitchFamily="18" charset="0"/>
                      </a:rPr>
                      <m:t>=0</m:t>
                    </m:r>
                  </m:oMath>
                </a14:m>
                <a:r>
                  <a:rPr lang="en-US" altLang="ja-JP" sz="2800" dirty="0">
                    <a:latin typeface="+mn-ea"/>
                  </a:rPr>
                  <a:t>)</a:t>
                </a:r>
                <a:endParaRPr kumimoji="1" lang="ja-JP" altLang="en-US" sz="2800" dirty="0">
                  <a:latin typeface="+mn-ea"/>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7176121" y="2276872"/>
                <a:ext cx="2618409" cy="523220"/>
              </a:xfrm>
              <a:prstGeom prst="rect">
                <a:avLst/>
              </a:prstGeom>
              <a:blipFill>
                <a:blip r:embed="rId2"/>
                <a:stretch>
                  <a:fillRect l="-4651" t="-11765" r="-6047" b="-34118"/>
                </a:stretch>
              </a:blipFill>
            </p:spPr>
            <p:txBody>
              <a:bodyPr/>
              <a:lstStyle/>
              <a:p>
                <a:r>
                  <a:rPr lang="ja-JP" altLang="en-US">
                    <a:noFill/>
                  </a:rPr>
                  <a:t> </a:t>
                </a:r>
              </a:p>
            </p:txBody>
          </p:sp>
        </mc:Fallback>
      </mc:AlternateContent>
      <p:sp>
        <p:nvSpPr>
          <p:cNvPr id="6" name="Freeform 458"/>
          <p:cNvSpPr>
            <a:spLocks/>
          </p:cNvSpPr>
          <p:nvPr/>
        </p:nvSpPr>
        <p:spPr bwMode="auto">
          <a:xfrm>
            <a:off x="4871865" y="3356992"/>
            <a:ext cx="1368152" cy="360040"/>
          </a:xfrm>
          <a:custGeom>
            <a:avLst/>
            <a:gdLst>
              <a:gd name="T0" fmla="*/ 0 w 2903"/>
              <a:gd name="T1" fmla="*/ 73025 h 91"/>
              <a:gd name="T2" fmla="*/ 287337 w 2903"/>
              <a:gd name="T3" fmla="*/ 0 h 91"/>
              <a:gd name="T4" fmla="*/ 576262 w 2903"/>
              <a:gd name="T5" fmla="*/ 73025 h 91"/>
              <a:gd name="T6" fmla="*/ 863600 w 2903"/>
              <a:gd name="T7" fmla="*/ 0 h 91"/>
              <a:gd name="T8" fmla="*/ 1152525 w 2903"/>
              <a:gd name="T9" fmla="*/ 73025 h 91"/>
              <a:gd name="T10" fmla="*/ 1439862 w 2903"/>
              <a:gd name="T11" fmla="*/ 0 h 91"/>
              <a:gd name="T12" fmla="*/ 1728787 w 2903"/>
              <a:gd name="T13" fmla="*/ 73025 h 91"/>
              <a:gd name="T14" fmla="*/ 2016125 w 2903"/>
              <a:gd name="T15" fmla="*/ 0 h 91"/>
              <a:gd name="T16" fmla="*/ 2303462 w 2903"/>
              <a:gd name="T17" fmla="*/ 73025 h 91"/>
              <a:gd name="T18" fmla="*/ 2592387 w 2903"/>
              <a:gd name="T19" fmla="*/ 0 h 91"/>
              <a:gd name="T20" fmla="*/ 2879725 w 2903"/>
              <a:gd name="T21" fmla="*/ 73025 h 91"/>
              <a:gd name="T22" fmla="*/ 3168650 w 2903"/>
              <a:gd name="T23" fmla="*/ 0 h 91"/>
              <a:gd name="T24" fmla="*/ 3455987 w 2903"/>
              <a:gd name="T25" fmla="*/ 73025 h 91"/>
              <a:gd name="T26" fmla="*/ 3744912 w 2903"/>
              <a:gd name="T27" fmla="*/ 0 h 91"/>
              <a:gd name="T28" fmla="*/ 4032250 w 2903"/>
              <a:gd name="T29" fmla="*/ 73025 h 91"/>
              <a:gd name="T30" fmla="*/ 4321175 w 2903"/>
              <a:gd name="T31" fmla="*/ 0 h 91"/>
              <a:gd name="T32" fmla="*/ 4608512 w 2903"/>
              <a:gd name="T33" fmla="*/ 73025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03"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1" y="91"/>
                  <a:pt x="1451" y="91"/>
                </a:cubicBezTo>
                <a:cubicBezTo>
                  <a:pt x="1511" y="91"/>
                  <a:pt x="1573" y="0"/>
                  <a:pt x="1633" y="0"/>
                </a:cubicBezTo>
                <a:cubicBezTo>
                  <a:pt x="1693" y="0"/>
                  <a:pt x="1754" y="91"/>
                  <a:pt x="1814" y="91"/>
                </a:cubicBezTo>
                <a:cubicBezTo>
                  <a:pt x="1874" y="91"/>
                  <a:pt x="1936" y="0"/>
                  <a:pt x="1996" y="0"/>
                </a:cubicBezTo>
                <a:cubicBezTo>
                  <a:pt x="2056" y="0"/>
                  <a:pt x="2117" y="91"/>
                  <a:pt x="2177" y="91"/>
                </a:cubicBezTo>
                <a:cubicBezTo>
                  <a:pt x="2237" y="91"/>
                  <a:pt x="2299" y="0"/>
                  <a:pt x="2359" y="0"/>
                </a:cubicBezTo>
                <a:cubicBezTo>
                  <a:pt x="2419" y="0"/>
                  <a:pt x="2480" y="91"/>
                  <a:pt x="2540" y="91"/>
                </a:cubicBezTo>
                <a:cubicBezTo>
                  <a:pt x="2600" y="91"/>
                  <a:pt x="2662" y="0"/>
                  <a:pt x="2722" y="0"/>
                </a:cubicBezTo>
                <a:cubicBezTo>
                  <a:pt x="2782" y="0"/>
                  <a:pt x="2842" y="45"/>
                  <a:pt x="2903" y="91"/>
                </a:cubicBezTo>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8" name="直線矢印コネクタ 7"/>
          <p:cNvCxnSpPr/>
          <p:nvPr/>
        </p:nvCxnSpPr>
        <p:spPr>
          <a:xfrm flipH="1">
            <a:off x="6240018" y="3068960"/>
            <a:ext cx="936103" cy="504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6240017" y="3573016"/>
            <a:ext cx="936103" cy="504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テキスト ボックス 9"/>
              <p:cNvSpPr txBox="1"/>
              <p:nvPr/>
            </p:nvSpPr>
            <p:spPr>
              <a:xfrm>
                <a:off x="3215680" y="3534344"/>
                <a:ext cx="1123897" cy="523220"/>
              </a:xfrm>
              <a:prstGeom prst="rect">
                <a:avLst/>
              </a:prstGeom>
              <a:noFill/>
            </p:spPr>
            <p:txBody>
              <a:bodyPr wrap="none" rtlCol="0">
                <a:spAutoFit/>
              </a:bodyPr>
              <a:lstStyle/>
              <a:p>
                <a:r>
                  <a:rPr lang="ja-JP" altLang="en-US" sz="2800" dirty="0">
                    <a:latin typeface="+mn-ea"/>
                  </a:rPr>
                  <a:t>温度</a:t>
                </a:r>
                <a14:m>
                  <m:oMath xmlns:m="http://schemas.openxmlformats.org/officeDocument/2006/math">
                    <m:r>
                      <a:rPr lang="en-US" altLang="ja-JP" sz="2800" i="1">
                        <a:latin typeface="Cambria Math" panose="02040503050406030204" pitchFamily="18" charset="0"/>
                      </a:rPr>
                      <m:t>𝑇</m:t>
                    </m:r>
                  </m:oMath>
                </a14:m>
                <a:endParaRPr kumimoji="1" lang="ja-JP" altLang="en-US" sz="2800" dirty="0">
                  <a:latin typeface="+mn-ea"/>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3215680" y="3534344"/>
                <a:ext cx="1123897" cy="523220"/>
              </a:xfrm>
              <a:prstGeom prst="rect">
                <a:avLst/>
              </a:prstGeom>
              <a:blipFill>
                <a:blip r:embed="rId3"/>
                <a:stretch>
                  <a:fillRect l="-11413" t="-12791" b="-3139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p:cNvSpPr txBox="1"/>
              <p:nvPr/>
            </p:nvSpPr>
            <p:spPr>
              <a:xfrm>
                <a:off x="7176120" y="3337828"/>
                <a:ext cx="3083280" cy="523220"/>
              </a:xfrm>
              <a:prstGeom prst="rect">
                <a:avLst/>
              </a:prstGeom>
              <a:noFill/>
            </p:spPr>
            <p:txBody>
              <a:bodyPr wrap="none" rtlCol="0">
                <a:spAutoFit/>
              </a:bodyPr>
              <a:lstStyle/>
              <a:p>
                <a:r>
                  <a:rPr lang="ja-JP" altLang="en-US" sz="2800" dirty="0">
                    <a:latin typeface="+mn-ea"/>
                  </a:rPr>
                  <a:t>仮想</a:t>
                </a:r>
                <a:r>
                  <a:rPr kumimoji="1" lang="ja-JP" altLang="en-US" sz="2800" dirty="0">
                    <a:latin typeface="+mn-ea"/>
                  </a:rPr>
                  <a:t>光子</a:t>
                </a:r>
                <a:r>
                  <a:rPr lang="en-US" altLang="ja-JP" sz="2800" dirty="0">
                    <a:latin typeface="+mn-ea"/>
                  </a:rPr>
                  <a:t>(</a:t>
                </a:r>
                <a14:m>
                  <m:oMath xmlns:m="http://schemas.openxmlformats.org/officeDocument/2006/math">
                    <m:sSup>
                      <m:sSupPr>
                        <m:ctrlPr>
                          <a:rPr lang="en-US" altLang="ja-JP" sz="2800" i="1">
                            <a:latin typeface="Cambria Math" panose="02040503050406030204" pitchFamily="18" charset="0"/>
                          </a:rPr>
                        </m:ctrlPr>
                      </m:sSupPr>
                      <m:e>
                        <m:r>
                          <a:rPr lang="en-US" altLang="ja-JP" sz="2800" i="1">
                            <a:latin typeface="Cambria Math" panose="02040503050406030204" pitchFamily="18" charset="0"/>
                          </a:rPr>
                          <m:t>𝑀</m:t>
                        </m:r>
                      </m:e>
                      <m:sup>
                        <m:r>
                          <a:rPr lang="en-US" altLang="ja-JP" sz="2800" i="1">
                            <a:latin typeface="Cambria Math" panose="02040503050406030204" pitchFamily="18" charset="0"/>
                          </a:rPr>
                          <m:t>2</m:t>
                        </m:r>
                      </m:sup>
                    </m:sSup>
                    <m:r>
                      <a:rPr lang="en-US" altLang="ja-JP" sz="2800" i="1">
                        <a:latin typeface="Cambria Math" panose="02040503050406030204" pitchFamily="18" charset="0"/>
                      </a:rPr>
                      <m:t>≠0</m:t>
                    </m:r>
                  </m:oMath>
                </a14:m>
                <a:r>
                  <a:rPr lang="en-US" altLang="ja-JP" sz="2800" dirty="0">
                    <a:latin typeface="+mn-ea"/>
                  </a:rPr>
                  <a:t>)</a:t>
                </a:r>
                <a:endParaRPr kumimoji="1" lang="ja-JP" altLang="en-US" sz="2800" dirty="0">
                  <a:latin typeface="+mn-ea"/>
                </a:endParaRPr>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7176120" y="3337828"/>
                <a:ext cx="3083280" cy="523220"/>
              </a:xfrm>
              <a:prstGeom prst="rect">
                <a:avLst/>
              </a:prstGeom>
              <a:blipFill>
                <a:blip r:embed="rId4"/>
                <a:stretch>
                  <a:fillRect l="-3953" t="-11765" r="-1581" b="-34118"/>
                </a:stretch>
              </a:blipFill>
            </p:spPr>
            <p:txBody>
              <a:bodyPr/>
              <a:lstStyle/>
              <a:p>
                <a:r>
                  <a:rPr lang="ja-JP" altLang="en-US">
                    <a:noFill/>
                  </a:rPr>
                  <a:t> </a:t>
                </a:r>
              </a:p>
            </p:txBody>
          </p:sp>
        </mc:Fallback>
      </mc:AlternateContent>
      <p:sp>
        <p:nvSpPr>
          <p:cNvPr id="13" name="テキスト ボックス 12"/>
          <p:cNvSpPr txBox="1"/>
          <p:nvPr/>
        </p:nvSpPr>
        <p:spPr>
          <a:xfrm>
            <a:off x="2423593" y="4149080"/>
            <a:ext cx="7298793" cy="523220"/>
          </a:xfrm>
          <a:prstGeom prst="rect">
            <a:avLst/>
          </a:prstGeom>
          <a:noFill/>
        </p:spPr>
        <p:txBody>
          <a:bodyPr wrap="none" rtlCol="0">
            <a:spAutoFit/>
          </a:bodyPr>
          <a:lstStyle/>
          <a:p>
            <a:r>
              <a:rPr kumimoji="1" lang="ja-JP" altLang="en-US" sz="2800" dirty="0">
                <a:latin typeface="+mn-ea"/>
              </a:rPr>
              <a:t>（実</a:t>
            </a:r>
            <a:r>
              <a:rPr kumimoji="1" lang="en-US" altLang="ja-JP" sz="2800" dirty="0">
                <a:latin typeface="+mn-ea"/>
              </a:rPr>
              <a:t>or</a:t>
            </a:r>
            <a:r>
              <a:rPr kumimoji="1" lang="ja-JP" altLang="en-US" sz="2800" dirty="0">
                <a:latin typeface="+mn-ea"/>
              </a:rPr>
              <a:t>仮想）光子の収量＝生成率⊗時空体積</a:t>
            </a:r>
          </a:p>
        </p:txBody>
      </p:sp>
      <p:cxnSp>
        <p:nvCxnSpPr>
          <p:cNvPr id="15" name="直線矢印コネクタ 14"/>
          <p:cNvCxnSpPr/>
          <p:nvPr/>
        </p:nvCxnSpPr>
        <p:spPr>
          <a:xfrm flipV="1">
            <a:off x="6590037" y="4672302"/>
            <a:ext cx="468243" cy="4203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4033944" y="5096907"/>
            <a:ext cx="3057247" cy="523220"/>
          </a:xfrm>
          <a:prstGeom prst="rect">
            <a:avLst/>
          </a:prstGeom>
          <a:noFill/>
        </p:spPr>
        <p:txBody>
          <a:bodyPr wrap="none" rtlCol="0">
            <a:spAutoFit/>
          </a:bodyPr>
          <a:lstStyle/>
          <a:p>
            <a:r>
              <a:rPr kumimoji="1" lang="ja-JP" altLang="en-US" sz="2800" dirty="0">
                <a:latin typeface="+mn-ea"/>
              </a:rPr>
              <a:t>有限温度場の理論</a:t>
            </a:r>
          </a:p>
        </p:txBody>
      </p:sp>
      <p:sp>
        <p:nvSpPr>
          <p:cNvPr id="18" name="テキスト ボックス 17"/>
          <p:cNvSpPr txBox="1"/>
          <p:nvPr/>
        </p:nvSpPr>
        <p:spPr>
          <a:xfrm>
            <a:off x="8282226" y="5077743"/>
            <a:ext cx="1749197" cy="523220"/>
          </a:xfrm>
          <a:prstGeom prst="rect">
            <a:avLst/>
          </a:prstGeom>
          <a:noFill/>
        </p:spPr>
        <p:txBody>
          <a:bodyPr wrap="none" rtlCol="0">
            <a:spAutoFit/>
          </a:bodyPr>
          <a:lstStyle/>
          <a:p>
            <a:r>
              <a:rPr kumimoji="1" lang="ja-JP" altLang="en-US" sz="2800" dirty="0">
                <a:latin typeface="+mn-ea"/>
              </a:rPr>
              <a:t>流体モデル</a:t>
            </a:r>
          </a:p>
        </p:txBody>
      </p:sp>
      <p:cxnSp>
        <p:nvCxnSpPr>
          <p:cNvPr id="20" name="直線矢印コネクタ 19"/>
          <p:cNvCxnSpPr/>
          <p:nvPr/>
        </p:nvCxnSpPr>
        <p:spPr>
          <a:xfrm flipH="1" flipV="1">
            <a:off x="8822095" y="4664860"/>
            <a:ext cx="468243" cy="4203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3126388" y="5632053"/>
            <a:ext cx="5929828" cy="954107"/>
          </a:xfrm>
          <a:prstGeom prst="rect">
            <a:avLst/>
          </a:prstGeom>
          <a:noFill/>
        </p:spPr>
        <p:txBody>
          <a:bodyPr wrap="none" rtlCol="0">
            <a:spAutoFit/>
          </a:bodyPr>
          <a:lstStyle/>
          <a:p>
            <a:r>
              <a:rPr kumimoji="1" lang="ja-JP" altLang="en-US" sz="2800" dirty="0">
                <a:latin typeface="+mn-ea"/>
              </a:rPr>
              <a:t>あなたはどこから来た光子ですか？</a:t>
            </a:r>
            <a:endParaRPr kumimoji="1" lang="en-US" altLang="ja-JP" sz="2800" dirty="0">
              <a:latin typeface="+mn-ea"/>
            </a:endParaRPr>
          </a:p>
          <a:p>
            <a:r>
              <a:rPr lang="en-US" altLang="ja-JP" sz="2800" dirty="0">
                <a:latin typeface="+mn-ea"/>
                <a:sym typeface="Wingdings" panose="05000000000000000000" pitchFamily="2" charset="2"/>
              </a:rPr>
              <a:t> </a:t>
            </a:r>
            <a:r>
              <a:rPr lang="ja-JP" altLang="en-US" sz="2800" dirty="0">
                <a:latin typeface="+mn-ea"/>
              </a:rPr>
              <a:t>バックグランド解析の重要性</a:t>
            </a:r>
            <a:endParaRPr kumimoji="1" lang="ja-JP" altLang="en-US" sz="2800" dirty="0">
              <a:latin typeface="+mn-ea"/>
            </a:endParaRPr>
          </a:p>
        </p:txBody>
      </p:sp>
      <p:sp>
        <p:nvSpPr>
          <p:cNvPr id="7" name="テキスト ボックス 6"/>
          <p:cNvSpPr txBox="1"/>
          <p:nvPr/>
        </p:nvSpPr>
        <p:spPr>
          <a:xfrm>
            <a:off x="3215679" y="1988220"/>
            <a:ext cx="1415772" cy="461665"/>
          </a:xfrm>
          <a:prstGeom prst="rect">
            <a:avLst/>
          </a:prstGeom>
          <a:noFill/>
        </p:spPr>
        <p:txBody>
          <a:bodyPr wrap="none" rtlCol="0">
            <a:spAutoFit/>
          </a:bodyPr>
          <a:lstStyle/>
          <a:p>
            <a:r>
              <a:rPr kumimoji="1" lang="ja-JP" altLang="en-US" sz="2400" dirty="0">
                <a:latin typeface="+mn-ea"/>
              </a:rPr>
              <a:t>流体素片</a:t>
            </a:r>
          </a:p>
        </p:txBody>
      </p:sp>
    </p:spTree>
    <p:extLst>
      <p:ext uri="{BB962C8B-B14F-4D97-AF65-F5344CB8AC3E}">
        <p14:creationId xmlns:p14="http://schemas.microsoft.com/office/powerpoint/2010/main" val="795392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en-US" altLang="ja-JP" sz="4000" dirty="0">
                <a:latin typeface="+mj-ea"/>
              </a:rPr>
              <a:t>RHIC</a:t>
            </a:r>
            <a:r>
              <a:rPr lang="ja-JP" altLang="en-US" sz="4000" dirty="0">
                <a:latin typeface="+mj-ea"/>
              </a:rPr>
              <a:t>と</a:t>
            </a:r>
            <a:r>
              <a:rPr lang="en-US" altLang="ja-JP" sz="4000" dirty="0">
                <a:latin typeface="+mj-ea"/>
              </a:rPr>
              <a:t>LHC</a:t>
            </a:r>
            <a:r>
              <a:rPr lang="ja-JP" altLang="en-US" sz="4000" dirty="0">
                <a:latin typeface="+mj-ea"/>
              </a:rPr>
              <a:t>における検出器</a:t>
            </a:r>
          </a:p>
        </p:txBody>
      </p:sp>
      <p:pic>
        <p:nvPicPr>
          <p:cNvPr id="3" name="Picture 4" descr="ev2_fro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572" y="2709094"/>
            <a:ext cx="2240325" cy="17280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0136" y="1856953"/>
            <a:ext cx="3803650" cy="170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7851" y="1772816"/>
            <a:ext cx="3076575" cy="187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3093"/>
          <a:stretch/>
        </p:blipFill>
        <p:spPr bwMode="auto">
          <a:xfrm>
            <a:off x="8103401" y="4005064"/>
            <a:ext cx="2197061" cy="215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rot="16200000">
            <a:off x="96673" y="3371669"/>
            <a:ext cx="1000595" cy="523220"/>
          </a:xfrm>
          <a:prstGeom prst="rect">
            <a:avLst/>
          </a:prstGeom>
          <a:noFill/>
        </p:spPr>
        <p:txBody>
          <a:bodyPr wrap="none" rtlCol="0">
            <a:spAutoFit/>
          </a:bodyPr>
          <a:lstStyle/>
          <a:p>
            <a:r>
              <a:rPr kumimoji="1" lang="en-US" altLang="ja-JP" sz="2800" dirty="0"/>
              <a:t>STAR</a:t>
            </a:r>
            <a:endParaRPr kumimoji="1" lang="ja-JP" altLang="en-US" sz="2800" dirty="0"/>
          </a:p>
        </p:txBody>
      </p:sp>
      <p:sp>
        <p:nvSpPr>
          <p:cNvPr id="10" name="テキスト ボックス 9"/>
          <p:cNvSpPr txBox="1"/>
          <p:nvPr/>
        </p:nvSpPr>
        <p:spPr>
          <a:xfrm>
            <a:off x="8685596" y="3520843"/>
            <a:ext cx="1072730" cy="523220"/>
          </a:xfrm>
          <a:prstGeom prst="rect">
            <a:avLst/>
          </a:prstGeom>
          <a:noFill/>
        </p:spPr>
        <p:txBody>
          <a:bodyPr wrap="none" rtlCol="0">
            <a:spAutoFit/>
          </a:bodyPr>
          <a:lstStyle/>
          <a:p>
            <a:r>
              <a:rPr kumimoji="1" lang="en-US" altLang="ja-JP" sz="2800" dirty="0"/>
              <a:t>ALICE</a:t>
            </a:r>
            <a:endParaRPr kumimoji="1" lang="ja-JP" altLang="en-US" sz="2800" dirty="0"/>
          </a:p>
        </p:txBody>
      </p:sp>
      <p:sp>
        <p:nvSpPr>
          <p:cNvPr id="11" name="テキスト ボックス 10"/>
          <p:cNvSpPr txBox="1"/>
          <p:nvPr/>
        </p:nvSpPr>
        <p:spPr>
          <a:xfrm>
            <a:off x="4893641" y="3610847"/>
            <a:ext cx="1213794" cy="523220"/>
          </a:xfrm>
          <a:prstGeom prst="rect">
            <a:avLst/>
          </a:prstGeom>
          <a:noFill/>
        </p:spPr>
        <p:txBody>
          <a:bodyPr wrap="none" rtlCol="0">
            <a:spAutoFit/>
          </a:bodyPr>
          <a:lstStyle/>
          <a:p>
            <a:r>
              <a:rPr kumimoji="1" lang="en-US" altLang="ja-JP" sz="2800" dirty="0"/>
              <a:t>ATLAS</a:t>
            </a:r>
            <a:endParaRPr kumimoji="1" lang="ja-JP" altLang="en-US" sz="2800" dirty="0"/>
          </a:p>
        </p:txBody>
      </p:sp>
      <p:sp>
        <p:nvSpPr>
          <p:cNvPr id="12" name="テキスト ボックス 11"/>
          <p:cNvSpPr txBox="1"/>
          <p:nvPr/>
        </p:nvSpPr>
        <p:spPr>
          <a:xfrm>
            <a:off x="8750527" y="6069195"/>
            <a:ext cx="902811" cy="523220"/>
          </a:xfrm>
          <a:prstGeom prst="rect">
            <a:avLst/>
          </a:prstGeom>
          <a:noFill/>
        </p:spPr>
        <p:txBody>
          <a:bodyPr wrap="none" rtlCol="0">
            <a:spAutoFit/>
          </a:bodyPr>
          <a:lstStyle/>
          <a:p>
            <a:r>
              <a:rPr kumimoji="1" lang="en-US" altLang="ja-JP" sz="2800" dirty="0"/>
              <a:t>CMS</a:t>
            </a:r>
            <a:endParaRPr kumimoji="1" lang="ja-JP" altLang="en-US" sz="2800" dirty="0"/>
          </a:p>
        </p:txBody>
      </p:sp>
      <p:sp>
        <p:nvSpPr>
          <p:cNvPr id="13" name="テキスト ボックス 12"/>
          <p:cNvSpPr txBox="1"/>
          <p:nvPr/>
        </p:nvSpPr>
        <p:spPr>
          <a:xfrm>
            <a:off x="1438496" y="1308578"/>
            <a:ext cx="1027845" cy="523220"/>
          </a:xfrm>
          <a:prstGeom prst="rect">
            <a:avLst/>
          </a:prstGeom>
          <a:noFill/>
        </p:spPr>
        <p:txBody>
          <a:bodyPr wrap="none" rtlCol="0">
            <a:spAutoFit/>
          </a:bodyPr>
          <a:lstStyle/>
          <a:p>
            <a:r>
              <a:rPr lang="en-US" altLang="ja-JP" sz="2800" b="1" u="sng" dirty="0"/>
              <a:t>RHIC</a:t>
            </a:r>
            <a:endParaRPr kumimoji="1" lang="ja-JP" altLang="en-US" sz="2800" b="1" u="sng" dirty="0"/>
          </a:p>
        </p:txBody>
      </p:sp>
      <p:sp>
        <p:nvSpPr>
          <p:cNvPr id="14" name="テキスト ボックス 13"/>
          <p:cNvSpPr txBox="1"/>
          <p:nvPr/>
        </p:nvSpPr>
        <p:spPr>
          <a:xfrm>
            <a:off x="7056424" y="1308578"/>
            <a:ext cx="898003" cy="523220"/>
          </a:xfrm>
          <a:prstGeom prst="rect">
            <a:avLst/>
          </a:prstGeom>
          <a:noFill/>
        </p:spPr>
        <p:txBody>
          <a:bodyPr wrap="none" rtlCol="0">
            <a:spAutoFit/>
          </a:bodyPr>
          <a:lstStyle/>
          <a:p>
            <a:r>
              <a:rPr lang="en-US" altLang="ja-JP" sz="2800" b="1" u="sng" dirty="0"/>
              <a:t>LHC</a:t>
            </a:r>
            <a:endParaRPr kumimoji="1" lang="ja-JP" altLang="en-US" sz="2800" b="1" u="sng" dirty="0"/>
          </a:p>
        </p:txBody>
      </p:sp>
      <p:pic>
        <p:nvPicPr>
          <p:cNvPr id="1026" name="Picture 2">
            <a:extLst>
              <a:ext uri="{FF2B5EF4-FFF2-40B4-BE49-F238E27FC236}">
                <a16:creationId xmlns:a16="http://schemas.microsoft.com/office/drawing/2014/main" id="{3CBFE6D0-47A1-4FD2-B86E-ED1B6748B4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3789" y="4149080"/>
            <a:ext cx="3048315" cy="1681336"/>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167C2B55-8BB5-4EE1-8138-E9F6748528BE}"/>
              </a:ext>
            </a:extLst>
          </p:cNvPr>
          <p:cNvSpPr txBox="1"/>
          <p:nvPr/>
        </p:nvSpPr>
        <p:spPr>
          <a:xfrm>
            <a:off x="5020835" y="5887217"/>
            <a:ext cx="1120820" cy="523220"/>
          </a:xfrm>
          <a:prstGeom prst="rect">
            <a:avLst/>
          </a:prstGeom>
          <a:noFill/>
        </p:spPr>
        <p:txBody>
          <a:bodyPr wrap="none" rtlCol="0">
            <a:spAutoFit/>
          </a:bodyPr>
          <a:lstStyle/>
          <a:p>
            <a:pPr algn="l"/>
            <a:r>
              <a:rPr kumimoji="1" lang="en-US" altLang="ja-JP" sz="2800" dirty="0" err="1"/>
              <a:t>LHCb</a:t>
            </a:r>
            <a:endParaRPr kumimoji="1" lang="ja-JP" altLang="en-US" sz="2800" dirty="0"/>
          </a:p>
        </p:txBody>
      </p:sp>
      <p:sp>
        <p:nvSpPr>
          <p:cNvPr id="16" name="テキスト ボックス 15">
            <a:extLst>
              <a:ext uri="{FF2B5EF4-FFF2-40B4-BE49-F238E27FC236}">
                <a16:creationId xmlns:a16="http://schemas.microsoft.com/office/drawing/2014/main" id="{99E774BB-C7D8-4538-8CD4-BDD99581E70A}"/>
              </a:ext>
            </a:extLst>
          </p:cNvPr>
          <p:cNvSpPr txBox="1"/>
          <p:nvPr/>
        </p:nvSpPr>
        <p:spPr>
          <a:xfrm>
            <a:off x="0" y="6357269"/>
            <a:ext cx="6405921" cy="523220"/>
          </a:xfrm>
          <a:prstGeom prst="rect">
            <a:avLst/>
          </a:prstGeom>
          <a:noFill/>
        </p:spPr>
        <p:txBody>
          <a:bodyPr wrap="none" rtlCol="0">
            <a:spAutoFit/>
          </a:bodyPr>
          <a:lstStyle/>
          <a:p>
            <a:pPr algn="l"/>
            <a:r>
              <a:rPr kumimoji="1" lang="en-US" altLang="ja-JP" sz="2800" dirty="0"/>
              <a:t>※Data taking</a:t>
            </a:r>
            <a:r>
              <a:rPr kumimoji="1" lang="ja-JP" altLang="en-US" sz="2800" dirty="0"/>
              <a:t>は終わっても解析は続く</a:t>
            </a:r>
          </a:p>
        </p:txBody>
      </p:sp>
    </p:spTree>
    <p:extLst>
      <p:ext uri="{BB962C8B-B14F-4D97-AF65-F5344CB8AC3E}">
        <p14:creationId xmlns:p14="http://schemas.microsoft.com/office/powerpoint/2010/main" val="36627474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生成率</a:t>
            </a:r>
          </a:p>
        </p:txBody>
      </p:sp>
      <p:sp>
        <p:nvSpPr>
          <p:cNvPr id="3" name="テキスト ボックス 2"/>
          <p:cNvSpPr txBox="1"/>
          <p:nvPr/>
        </p:nvSpPr>
        <p:spPr>
          <a:xfrm>
            <a:off x="3476605" y="1628800"/>
            <a:ext cx="4889480" cy="523220"/>
          </a:xfrm>
          <a:prstGeom prst="rect">
            <a:avLst/>
          </a:prstGeom>
          <a:noFill/>
        </p:spPr>
        <p:txBody>
          <a:bodyPr wrap="none" rtlCol="0">
            <a:spAutoFit/>
          </a:bodyPr>
          <a:lstStyle/>
          <a:p>
            <a:r>
              <a:rPr kumimoji="1" lang="ja-JP" altLang="en-US" sz="2800" dirty="0">
                <a:latin typeface="+mn-ea"/>
              </a:rPr>
              <a:t>単位時空体積あたりの放出個数</a:t>
            </a:r>
            <a:endParaRPr kumimoji="1" lang="en-US" altLang="ja-JP" sz="2800" dirty="0">
              <a:latin typeface="+mn-ea"/>
            </a:endParaRPr>
          </a:p>
        </p:txBody>
      </p:sp>
      <p:sp>
        <p:nvSpPr>
          <p:cNvPr id="4" name="正方形/長方形 3"/>
          <p:cNvSpPr/>
          <p:nvPr/>
        </p:nvSpPr>
        <p:spPr>
          <a:xfrm>
            <a:off x="3734346" y="2656076"/>
            <a:ext cx="2160240" cy="21602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Freeform 458"/>
          <p:cNvSpPr>
            <a:spLocks/>
          </p:cNvSpPr>
          <p:nvPr/>
        </p:nvSpPr>
        <p:spPr bwMode="auto">
          <a:xfrm>
            <a:off x="5606554" y="3446671"/>
            <a:ext cx="1368152" cy="360040"/>
          </a:xfrm>
          <a:custGeom>
            <a:avLst/>
            <a:gdLst>
              <a:gd name="T0" fmla="*/ 0 w 2903"/>
              <a:gd name="T1" fmla="*/ 73025 h 91"/>
              <a:gd name="T2" fmla="*/ 287337 w 2903"/>
              <a:gd name="T3" fmla="*/ 0 h 91"/>
              <a:gd name="T4" fmla="*/ 576262 w 2903"/>
              <a:gd name="T5" fmla="*/ 73025 h 91"/>
              <a:gd name="T6" fmla="*/ 863600 w 2903"/>
              <a:gd name="T7" fmla="*/ 0 h 91"/>
              <a:gd name="T8" fmla="*/ 1152525 w 2903"/>
              <a:gd name="T9" fmla="*/ 73025 h 91"/>
              <a:gd name="T10" fmla="*/ 1439862 w 2903"/>
              <a:gd name="T11" fmla="*/ 0 h 91"/>
              <a:gd name="T12" fmla="*/ 1728787 w 2903"/>
              <a:gd name="T13" fmla="*/ 73025 h 91"/>
              <a:gd name="T14" fmla="*/ 2016125 w 2903"/>
              <a:gd name="T15" fmla="*/ 0 h 91"/>
              <a:gd name="T16" fmla="*/ 2303462 w 2903"/>
              <a:gd name="T17" fmla="*/ 73025 h 91"/>
              <a:gd name="T18" fmla="*/ 2592387 w 2903"/>
              <a:gd name="T19" fmla="*/ 0 h 91"/>
              <a:gd name="T20" fmla="*/ 2879725 w 2903"/>
              <a:gd name="T21" fmla="*/ 73025 h 91"/>
              <a:gd name="T22" fmla="*/ 3168650 w 2903"/>
              <a:gd name="T23" fmla="*/ 0 h 91"/>
              <a:gd name="T24" fmla="*/ 3455987 w 2903"/>
              <a:gd name="T25" fmla="*/ 73025 h 91"/>
              <a:gd name="T26" fmla="*/ 3744912 w 2903"/>
              <a:gd name="T27" fmla="*/ 0 h 91"/>
              <a:gd name="T28" fmla="*/ 4032250 w 2903"/>
              <a:gd name="T29" fmla="*/ 73025 h 91"/>
              <a:gd name="T30" fmla="*/ 4321175 w 2903"/>
              <a:gd name="T31" fmla="*/ 0 h 91"/>
              <a:gd name="T32" fmla="*/ 4608512 w 2903"/>
              <a:gd name="T33" fmla="*/ 73025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03" h="91">
                <a:moveTo>
                  <a:pt x="0" y="91"/>
                </a:moveTo>
                <a:cubicBezTo>
                  <a:pt x="60" y="45"/>
                  <a:pt x="121" y="0"/>
                  <a:pt x="181" y="0"/>
                </a:cubicBezTo>
                <a:cubicBezTo>
                  <a:pt x="241" y="0"/>
                  <a:pt x="303" y="91"/>
                  <a:pt x="363" y="91"/>
                </a:cubicBezTo>
                <a:cubicBezTo>
                  <a:pt x="423" y="91"/>
                  <a:pt x="484" y="0"/>
                  <a:pt x="544" y="0"/>
                </a:cubicBezTo>
                <a:cubicBezTo>
                  <a:pt x="604" y="0"/>
                  <a:pt x="666" y="91"/>
                  <a:pt x="726" y="91"/>
                </a:cubicBezTo>
                <a:cubicBezTo>
                  <a:pt x="786" y="91"/>
                  <a:pt x="847" y="0"/>
                  <a:pt x="907" y="0"/>
                </a:cubicBezTo>
                <a:cubicBezTo>
                  <a:pt x="967" y="0"/>
                  <a:pt x="1029" y="91"/>
                  <a:pt x="1089" y="91"/>
                </a:cubicBezTo>
                <a:cubicBezTo>
                  <a:pt x="1149" y="91"/>
                  <a:pt x="1210" y="0"/>
                  <a:pt x="1270" y="0"/>
                </a:cubicBezTo>
                <a:cubicBezTo>
                  <a:pt x="1330" y="0"/>
                  <a:pt x="1391" y="91"/>
                  <a:pt x="1451" y="91"/>
                </a:cubicBezTo>
                <a:cubicBezTo>
                  <a:pt x="1511" y="91"/>
                  <a:pt x="1573" y="0"/>
                  <a:pt x="1633" y="0"/>
                </a:cubicBezTo>
                <a:cubicBezTo>
                  <a:pt x="1693" y="0"/>
                  <a:pt x="1754" y="91"/>
                  <a:pt x="1814" y="91"/>
                </a:cubicBezTo>
                <a:cubicBezTo>
                  <a:pt x="1874" y="91"/>
                  <a:pt x="1936" y="0"/>
                  <a:pt x="1996" y="0"/>
                </a:cubicBezTo>
                <a:cubicBezTo>
                  <a:pt x="2056" y="0"/>
                  <a:pt x="2117" y="91"/>
                  <a:pt x="2177" y="91"/>
                </a:cubicBezTo>
                <a:cubicBezTo>
                  <a:pt x="2237" y="91"/>
                  <a:pt x="2299" y="0"/>
                  <a:pt x="2359" y="0"/>
                </a:cubicBezTo>
                <a:cubicBezTo>
                  <a:pt x="2419" y="0"/>
                  <a:pt x="2480" y="91"/>
                  <a:pt x="2540" y="91"/>
                </a:cubicBezTo>
                <a:cubicBezTo>
                  <a:pt x="2600" y="91"/>
                  <a:pt x="2662" y="0"/>
                  <a:pt x="2722" y="0"/>
                </a:cubicBezTo>
                <a:cubicBezTo>
                  <a:pt x="2782" y="0"/>
                  <a:pt x="2842" y="45"/>
                  <a:pt x="2903" y="91"/>
                </a:cubicBezTo>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6" name="直線矢印コネクタ 5"/>
          <p:cNvCxnSpPr/>
          <p:nvPr/>
        </p:nvCxnSpPr>
        <p:spPr>
          <a:xfrm flipH="1">
            <a:off x="6974707" y="3158639"/>
            <a:ext cx="936103" cy="504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6974706" y="3662695"/>
            <a:ext cx="936103" cy="504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円弧 7"/>
          <p:cNvSpPr/>
          <p:nvPr/>
        </p:nvSpPr>
        <p:spPr>
          <a:xfrm rot="2700000">
            <a:off x="4664256" y="3205495"/>
            <a:ext cx="914400" cy="914400"/>
          </a:xfrm>
          <a:prstGeom prst="arc">
            <a:avLst>
              <a:gd name="adj1" fmla="val 14095675"/>
              <a:gd name="adj2" fmla="val 2252243"/>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テキスト ボックス 8"/>
          <p:cNvSpPr txBox="1"/>
          <p:nvPr/>
        </p:nvSpPr>
        <p:spPr>
          <a:xfrm>
            <a:off x="6241071" y="2214041"/>
            <a:ext cx="1779654" cy="523220"/>
          </a:xfrm>
          <a:prstGeom prst="rect">
            <a:avLst/>
          </a:prstGeom>
          <a:noFill/>
        </p:spPr>
        <p:txBody>
          <a:bodyPr wrap="none" rtlCol="0">
            <a:spAutoFit/>
          </a:bodyPr>
          <a:lstStyle/>
          <a:p>
            <a:r>
              <a:rPr kumimoji="1" lang="en-US" altLang="ja-JP" sz="2800" dirty="0"/>
              <a:t>QED:</a:t>
            </a:r>
            <a:r>
              <a:rPr kumimoji="1" lang="en-US" altLang="ja-JP" sz="2800" dirty="0">
                <a:latin typeface="+mn-ea"/>
              </a:rPr>
              <a:t> </a:t>
            </a:r>
            <a:r>
              <a:rPr kumimoji="1" lang="ja-JP" altLang="en-US" sz="2800" dirty="0">
                <a:latin typeface="+mn-ea"/>
              </a:rPr>
              <a:t>摂動</a:t>
            </a:r>
          </a:p>
        </p:txBody>
      </p:sp>
      <p:sp>
        <p:nvSpPr>
          <p:cNvPr id="10" name="テキスト ボックス 9"/>
          <p:cNvSpPr txBox="1"/>
          <p:nvPr/>
        </p:nvSpPr>
        <p:spPr>
          <a:xfrm>
            <a:off x="3626920" y="2204864"/>
            <a:ext cx="2180405" cy="523220"/>
          </a:xfrm>
          <a:prstGeom prst="rect">
            <a:avLst/>
          </a:prstGeom>
          <a:noFill/>
        </p:spPr>
        <p:txBody>
          <a:bodyPr wrap="none" rtlCol="0">
            <a:spAutoFit/>
          </a:bodyPr>
          <a:lstStyle/>
          <a:p>
            <a:r>
              <a:rPr kumimoji="1" lang="en-US" altLang="ja-JP" sz="2800" dirty="0"/>
              <a:t>QCD:</a:t>
            </a:r>
            <a:r>
              <a:rPr kumimoji="1" lang="en-US" altLang="ja-JP" sz="2800" dirty="0">
                <a:latin typeface="+mn-ea"/>
              </a:rPr>
              <a:t> </a:t>
            </a:r>
            <a:r>
              <a:rPr kumimoji="1" lang="ja-JP" altLang="en-US" sz="2800" dirty="0">
                <a:latin typeface="+mn-ea"/>
              </a:rPr>
              <a:t>非摂動</a:t>
            </a:r>
          </a:p>
        </p:txBody>
      </p:sp>
      <mc:AlternateContent xmlns:mc="http://schemas.openxmlformats.org/markup-compatibility/2006" xmlns:a14="http://schemas.microsoft.com/office/drawing/2010/main">
        <mc:Choice Requires="a14">
          <p:sp>
            <p:nvSpPr>
              <p:cNvPr id="11" name="テキスト ボックス 10"/>
              <p:cNvSpPr txBox="1"/>
              <p:nvPr/>
            </p:nvSpPr>
            <p:spPr>
              <a:xfrm>
                <a:off x="6671319" y="2872095"/>
                <a:ext cx="65261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800" i="1">
                              <a:latin typeface="Cambria Math" panose="02040503050406030204" pitchFamily="18" charset="0"/>
                            </a:rPr>
                          </m:ctrlPr>
                        </m:sSupPr>
                        <m:e>
                          <m:r>
                            <a:rPr kumimoji="1" lang="en-US" altLang="ja-JP" sz="2800" i="1">
                              <a:latin typeface="Cambria Math" panose="02040503050406030204" pitchFamily="18" charset="0"/>
                            </a:rPr>
                            <m:t>𝐿</m:t>
                          </m:r>
                        </m:e>
                        <m:sup>
                          <m:r>
                            <a:rPr kumimoji="1" lang="en-US" altLang="ja-JP" sz="2800" i="1">
                              <a:latin typeface="Cambria Math" panose="02040503050406030204" pitchFamily="18" charset="0"/>
                            </a:rPr>
                            <m:t>𝜇𝜈</m:t>
                          </m:r>
                        </m:sup>
                      </m:sSup>
                    </m:oMath>
                  </m:oMathPara>
                </a14:m>
                <a:endParaRPr kumimoji="1" lang="ja-JP" altLang="en-US" sz="2800" dirty="0">
                  <a:latin typeface="+mn-ea"/>
                </a:endParaRPr>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6671319" y="2872095"/>
                <a:ext cx="652615" cy="430887"/>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p:cNvSpPr txBox="1"/>
              <p:nvPr/>
            </p:nvSpPr>
            <p:spPr>
              <a:xfrm>
                <a:off x="2495601" y="4925438"/>
                <a:ext cx="4409027" cy="5505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a:latin typeface="Cambria Math" panose="02040503050406030204" pitchFamily="18" charset="0"/>
                            </a:rPr>
                          </m:ctrlPr>
                        </m:sSubPr>
                        <m:e>
                          <m:r>
                            <a:rPr kumimoji="1" lang="en-US" altLang="ja-JP" sz="2800" i="1">
                              <a:latin typeface="Cambria Math" panose="02040503050406030204" pitchFamily="18" charset="0"/>
                            </a:rPr>
                            <m:t>𝐻</m:t>
                          </m:r>
                        </m:e>
                        <m:sub>
                          <m:r>
                            <a:rPr kumimoji="1" lang="en-US" altLang="ja-JP" sz="2800" i="1">
                              <a:latin typeface="Cambria Math" panose="02040503050406030204" pitchFamily="18" charset="0"/>
                            </a:rPr>
                            <m:t>𝜇𝜈</m:t>
                          </m:r>
                        </m:sub>
                      </m:sSub>
                      <m:r>
                        <a:rPr kumimoji="1" lang="en-US" altLang="ja-JP" sz="2800" i="1">
                          <a:latin typeface="Cambria Math" panose="02040503050406030204" pitchFamily="18" charset="0"/>
                        </a:rPr>
                        <m:t>=</m:t>
                      </m:r>
                      <m:r>
                        <m:rPr>
                          <m:sty m:val="p"/>
                        </m:rPr>
                        <a:rPr kumimoji="1" lang="en-US" altLang="ja-JP" sz="2800">
                          <a:latin typeface="Cambria Math" panose="02040503050406030204" pitchFamily="18" charset="0"/>
                        </a:rPr>
                        <m:t>F</m:t>
                      </m:r>
                      <m:r>
                        <a:rPr kumimoji="1" lang="en-US" altLang="ja-JP" sz="2800">
                          <a:latin typeface="Cambria Math" panose="02040503050406030204" pitchFamily="18" charset="0"/>
                        </a:rPr>
                        <m:t>.</m:t>
                      </m:r>
                      <m:r>
                        <m:rPr>
                          <m:sty m:val="p"/>
                        </m:rPr>
                        <a:rPr kumimoji="1" lang="en-US" altLang="ja-JP" sz="2800">
                          <a:latin typeface="Cambria Math" panose="02040503050406030204" pitchFamily="18" charset="0"/>
                        </a:rPr>
                        <m:t>T</m:t>
                      </m:r>
                      <m:r>
                        <a:rPr kumimoji="1" lang="en-US" altLang="ja-JP" sz="2800">
                          <a:latin typeface="Cambria Math" panose="02040503050406030204" pitchFamily="18" charset="0"/>
                        </a:rPr>
                        <m:t>.</m:t>
                      </m:r>
                      <m:sSub>
                        <m:sSubPr>
                          <m:ctrlPr>
                            <a:rPr kumimoji="1" lang="en-US" altLang="ja-JP" sz="2800" i="1">
                              <a:latin typeface="Cambria Math" panose="02040503050406030204" pitchFamily="18" charset="0"/>
                            </a:rPr>
                          </m:ctrlPr>
                        </m:sSubPr>
                        <m:e>
                          <m:d>
                            <m:dPr>
                              <m:begChr m:val="⟨"/>
                              <m:endChr m:val="⟩"/>
                              <m:ctrlPr>
                                <a:rPr kumimoji="1" lang="en-US" altLang="ja-JP" sz="2800" i="1">
                                  <a:latin typeface="Cambria Math" panose="02040503050406030204" pitchFamily="18" charset="0"/>
                                </a:rPr>
                              </m:ctrlPr>
                            </m:dPr>
                            <m:e>
                              <m:sSubSup>
                                <m:sSubSupPr>
                                  <m:ctrlPr>
                                    <a:rPr kumimoji="1" lang="en-US" altLang="ja-JP" sz="2800" i="1">
                                      <a:latin typeface="Cambria Math" panose="02040503050406030204" pitchFamily="18" charset="0"/>
                                    </a:rPr>
                                  </m:ctrlPr>
                                </m:sSubSupPr>
                                <m:e>
                                  <m:r>
                                    <a:rPr kumimoji="1" lang="en-US" altLang="ja-JP" sz="2800" i="1">
                                      <a:latin typeface="Cambria Math" panose="02040503050406030204" pitchFamily="18" charset="0"/>
                                    </a:rPr>
                                    <m:t>𝐽</m:t>
                                  </m:r>
                                </m:e>
                                <m:sub>
                                  <m:r>
                                    <a:rPr kumimoji="1" lang="en-US" altLang="ja-JP" sz="2800" i="1">
                                      <a:latin typeface="Cambria Math" panose="02040503050406030204" pitchFamily="18" charset="0"/>
                                    </a:rPr>
                                    <m:t>𝜇</m:t>
                                  </m:r>
                                </m:sub>
                                <m:sup>
                                  <m:r>
                                    <m:rPr>
                                      <m:sty m:val="p"/>
                                    </m:rPr>
                                    <a:rPr kumimoji="1" lang="en-US" altLang="ja-JP" sz="2800">
                                      <a:latin typeface="Cambria Math" panose="02040503050406030204" pitchFamily="18" charset="0"/>
                                    </a:rPr>
                                    <m:t>EM</m:t>
                                  </m:r>
                                </m:sup>
                              </m:sSubSup>
                              <m:d>
                                <m:dPr>
                                  <m:ctrlPr>
                                    <a:rPr kumimoji="1" lang="en-US" altLang="ja-JP" sz="2800" i="1">
                                      <a:latin typeface="Cambria Math" panose="02040503050406030204" pitchFamily="18" charset="0"/>
                                    </a:rPr>
                                  </m:ctrlPr>
                                </m:dPr>
                                <m:e>
                                  <m:r>
                                    <a:rPr kumimoji="1" lang="en-US" altLang="ja-JP" sz="2800" i="1">
                                      <a:latin typeface="Cambria Math" panose="02040503050406030204" pitchFamily="18" charset="0"/>
                                    </a:rPr>
                                    <m:t>𝑥</m:t>
                                  </m:r>
                                </m:e>
                              </m:d>
                              <m:sSubSup>
                                <m:sSubSupPr>
                                  <m:ctrlPr>
                                    <a:rPr kumimoji="1" lang="en-US" altLang="ja-JP" sz="2800" i="1">
                                      <a:latin typeface="Cambria Math" panose="02040503050406030204" pitchFamily="18" charset="0"/>
                                    </a:rPr>
                                  </m:ctrlPr>
                                </m:sSubSupPr>
                                <m:e>
                                  <m:r>
                                    <a:rPr kumimoji="1" lang="en-US" altLang="ja-JP" sz="2800" i="1">
                                      <a:latin typeface="Cambria Math" panose="02040503050406030204" pitchFamily="18" charset="0"/>
                                    </a:rPr>
                                    <m:t>𝐽</m:t>
                                  </m:r>
                                </m:e>
                                <m:sub>
                                  <m:r>
                                    <a:rPr kumimoji="1" lang="en-US" altLang="ja-JP" sz="2800" i="1">
                                      <a:latin typeface="Cambria Math" panose="02040503050406030204" pitchFamily="18" charset="0"/>
                                    </a:rPr>
                                    <m:t>𝜈</m:t>
                                  </m:r>
                                </m:sub>
                                <m:sup>
                                  <m:r>
                                    <m:rPr>
                                      <m:sty m:val="p"/>
                                    </m:rPr>
                                    <a:rPr kumimoji="1" lang="en-US" altLang="ja-JP" sz="2800">
                                      <a:latin typeface="Cambria Math" panose="02040503050406030204" pitchFamily="18" charset="0"/>
                                    </a:rPr>
                                    <m:t>EM</m:t>
                                  </m:r>
                                </m:sup>
                              </m:sSubSup>
                              <m:d>
                                <m:dPr>
                                  <m:ctrlPr>
                                    <a:rPr kumimoji="1" lang="en-US" altLang="ja-JP" sz="2800" i="1">
                                      <a:latin typeface="Cambria Math" panose="02040503050406030204" pitchFamily="18" charset="0"/>
                                    </a:rPr>
                                  </m:ctrlPr>
                                </m:dPr>
                                <m:e>
                                  <m:r>
                                    <a:rPr kumimoji="1" lang="en-US" altLang="ja-JP" sz="2800" i="1">
                                      <a:latin typeface="Cambria Math" panose="02040503050406030204" pitchFamily="18" charset="0"/>
                                    </a:rPr>
                                    <m:t>0</m:t>
                                  </m:r>
                                </m:e>
                              </m:d>
                            </m:e>
                          </m:d>
                        </m:e>
                        <m:sub>
                          <m:r>
                            <a:rPr kumimoji="1" lang="en-US" altLang="ja-JP" sz="2800" i="1">
                              <a:latin typeface="Cambria Math" panose="02040503050406030204" pitchFamily="18" charset="0"/>
                            </a:rPr>
                            <m:t>𝑇</m:t>
                          </m:r>
                        </m:sub>
                      </m:sSub>
                    </m:oMath>
                  </m:oMathPara>
                </a14:m>
                <a:endParaRPr kumimoji="1" lang="ja-JP" altLang="en-US" sz="2800" dirty="0">
                  <a:latin typeface="+mn-ea"/>
                </a:endParaRPr>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2495601" y="4925438"/>
                <a:ext cx="4409027" cy="550535"/>
              </a:xfrm>
              <a:prstGeom prst="rect">
                <a:avLst/>
              </a:prstGeom>
              <a:blipFill>
                <a:blip r:embed="rId3"/>
                <a:stretch>
                  <a:fillRect/>
                </a:stretch>
              </a:blipFill>
            </p:spPr>
            <p:txBody>
              <a:bodyPr/>
              <a:lstStyle/>
              <a:p>
                <a:r>
                  <a:rPr lang="ja-JP" altLang="en-US">
                    <a:noFill/>
                  </a:rPr>
                  <a:t> </a:t>
                </a:r>
              </a:p>
            </p:txBody>
          </p:sp>
        </mc:Fallback>
      </mc:AlternateContent>
      <p:sp>
        <p:nvSpPr>
          <p:cNvPr id="14" name="テキスト ボックス 13"/>
          <p:cNvSpPr txBox="1"/>
          <p:nvPr/>
        </p:nvSpPr>
        <p:spPr>
          <a:xfrm>
            <a:off x="1339730" y="6056909"/>
            <a:ext cx="9512540" cy="523220"/>
          </a:xfrm>
          <a:prstGeom prst="rect">
            <a:avLst/>
          </a:prstGeom>
          <a:noFill/>
        </p:spPr>
        <p:txBody>
          <a:bodyPr wrap="none" rtlCol="0">
            <a:spAutoFit/>
          </a:bodyPr>
          <a:lstStyle/>
          <a:p>
            <a:r>
              <a:rPr lang="ja-JP" altLang="en-US" sz="2800" dirty="0">
                <a:latin typeface="+mn-ea"/>
              </a:rPr>
              <a:t>揺動散逸</a:t>
            </a:r>
            <a:r>
              <a:rPr lang="en-US" altLang="ja-JP" sz="2800" dirty="0">
                <a:latin typeface="+mn-ea"/>
                <a:sym typeface="Wingdings" panose="05000000000000000000" pitchFamily="2" charset="2"/>
              </a:rPr>
              <a:t></a:t>
            </a:r>
            <a:r>
              <a:rPr lang="ja-JP" altLang="en-US" sz="2800" dirty="0">
                <a:latin typeface="+mn-ea"/>
                <a:sym typeface="Wingdings" panose="05000000000000000000" pitchFamily="2" charset="2"/>
              </a:rPr>
              <a:t>熱輻射から電磁</a:t>
            </a:r>
            <a:r>
              <a:rPr lang="ja-JP" altLang="en-US" sz="2800" dirty="0">
                <a:latin typeface="+mn-ea"/>
              </a:rPr>
              <a:t>輸送の情報をどう引き出すか</a:t>
            </a:r>
            <a:endParaRPr kumimoji="1" lang="ja-JP" altLang="en-US" sz="2800" dirty="0">
              <a:latin typeface="+mn-ea"/>
            </a:endParaRPr>
          </a:p>
        </p:txBody>
      </p:sp>
      <p:cxnSp>
        <p:nvCxnSpPr>
          <p:cNvPr id="16" name="直線矢印コネクタ 15"/>
          <p:cNvCxnSpPr>
            <a:stCxn id="14" idx="0"/>
            <a:endCxn id="12" idx="2"/>
          </p:cNvCxnSpPr>
          <p:nvPr/>
        </p:nvCxnSpPr>
        <p:spPr>
          <a:xfrm flipH="1" flipV="1">
            <a:off x="4700115" y="5475973"/>
            <a:ext cx="1395885" cy="58093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7418720" y="4723651"/>
            <a:ext cx="2516058" cy="954107"/>
          </a:xfrm>
          <a:prstGeom prst="rect">
            <a:avLst/>
          </a:prstGeom>
          <a:noFill/>
        </p:spPr>
        <p:txBody>
          <a:bodyPr wrap="square" rtlCol="0">
            <a:spAutoFit/>
          </a:bodyPr>
          <a:lstStyle/>
          <a:p>
            <a:r>
              <a:rPr lang="ja-JP" altLang="en-US" sz="2800" dirty="0">
                <a:latin typeface="+mn-ea"/>
              </a:rPr>
              <a:t>媒質の衣を</a:t>
            </a:r>
            <a:endParaRPr lang="en-US" altLang="ja-JP" sz="2800" dirty="0">
              <a:latin typeface="+mn-ea"/>
            </a:endParaRPr>
          </a:p>
          <a:p>
            <a:r>
              <a:rPr lang="ja-JP" altLang="en-US" sz="2800" dirty="0">
                <a:latin typeface="+mn-ea"/>
              </a:rPr>
              <a:t>まとった電流</a:t>
            </a:r>
            <a:endParaRPr kumimoji="1" lang="ja-JP" altLang="en-US" sz="2800" dirty="0">
              <a:latin typeface="+mn-ea"/>
            </a:endParaRPr>
          </a:p>
        </p:txBody>
      </p:sp>
    </p:spTree>
    <p:extLst>
      <p:ext uri="{BB962C8B-B14F-4D97-AF65-F5344CB8AC3E}">
        <p14:creationId xmlns:p14="http://schemas.microsoft.com/office/powerpoint/2010/main" val="3926955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pPr algn="ctr"/>
            <a:r>
              <a:rPr lang="ja-JP" altLang="en-US" sz="7200" dirty="0"/>
              <a:t>基本的な発見</a:t>
            </a:r>
          </a:p>
        </p:txBody>
      </p:sp>
      <p:sp>
        <p:nvSpPr>
          <p:cNvPr id="4" name="テキスト プレースホルダー 3"/>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785138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064B39-B6EB-48F6-A1D6-FAA5C6FABF39}"/>
              </a:ext>
            </a:extLst>
          </p:cNvPr>
          <p:cNvSpPr>
            <a:spLocks noGrp="1"/>
          </p:cNvSpPr>
          <p:nvPr>
            <p:ph type="title"/>
          </p:nvPr>
        </p:nvSpPr>
        <p:spPr/>
        <p:txBody>
          <a:bodyPr>
            <a:normAutofit/>
          </a:bodyPr>
          <a:lstStyle/>
          <a:p>
            <a:pPr algn="ctr"/>
            <a:r>
              <a:rPr lang="ja-JP" altLang="en-US" sz="4000" dirty="0"/>
              <a:t>高エネルギー原子核衝突実験における発見</a:t>
            </a:r>
            <a:endParaRPr kumimoji="1" lang="ja-JP" altLang="en-US" sz="4000" dirty="0"/>
          </a:p>
        </p:txBody>
      </p: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45B44B5A-C5F5-4B3C-BEA8-35463CB38587}"/>
                  </a:ext>
                </a:extLst>
              </p:cNvPr>
              <p:cNvSpPr txBox="1"/>
              <p:nvPr/>
            </p:nvSpPr>
            <p:spPr>
              <a:xfrm>
                <a:off x="152494" y="1768908"/>
                <a:ext cx="3911518" cy="2246769"/>
              </a:xfrm>
              <a:prstGeom prst="rect">
                <a:avLst/>
              </a:prstGeom>
              <a:noFill/>
            </p:spPr>
            <p:txBody>
              <a:bodyPr wrap="square" rtlCol="0">
                <a:spAutoFit/>
              </a:bodyPr>
              <a:lstStyle/>
              <a:p>
                <a:pPr algn="ctr"/>
                <a:r>
                  <a:rPr kumimoji="1" lang="ja-JP" altLang="en-US" sz="3200" dirty="0">
                    <a:sym typeface="Wingdings" panose="05000000000000000000" pitchFamily="2" charset="2"/>
                  </a:rPr>
                  <a:t>さらさら</a:t>
                </a:r>
                <a:endParaRPr kumimoji="1" lang="en-US" altLang="ja-JP" sz="1400" dirty="0">
                  <a:sym typeface="Wingdings" panose="05000000000000000000" pitchFamily="2" charset="2"/>
                </a:endParaRPr>
              </a:p>
              <a:p>
                <a:pPr algn="ctr"/>
                <a:r>
                  <a:rPr kumimoji="1" lang="en-US" altLang="ja-JP" sz="2000" dirty="0">
                    <a:sym typeface="Wingdings" panose="05000000000000000000" pitchFamily="2" charset="2"/>
                  </a:rPr>
                  <a:t>“</a:t>
                </a:r>
                <a:r>
                  <a:rPr kumimoji="1" lang="ja-JP" altLang="en-US" sz="2000" dirty="0">
                    <a:sym typeface="Wingdings" panose="05000000000000000000" pitchFamily="2" charset="2"/>
                  </a:rPr>
                  <a:t>動</a:t>
                </a:r>
                <a:r>
                  <a:rPr kumimoji="1" lang="en-US" altLang="ja-JP" sz="2000" dirty="0">
                    <a:sym typeface="Wingdings" panose="05000000000000000000" pitchFamily="2" charset="2"/>
                  </a:rPr>
                  <a:t>”</a:t>
                </a:r>
                <a:r>
                  <a:rPr kumimoji="1" lang="ja-JP" altLang="en-US" sz="2000" dirty="0">
                    <a:sym typeface="Wingdings" panose="05000000000000000000" pitchFamily="2" charset="2"/>
                  </a:rPr>
                  <a:t>粘性</a:t>
                </a:r>
                <a:endParaRPr kumimoji="1" lang="en-US" altLang="ja-JP" sz="2000" dirty="0">
                  <a:sym typeface="Wingdings" panose="05000000000000000000" pitchFamily="2" charset="2"/>
                </a:endParaRPr>
              </a:p>
              <a:p>
                <a:pPr algn="ctr"/>
                <a:r>
                  <a:rPr kumimoji="1" lang="en-US" altLang="ja-JP" sz="2000" dirty="0">
                    <a:sym typeface="Wingdings" panose="05000000000000000000" pitchFamily="2" charset="2"/>
                  </a:rPr>
                  <a:t>=(</a:t>
                </a:r>
                <a:r>
                  <a:rPr kumimoji="1" lang="ja-JP" altLang="en-US" sz="2000" dirty="0">
                    <a:sym typeface="Wingdings" panose="05000000000000000000" pitchFamily="2" charset="2"/>
                  </a:rPr>
                  <a:t>ずれ粘性</a:t>
                </a:r>
                <a:r>
                  <a:rPr kumimoji="1" lang="en-US" altLang="ja-JP" sz="2000" dirty="0">
                    <a:sym typeface="Wingdings" panose="05000000000000000000" pitchFamily="2" charset="2"/>
                  </a:rPr>
                  <a:t>)</a:t>
                </a:r>
              </a:p>
              <a:p>
                <a:pPr algn="ctr"/>
                <a:r>
                  <a:rPr kumimoji="1" lang="en-US" altLang="ja-JP" sz="2000" dirty="0">
                    <a:sym typeface="Wingdings" panose="05000000000000000000" pitchFamily="2" charset="2"/>
                  </a:rPr>
                  <a:t>/(</a:t>
                </a:r>
                <a:r>
                  <a:rPr kumimoji="1" lang="ja-JP" altLang="en-US" sz="2000" dirty="0">
                    <a:sym typeface="Wingdings" panose="05000000000000000000" pitchFamily="2" charset="2"/>
                  </a:rPr>
                  <a:t>エントロピー密度</a:t>
                </a:r>
                <a:r>
                  <a:rPr kumimoji="1" lang="en-US" altLang="ja-JP" sz="2000" dirty="0">
                    <a:sym typeface="Wingdings" panose="05000000000000000000" pitchFamily="2" charset="2"/>
                  </a:rPr>
                  <a:t>)</a:t>
                </a:r>
                <a:endParaRPr kumimoji="1" lang="en-US" altLang="ja-JP" sz="2000" b="0" dirty="0">
                  <a:sym typeface="Wingdings" panose="05000000000000000000" pitchFamily="2" charset="2"/>
                </a:endParaRPr>
              </a:p>
              <a:p>
                <a:pPr algn="ctr"/>
                <a14:m>
                  <m:oMath xmlns:m="http://schemas.openxmlformats.org/officeDocument/2006/math">
                    <m:f>
                      <m:fPr>
                        <m:type m:val="lin"/>
                        <m:ctrlPr>
                          <a:rPr kumimoji="1" lang="en-US" altLang="ja-JP" sz="2000" b="0" i="1" smtClean="0">
                            <a:latin typeface="Cambria Math" panose="02040503050406030204" pitchFamily="18" charset="0"/>
                            <a:sym typeface="Wingdings" panose="05000000000000000000" pitchFamily="2" charset="2"/>
                          </a:rPr>
                        </m:ctrlPr>
                      </m:fPr>
                      <m:num>
                        <m:r>
                          <a:rPr kumimoji="1" lang="en-US" altLang="ja-JP" sz="2000" b="0" i="1" smtClean="0">
                            <a:latin typeface="Cambria Math" panose="02040503050406030204" pitchFamily="18" charset="0"/>
                            <a:sym typeface="Wingdings" panose="05000000000000000000" pitchFamily="2" charset="2"/>
                          </a:rPr>
                          <m:t>𝜂</m:t>
                        </m:r>
                      </m:num>
                      <m:den>
                        <m:r>
                          <a:rPr kumimoji="1" lang="en-US" altLang="ja-JP" sz="2000" b="0" i="1" smtClean="0">
                            <a:latin typeface="Cambria Math" panose="02040503050406030204" pitchFamily="18" charset="0"/>
                            <a:sym typeface="Wingdings" panose="05000000000000000000" pitchFamily="2" charset="2"/>
                          </a:rPr>
                          <m:t>𝑠</m:t>
                        </m:r>
                      </m:den>
                    </m:f>
                    <m:r>
                      <a:rPr kumimoji="1" lang="en-US" altLang="ja-JP" sz="2000" b="0" i="1" smtClean="0">
                        <a:latin typeface="Cambria Math" panose="02040503050406030204" pitchFamily="18" charset="0"/>
                        <a:sym typeface="Wingdings" panose="05000000000000000000" pitchFamily="2" charset="2"/>
                      </a:rPr>
                      <m:t>~ 0.08</m:t>
                    </m:r>
                  </m:oMath>
                </a14:m>
                <a:r>
                  <a:rPr kumimoji="1" lang="en-US" altLang="ja-JP" sz="2000" dirty="0">
                    <a:sym typeface="Wingdings" panose="05000000000000000000" pitchFamily="2" charset="2"/>
                  </a:rPr>
                  <a:t>-</a:t>
                </a:r>
                <a14:m>
                  <m:oMath xmlns:m="http://schemas.openxmlformats.org/officeDocument/2006/math">
                    <m:r>
                      <a:rPr kumimoji="1" lang="en-US" altLang="ja-JP" sz="2000" b="0" i="1" dirty="0" smtClean="0">
                        <a:latin typeface="Cambria Math" panose="02040503050406030204" pitchFamily="18" charset="0"/>
                        <a:sym typeface="Wingdings" panose="05000000000000000000" pitchFamily="2" charset="2"/>
                      </a:rPr>
                      <m:t>0.16</m:t>
                    </m:r>
                  </m:oMath>
                </a14:m>
                <a:r>
                  <a:rPr kumimoji="1" lang="en-US" altLang="ja-JP" sz="2000" dirty="0">
                    <a:sym typeface="Wingdings" panose="05000000000000000000" pitchFamily="2" charset="2"/>
                  </a:rPr>
                  <a:t> </a:t>
                </a:r>
              </a:p>
              <a:p>
                <a:pPr algn="ctr"/>
                <a:r>
                  <a:rPr kumimoji="1" lang="en-US" altLang="ja-JP" sz="2800" dirty="0"/>
                  <a:t> </a:t>
                </a:r>
                <a:endParaRPr kumimoji="1" lang="ja-JP" altLang="en-US" sz="2800" dirty="0"/>
              </a:p>
            </p:txBody>
          </p:sp>
        </mc:Choice>
        <mc:Fallback xmlns="">
          <p:sp>
            <p:nvSpPr>
              <p:cNvPr id="3" name="テキスト ボックス 2">
                <a:extLst>
                  <a:ext uri="{FF2B5EF4-FFF2-40B4-BE49-F238E27FC236}">
                    <a16:creationId xmlns:a16="http://schemas.microsoft.com/office/drawing/2014/main" id="{45B44B5A-C5F5-4B3C-BEA8-35463CB38587}"/>
                  </a:ext>
                </a:extLst>
              </p:cNvPr>
              <p:cNvSpPr txBox="1">
                <a:spLocks noRot="1" noChangeAspect="1" noMove="1" noResize="1" noEditPoints="1" noAdjustHandles="1" noChangeArrowheads="1" noChangeShapeType="1" noTextEdit="1"/>
              </p:cNvSpPr>
              <p:nvPr/>
            </p:nvSpPr>
            <p:spPr>
              <a:xfrm>
                <a:off x="152494" y="1768908"/>
                <a:ext cx="3911518" cy="2246769"/>
              </a:xfrm>
              <a:prstGeom prst="rect">
                <a:avLst/>
              </a:prstGeom>
              <a:blipFill>
                <a:blip r:embed="rId2"/>
                <a:stretch>
                  <a:fillRect t="-3523" b="-12466"/>
                </a:stretch>
              </a:blipFill>
            </p:spPr>
            <p:txBody>
              <a:bodyPr/>
              <a:lstStyle/>
              <a:p>
                <a:r>
                  <a:rPr lang="ja-JP" altLang="en-US">
                    <a:noFill/>
                  </a:rPr>
                  <a:t> </a:t>
                </a:r>
              </a:p>
            </p:txBody>
          </p:sp>
        </mc:Fallback>
      </mc:AlternateContent>
      <p:sp>
        <p:nvSpPr>
          <p:cNvPr id="5" name="正方形/長方形 4">
            <a:extLst>
              <a:ext uri="{FF2B5EF4-FFF2-40B4-BE49-F238E27FC236}">
                <a16:creationId xmlns:a16="http://schemas.microsoft.com/office/drawing/2014/main" id="{FD392EA0-487F-4544-850F-6D147B106F80}"/>
              </a:ext>
            </a:extLst>
          </p:cNvPr>
          <p:cNvSpPr/>
          <p:nvPr/>
        </p:nvSpPr>
        <p:spPr>
          <a:xfrm>
            <a:off x="4165601" y="1768908"/>
            <a:ext cx="3865435" cy="2954655"/>
          </a:xfrm>
          <a:prstGeom prst="rect">
            <a:avLst/>
          </a:prstGeom>
        </p:spPr>
        <p:txBody>
          <a:bodyPr wrap="square">
            <a:spAutoFit/>
          </a:bodyPr>
          <a:lstStyle/>
          <a:p>
            <a:pPr lvl="0" algn="ctr"/>
            <a:r>
              <a:rPr kumimoji="1" lang="ja-JP" altLang="en-US" sz="3200" dirty="0">
                <a:solidFill>
                  <a:prstClr val="white"/>
                </a:solidFill>
                <a:sym typeface="Wingdings" panose="05000000000000000000" pitchFamily="2" charset="2"/>
              </a:rPr>
              <a:t>大きな阻止能</a:t>
            </a:r>
            <a:endParaRPr kumimoji="1" lang="en-US" altLang="ja-JP" sz="3200" dirty="0">
              <a:solidFill>
                <a:prstClr val="white"/>
              </a:solidFill>
              <a:effectLst/>
              <a:sym typeface="Wingdings" panose="05000000000000000000" pitchFamily="2" charset="2"/>
            </a:endParaRPr>
          </a:p>
          <a:p>
            <a:pPr lvl="0" algn="ctr"/>
            <a:endParaRPr kumimoji="1" lang="en-US" altLang="ja-JP" sz="1400" dirty="0">
              <a:solidFill>
                <a:prstClr val="white"/>
              </a:solidFill>
              <a:effectLst/>
              <a:sym typeface="Wingdings" panose="05000000000000000000" pitchFamily="2" charset="2"/>
            </a:endParaRPr>
          </a:p>
          <a:p>
            <a:pPr lvl="0" algn="ctr"/>
            <a:r>
              <a:rPr kumimoji="1" lang="en-US" altLang="ja-JP" sz="2000" dirty="0">
                <a:solidFill>
                  <a:prstClr val="white"/>
                </a:solidFill>
                <a:sym typeface="Wingdings" panose="05000000000000000000" pitchFamily="2" charset="2"/>
              </a:rPr>
              <a:t>100-200 GeV jets  </a:t>
            </a:r>
          </a:p>
          <a:p>
            <a:pPr lvl="0" algn="ctr"/>
            <a:r>
              <a:rPr kumimoji="1" lang="en-US" altLang="ja-JP" sz="2000" dirty="0">
                <a:solidFill>
                  <a:prstClr val="white"/>
                </a:solidFill>
                <a:sym typeface="Wingdings" panose="05000000000000000000" pitchFamily="2" charset="2"/>
              </a:rPr>
              <a:t>10-15</a:t>
            </a:r>
            <a:r>
              <a:rPr kumimoji="1" lang="en-US" altLang="ja-JP" sz="2000" dirty="0">
                <a:solidFill>
                  <a:prstClr val="white"/>
                </a:solidFill>
                <a:effectLst/>
                <a:sym typeface="Wingdings" panose="05000000000000000000" pitchFamily="2" charset="2"/>
              </a:rPr>
              <a:t>%</a:t>
            </a:r>
            <a:r>
              <a:rPr kumimoji="1" lang="ja-JP" altLang="en-US" sz="2000" dirty="0">
                <a:solidFill>
                  <a:prstClr val="white"/>
                </a:solidFill>
                <a:effectLst/>
                <a:sym typeface="Wingdings" panose="05000000000000000000" pitchFamily="2" charset="2"/>
              </a:rPr>
              <a:t>のエネルギー損失</a:t>
            </a:r>
            <a:endParaRPr kumimoji="1" lang="en-US" altLang="ja-JP" sz="2000" dirty="0">
              <a:solidFill>
                <a:prstClr val="white"/>
              </a:solidFill>
              <a:effectLst/>
              <a:sym typeface="Wingdings" panose="05000000000000000000" pitchFamily="2" charset="2"/>
            </a:endParaRPr>
          </a:p>
          <a:p>
            <a:pPr lvl="0" algn="ctr"/>
            <a:endParaRPr kumimoji="1" lang="en-US" altLang="ja-JP" sz="2000" dirty="0">
              <a:solidFill>
                <a:prstClr val="white"/>
              </a:solidFill>
              <a:effectLst>
                <a:glow rad="139700">
                  <a:schemeClr val="accent4">
                    <a:satMod val="175000"/>
                    <a:alpha val="40000"/>
                  </a:schemeClr>
                </a:glow>
              </a:effectLst>
              <a:sym typeface="Wingdings" panose="05000000000000000000" pitchFamily="2" charset="2"/>
            </a:endParaRPr>
          </a:p>
          <a:p>
            <a:pPr lvl="0" algn="ctr"/>
            <a:endParaRPr kumimoji="1" lang="en-US" altLang="ja-JP" sz="2000" dirty="0">
              <a:solidFill>
                <a:prstClr val="white"/>
              </a:solidFill>
              <a:effectLst>
                <a:glow rad="139700">
                  <a:schemeClr val="accent4">
                    <a:satMod val="175000"/>
                    <a:alpha val="40000"/>
                  </a:schemeClr>
                </a:glow>
              </a:effectLst>
              <a:sym typeface="Wingdings" panose="05000000000000000000" pitchFamily="2" charset="2"/>
            </a:endParaRPr>
          </a:p>
          <a:p>
            <a:pPr lvl="0" algn="ctr"/>
            <a:endParaRPr kumimoji="1" lang="en-US" altLang="ja-JP" sz="2000" dirty="0">
              <a:solidFill>
                <a:prstClr val="white"/>
              </a:solidFill>
              <a:effectLst>
                <a:glow rad="139700">
                  <a:schemeClr val="accent4">
                    <a:satMod val="175000"/>
                    <a:alpha val="40000"/>
                  </a:schemeClr>
                </a:glow>
              </a:effectLst>
              <a:sym typeface="Wingdings" panose="05000000000000000000" pitchFamily="2" charset="2"/>
            </a:endParaRPr>
          </a:p>
          <a:p>
            <a:pPr lvl="0" algn="ctr"/>
            <a:endParaRPr kumimoji="1" lang="en-US" altLang="ja-JP" sz="2000" dirty="0">
              <a:solidFill>
                <a:prstClr val="white"/>
              </a:solidFill>
              <a:effectLst>
                <a:glow rad="139700">
                  <a:schemeClr val="accent4">
                    <a:satMod val="175000"/>
                    <a:alpha val="40000"/>
                  </a:schemeClr>
                </a:glow>
              </a:effectLst>
              <a:sym typeface="Wingdings" panose="05000000000000000000" pitchFamily="2" charset="2"/>
            </a:endParaRPr>
          </a:p>
          <a:p>
            <a:pPr lvl="0" algn="ctr"/>
            <a:endParaRPr kumimoji="1" lang="en-US" altLang="ja-JP" sz="2000" dirty="0">
              <a:solidFill>
                <a:prstClr val="white"/>
              </a:solidFill>
              <a:effectLst>
                <a:glow rad="139700">
                  <a:schemeClr val="accent4">
                    <a:satMod val="175000"/>
                    <a:alpha val="40000"/>
                  </a:schemeClr>
                </a:glow>
              </a:effectLst>
              <a:sym typeface="Wingdings" panose="05000000000000000000" pitchFamily="2" charset="2"/>
            </a:endParaRPr>
          </a:p>
        </p:txBody>
      </p:sp>
      <p:sp>
        <p:nvSpPr>
          <p:cNvPr id="6" name="四角形: 角を丸くする 5">
            <a:extLst>
              <a:ext uri="{FF2B5EF4-FFF2-40B4-BE49-F238E27FC236}">
                <a16:creationId xmlns:a16="http://schemas.microsoft.com/office/drawing/2014/main" id="{B5DD84DB-683D-4ECE-8D01-4D1847F9ADBF}"/>
              </a:ext>
            </a:extLst>
          </p:cNvPr>
          <p:cNvSpPr/>
          <p:nvPr/>
        </p:nvSpPr>
        <p:spPr>
          <a:xfrm>
            <a:off x="138557" y="1468588"/>
            <a:ext cx="3925455" cy="486727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D060887B-C7CF-48C8-A876-7250D687ED32}"/>
              </a:ext>
            </a:extLst>
          </p:cNvPr>
          <p:cNvSpPr/>
          <p:nvPr/>
        </p:nvSpPr>
        <p:spPr>
          <a:xfrm>
            <a:off x="4133290" y="1454736"/>
            <a:ext cx="3925455" cy="486727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4F234F9F-8375-4AE0-808C-12BBC0C6CC51}"/>
              </a:ext>
            </a:extLst>
          </p:cNvPr>
          <p:cNvSpPr/>
          <p:nvPr/>
        </p:nvSpPr>
        <p:spPr>
          <a:xfrm>
            <a:off x="8128023" y="1440884"/>
            <a:ext cx="3925455" cy="486727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9" name="正方形/長方形 8">
                <a:extLst>
                  <a:ext uri="{FF2B5EF4-FFF2-40B4-BE49-F238E27FC236}">
                    <a16:creationId xmlns:a16="http://schemas.microsoft.com/office/drawing/2014/main" id="{099794D6-F5D3-4B11-98F5-407E5DD1FE8C}"/>
                  </a:ext>
                </a:extLst>
              </p:cNvPr>
              <p:cNvSpPr/>
              <p:nvPr/>
            </p:nvSpPr>
            <p:spPr>
              <a:xfrm>
                <a:off x="8197296" y="1768908"/>
                <a:ext cx="3786908" cy="1415772"/>
              </a:xfrm>
              <a:prstGeom prst="rect">
                <a:avLst/>
              </a:prstGeom>
            </p:spPr>
            <p:txBody>
              <a:bodyPr wrap="square">
                <a:spAutoFit/>
              </a:bodyPr>
              <a:lstStyle/>
              <a:p>
                <a:pPr lvl="0" algn="ctr"/>
                <a:r>
                  <a:rPr kumimoji="1" lang="ja-JP" altLang="en-US" sz="3200" dirty="0">
                    <a:solidFill>
                      <a:prstClr val="white"/>
                    </a:solidFill>
                    <a:sym typeface="Wingdings" panose="05000000000000000000" pitchFamily="2" charset="2"/>
                  </a:rPr>
                  <a:t>激熱</a:t>
                </a:r>
                <a:endParaRPr kumimoji="1" lang="en-US" altLang="ja-JP" sz="3200" dirty="0">
                  <a:solidFill>
                    <a:prstClr val="white"/>
                  </a:solidFill>
                  <a:effectLst/>
                  <a:sym typeface="Wingdings" panose="05000000000000000000" pitchFamily="2" charset="2"/>
                </a:endParaRPr>
              </a:p>
              <a:p>
                <a:pPr lvl="0" algn="ctr"/>
                <a:endParaRPr kumimoji="1" lang="en-US" altLang="ja-JP" sz="1400" dirty="0">
                  <a:solidFill>
                    <a:prstClr val="white"/>
                  </a:solidFill>
                  <a:sym typeface="Wingdings" panose="05000000000000000000" pitchFamily="2" charset="2"/>
                </a:endParaRPr>
              </a:p>
              <a:p>
                <a:pPr lvl="0" algn="ctr"/>
                <a:r>
                  <a:rPr kumimoji="1" lang="ja-JP" altLang="en-US" sz="2000" dirty="0">
                    <a:solidFill>
                      <a:prstClr val="white"/>
                    </a:solidFill>
                    <a:sym typeface="Wingdings" panose="05000000000000000000" pitchFamily="2" charset="2"/>
                  </a:rPr>
                  <a:t>達成温度</a:t>
                </a:r>
                <a:endParaRPr kumimoji="1" lang="en-US" altLang="ja-JP" sz="2000" dirty="0">
                  <a:solidFill>
                    <a:prstClr val="white"/>
                  </a:solidFill>
                  <a:sym typeface="Wingdings" panose="05000000000000000000" pitchFamily="2" charset="2"/>
                </a:endParaRPr>
              </a:p>
              <a:p>
                <a:pPr lvl="0" algn="ctr"/>
                <a14:m>
                  <m:oMath xmlns:m="http://schemas.openxmlformats.org/officeDocument/2006/math">
                    <m:r>
                      <a:rPr kumimoji="1" lang="en-US" altLang="ja-JP" sz="2000" i="1">
                        <a:solidFill>
                          <a:prstClr val="white"/>
                        </a:solidFill>
                        <a:latin typeface="Cambria Math" panose="02040503050406030204" pitchFamily="18" charset="0"/>
                        <a:sym typeface="Wingdings" panose="05000000000000000000" pitchFamily="2" charset="2"/>
                      </a:rPr>
                      <m:t>𝑇</m:t>
                    </m:r>
                    <m:r>
                      <a:rPr kumimoji="1" lang="en-US" altLang="ja-JP" sz="2000" i="1">
                        <a:solidFill>
                          <a:prstClr val="white"/>
                        </a:solidFill>
                        <a:latin typeface="Cambria Math" panose="02040503050406030204" pitchFamily="18" charset="0"/>
                        <a:sym typeface="Wingdings" panose="05000000000000000000" pitchFamily="2" charset="2"/>
                      </a:rPr>
                      <m:t>~0.4 </m:t>
                    </m:r>
                    <m:r>
                      <m:rPr>
                        <m:sty m:val="p"/>
                      </m:rPr>
                      <a:rPr kumimoji="1" lang="en-US" altLang="ja-JP" sz="2000">
                        <a:solidFill>
                          <a:prstClr val="white"/>
                        </a:solidFill>
                        <a:latin typeface="Cambria Math" panose="02040503050406030204" pitchFamily="18" charset="0"/>
                        <a:sym typeface="Wingdings" panose="05000000000000000000" pitchFamily="2" charset="2"/>
                      </a:rPr>
                      <m:t>GeV</m:t>
                    </m:r>
                    <m:r>
                      <a:rPr kumimoji="1" lang="en-US" altLang="ja-JP" sz="2000" i="1">
                        <a:solidFill>
                          <a:prstClr val="white"/>
                        </a:solidFill>
                        <a:latin typeface="Cambria Math" panose="02040503050406030204" pitchFamily="18" charset="0"/>
                        <a:sym typeface="Wingdings" panose="05000000000000000000" pitchFamily="2" charset="2"/>
                      </a:rPr>
                      <m:t>/</m:t>
                    </m:r>
                    <m:sSub>
                      <m:sSubPr>
                        <m:ctrlPr>
                          <a:rPr kumimoji="1" lang="en-US" altLang="ja-JP" sz="2000" i="1">
                            <a:solidFill>
                              <a:prstClr val="white"/>
                            </a:solidFill>
                            <a:latin typeface="Cambria Math" panose="02040503050406030204" pitchFamily="18" charset="0"/>
                            <a:sym typeface="Wingdings" panose="05000000000000000000" pitchFamily="2" charset="2"/>
                          </a:rPr>
                        </m:ctrlPr>
                      </m:sSubPr>
                      <m:e>
                        <m:r>
                          <a:rPr kumimoji="1" lang="en-US" altLang="ja-JP" sz="2000" i="1">
                            <a:solidFill>
                              <a:prstClr val="white"/>
                            </a:solidFill>
                            <a:latin typeface="Cambria Math" panose="02040503050406030204" pitchFamily="18" charset="0"/>
                            <a:sym typeface="Wingdings" panose="05000000000000000000" pitchFamily="2" charset="2"/>
                          </a:rPr>
                          <m:t>𝑘</m:t>
                        </m:r>
                      </m:e>
                      <m:sub>
                        <m:r>
                          <a:rPr kumimoji="1" lang="en-US" altLang="ja-JP" sz="2000" i="1">
                            <a:solidFill>
                              <a:prstClr val="white"/>
                            </a:solidFill>
                            <a:latin typeface="Cambria Math" panose="02040503050406030204" pitchFamily="18" charset="0"/>
                            <a:sym typeface="Wingdings" panose="05000000000000000000" pitchFamily="2" charset="2"/>
                          </a:rPr>
                          <m:t>𝐵</m:t>
                        </m:r>
                      </m:sub>
                    </m:sSub>
                  </m:oMath>
                </a14:m>
                <a:r>
                  <a:rPr kumimoji="1" lang="en-US" altLang="ja-JP" sz="2000" dirty="0">
                    <a:solidFill>
                      <a:prstClr val="white"/>
                    </a:solidFill>
                    <a:sym typeface="Wingdings" panose="05000000000000000000" pitchFamily="2" charset="2"/>
                  </a:rPr>
                  <a:t> </a:t>
                </a:r>
                <a14:m>
                  <m:oMath xmlns:m="http://schemas.openxmlformats.org/officeDocument/2006/math">
                    <m:r>
                      <a:rPr kumimoji="1" lang="en-US" altLang="ja-JP" sz="2000" i="1">
                        <a:solidFill>
                          <a:prstClr val="white"/>
                        </a:solidFill>
                        <a:latin typeface="Cambria Math" panose="02040503050406030204" pitchFamily="18" charset="0"/>
                        <a:sym typeface="Wingdings" panose="05000000000000000000" pitchFamily="2" charset="2"/>
                      </a:rPr>
                      <m:t>~</m:t>
                    </m:r>
                    <m:r>
                      <a:rPr kumimoji="1" lang="en-US" altLang="ja-JP" sz="2000" b="0" i="1" smtClean="0">
                        <a:solidFill>
                          <a:prstClr val="white"/>
                        </a:solidFill>
                        <a:latin typeface="Cambria Math" panose="02040503050406030204" pitchFamily="18" charset="0"/>
                        <a:sym typeface="Wingdings" panose="05000000000000000000" pitchFamily="2" charset="2"/>
                      </a:rPr>
                      <m:t> 5</m:t>
                    </m:r>
                    <m:r>
                      <a:rPr kumimoji="1" lang="en-US" altLang="ja-JP" sz="2000" i="1">
                        <a:solidFill>
                          <a:prstClr val="white"/>
                        </a:solidFill>
                        <a:latin typeface="Cambria Math" panose="02040503050406030204" pitchFamily="18" charset="0"/>
                        <a:ea typeface="Cambria Math" panose="02040503050406030204" pitchFamily="18" charset="0"/>
                        <a:sym typeface="Wingdings" panose="05000000000000000000" pitchFamily="2" charset="2"/>
                      </a:rPr>
                      <m:t>×</m:t>
                    </m:r>
                    <m:sSup>
                      <m:sSupPr>
                        <m:ctrlPr>
                          <a:rPr kumimoji="1" lang="en-US" altLang="ja-JP" sz="2000" i="1">
                            <a:solidFill>
                              <a:prstClr val="white"/>
                            </a:solidFill>
                            <a:latin typeface="Cambria Math" panose="02040503050406030204" pitchFamily="18" charset="0"/>
                            <a:ea typeface="Cambria Math" panose="02040503050406030204" pitchFamily="18" charset="0"/>
                            <a:sym typeface="Wingdings" panose="05000000000000000000" pitchFamily="2" charset="2"/>
                          </a:rPr>
                        </m:ctrlPr>
                      </m:sSupPr>
                      <m:e>
                        <m:r>
                          <a:rPr kumimoji="1" lang="en-US" altLang="ja-JP" sz="2000" i="1">
                            <a:solidFill>
                              <a:prstClr val="white"/>
                            </a:solidFill>
                            <a:latin typeface="Cambria Math" panose="02040503050406030204" pitchFamily="18" charset="0"/>
                            <a:ea typeface="Cambria Math" panose="02040503050406030204" pitchFamily="18" charset="0"/>
                            <a:sym typeface="Wingdings" panose="05000000000000000000" pitchFamily="2" charset="2"/>
                          </a:rPr>
                          <m:t>10</m:t>
                        </m:r>
                      </m:e>
                      <m:sup>
                        <m:r>
                          <a:rPr kumimoji="1" lang="en-US" altLang="ja-JP" sz="2000" i="1">
                            <a:solidFill>
                              <a:prstClr val="white"/>
                            </a:solidFill>
                            <a:latin typeface="Cambria Math" panose="02040503050406030204" pitchFamily="18" charset="0"/>
                            <a:ea typeface="Cambria Math" panose="02040503050406030204" pitchFamily="18" charset="0"/>
                            <a:sym typeface="Wingdings" panose="05000000000000000000" pitchFamily="2" charset="2"/>
                          </a:rPr>
                          <m:t>12</m:t>
                        </m:r>
                      </m:sup>
                    </m:sSup>
                    <m:r>
                      <a:rPr kumimoji="1" lang="en-US" altLang="ja-JP" sz="2000">
                        <a:solidFill>
                          <a:prstClr val="white"/>
                        </a:solidFill>
                        <a:latin typeface="Cambria Math" panose="02040503050406030204" pitchFamily="18" charset="0"/>
                        <a:ea typeface="Cambria Math" panose="02040503050406030204" pitchFamily="18" charset="0"/>
                        <a:sym typeface="Wingdings" panose="05000000000000000000" pitchFamily="2" charset="2"/>
                      </a:rPr>
                      <m:t> </m:t>
                    </m:r>
                    <m:r>
                      <m:rPr>
                        <m:sty m:val="p"/>
                      </m:rPr>
                      <a:rPr kumimoji="1" lang="en-US" altLang="ja-JP" sz="2000">
                        <a:solidFill>
                          <a:prstClr val="white"/>
                        </a:solidFill>
                        <a:latin typeface="Cambria Math" panose="02040503050406030204" pitchFamily="18" charset="0"/>
                        <a:ea typeface="Cambria Math" panose="02040503050406030204" pitchFamily="18" charset="0"/>
                        <a:sym typeface="Wingdings" panose="05000000000000000000" pitchFamily="2" charset="2"/>
                      </a:rPr>
                      <m:t>K</m:t>
                    </m:r>
                  </m:oMath>
                </a14:m>
                <a:endParaRPr kumimoji="1" lang="en-US" altLang="ja-JP" sz="2000" dirty="0">
                  <a:solidFill>
                    <a:prstClr val="white"/>
                  </a:solidFill>
                </a:endParaRPr>
              </a:p>
            </p:txBody>
          </p:sp>
        </mc:Choice>
        <mc:Fallback xmlns="">
          <p:sp>
            <p:nvSpPr>
              <p:cNvPr id="9" name="正方形/長方形 8">
                <a:extLst>
                  <a:ext uri="{FF2B5EF4-FFF2-40B4-BE49-F238E27FC236}">
                    <a16:creationId xmlns:a16="http://schemas.microsoft.com/office/drawing/2014/main" id="{099794D6-F5D3-4B11-98F5-407E5DD1FE8C}"/>
                  </a:ext>
                </a:extLst>
              </p:cNvPr>
              <p:cNvSpPr>
                <a:spLocks noRot="1" noChangeAspect="1" noMove="1" noResize="1" noEditPoints="1" noAdjustHandles="1" noChangeArrowheads="1" noChangeShapeType="1" noTextEdit="1"/>
              </p:cNvSpPr>
              <p:nvPr/>
            </p:nvSpPr>
            <p:spPr>
              <a:xfrm>
                <a:off x="8197296" y="1768908"/>
                <a:ext cx="3786908" cy="1415772"/>
              </a:xfrm>
              <a:prstGeom prst="rect">
                <a:avLst/>
              </a:prstGeom>
              <a:blipFill>
                <a:blip r:embed="rId3"/>
                <a:stretch>
                  <a:fillRect t="-5603" b="-4310"/>
                </a:stretch>
              </a:blipFill>
            </p:spPr>
            <p:txBody>
              <a:bodyPr/>
              <a:lstStyle/>
              <a:p>
                <a:r>
                  <a:rPr lang="ja-JP" altLang="en-US">
                    <a:noFill/>
                  </a:rPr>
                  <a:t> </a:t>
                </a:r>
              </a:p>
            </p:txBody>
          </p:sp>
        </mc:Fallback>
      </mc:AlternateContent>
      <p:pic>
        <p:nvPicPr>
          <p:cNvPr id="11" name="図 10">
            <a:extLst>
              <a:ext uri="{FF2B5EF4-FFF2-40B4-BE49-F238E27FC236}">
                <a16:creationId xmlns:a16="http://schemas.microsoft.com/office/drawing/2014/main" id="{EDAA9888-5BBC-4E40-8A76-34BF0BEA348B}"/>
              </a:ext>
            </a:extLst>
          </p:cNvPr>
          <p:cNvPicPr>
            <a:picLocks noChangeAspect="1"/>
          </p:cNvPicPr>
          <p:nvPr/>
        </p:nvPicPr>
        <p:blipFill>
          <a:blip r:embed="rId4"/>
          <a:stretch>
            <a:fillRect/>
          </a:stretch>
        </p:blipFill>
        <p:spPr>
          <a:xfrm>
            <a:off x="8297687" y="3374230"/>
            <a:ext cx="3626458" cy="2542344"/>
          </a:xfrm>
          <a:prstGeom prst="rect">
            <a:avLst/>
          </a:prstGeom>
        </p:spPr>
      </p:pic>
      <p:pic>
        <p:nvPicPr>
          <p:cNvPr id="10" name="図 9">
            <a:extLst>
              <a:ext uri="{FF2B5EF4-FFF2-40B4-BE49-F238E27FC236}">
                <a16:creationId xmlns:a16="http://schemas.microsoft.com/office/drawing/2014/main" id="{C8E67412-A759-471E-8549-684D36226267}"/>
              </a:ext>
            </a:extLst>
          </p:cNvPr>
          <p:cNvPicPr>
            <a:picLocks noChangeAspect="1"/>
          </p:cNvPicPr>
          <p:nvPr/>
        </p:nvPicPr>
        <p:blipFill rotWithShape="1">
          <a:blip r:embed="rId5"/>
          <a:srcRect l="14552" t="13567" r="14550" b="23770"/>
          <a:stretch/>
        </p:blipFill>
        <p:spPr>
          <a:xfrm>
            <a:off x="4213493" y="3723262"/>
            <a:ext cx="3765014" cy="2193312"/>
          </a:xfrm>
          <a:prstGeom prst="rect">
            <a:avLst/>
          </a:prstGeom>
        </p:spPr>
      </p:pic>
      <p:sp>
        <p:nvSpPr>
          <p:cNvPr id="12" name="テキスト ボックス 11">
            <a:extLst>
              <a:ext uri="{FF2B5EF4-FFF2-40B4-BE49-F238E27FC236}">
                <a16:creationId xmlns:a16="http://schemas.microsoft.com/office/drawing/2014/main" id="{D2E635A2-4FC6-479D-82EA-DD5EA108B6DC}"/>
              </a:ext>
            </a:extLst>
          </p:cNvPr>
          <p:cNvSpPr txBox="1"/>
          <p:nvPr/>
        </p:nvSpPr>
        <p:spPr>
          <a:xfrm>
            <a:off x="4496464" y="5916574"/>
            <a:ext cx="3482043" cy="307777"/>
          </a:xfrm>
          <a:prstGeom prst="rect">
            <a:avLst/>
          </a:prstGeom>
          <a:noFill/>
        </p:spPr>
        <p:txBody>
          <a:bodyPr wrap="none" rtlCol="0">
            <a:spAutoFit/>
          </a:bodyPr>
          <a:lstStyle/>
          <a:p>
            <a:r>
              <a:rPr kumimoji="1" lang="en-US" altLang="ja-JP" sz="1400" dirty="0"/>
              <a:t>CMS Collaboration (Quark Matter 2011)</a:t>
            </a:r>
            <a:endParaRPr kumimoji="1" lang="ja-JP" altLang="en-US" sz="1400" dirty="0"/>
          </a:p>
        </p:txBody>
      </p:sp>
      <p:sp>
        <p:nvSpPr>
          <p:cNvPr id="13" name="テキスト ボックス 12">
            <a:extLst>
              <a:ext uri="{FF2B5EF4-FFF2-40B4-BE49-F238E27FC236}">
                <a16:creationId xmlns:a16="http://schemas.microsoft.com/office/drawing/2014/main" id="{4814F5A3-7593-4F64-A729-9E561F76563D}"/>
              </a:ext>
            </a:extLst>
          </p:cNvPr>
          <p:cNvSpPr txBox="1"/>
          <p:nvPr/>
        </p:nvSpPr>
        <p:spPr>
          <a:xfrm>
            <a:off x="8999874" y="5898879"/>
            <a:ext cx="2222083" cy="307777"/>
          </a:xfrm>
          <a:prstGeom prst="rect">
            <a:avLst/>
          </a:prstGeom>
          <a:noFill/>
        </p:spPr>
        <p:txBody>
          <a:bodyPr wrap="none" rtlCol="0">
            <a:spAutoFit/>
          </a:bodyPr>
          <a:lstStyle/>
          <a:p>
            <a:r>
              <a:rPr kumimoji="1" lang="en-US" altLang="ja-JP" sz="1400" dirty="0"/>
              <a:t>Guinness World Records</a:t>
            </a:r>
            <a:endParaRPr kumimoji="1" lang="ja-JP" altLang="en-US" sz="1400" dirty="0"/>
          </a:p>
        </p:txBody>
      </p:sp>
      <p:pic>
        <p:nvPicPr>
          <p:cNvPr id="4" name="図 3">
            <a:extLst>
              <a:ext uri="{FF2B5EF4-FFF2-40B4-BE49-F238E27FC236}">
                <a16:creationId xmlns:a16="http://schemas.microsoft.com/office/drawing/2014/main" id="{887AA95F-C4FE-4D3B-9954-F3087D86CCC3}"/>
              </a:ext>
            </a:extLst>
          </p:cNvPr>
          <p:cNvPicPr>
            <a:picLocks noChangeAspect="1"/>
          </p:cNvPicPr>
          <p:nvPr/>
        </p:nvPicPr>
        <p:blipFill rotWithShape="1">
          <a:blip r:embed="rId6"/>
          <a:srcRect l="12213" t="23167" r="14068" b="1416"/>
          <a:stretch/>
        </p:blipFill>
        <p:spPr>
          <a:xfrm>
            <a:off x="221772" y="3840755"/>
            <a:ext cx="3805184" cy="1958326"/>
          </a:xfrm>
          <a:prstGeom prst="rect">
            <a:avLst/>
          </a:prstGeom>
        </p:spPr>
      </p:pic>
      <p:sp>
        <p:nvSpPr>
          <p:cNvPr id="14" name="テキスト ボックス 13">
            <a:extLst>
              <a:ext uri="{FF2B5EF4-FFF2-40B4-BE49-F238E27FC236}">
                <a16:creationId xmlns:a16="http://schemas.microsoft.com/office/drawing/2014/main" id="{804FD65C-E3DE-479A-8057-59A3F0247BF2}"/>
              </a:ext>
            </a:extLst>
          </p:cNvPr>
          <p:cNvSpPr txBox="1"/>
          <p:nvPr/>
        </p:nvSpPr>
        <p:spPr>
          <a:xfrm>
            <a:off x="950414" y="5808371"/>
            <a:ext cx="2355132" cy="523220"/>
          </a:xfrm>
          <a:prstGeom prst="rect">
            <a:avLst/>
          </a:prstGeom>
          <a:noFill/>
        </p:spPr>
        <p:txBody>
          <a:bodyPr wrap="none" rtlCol="0">
            <a:spAutoFit/>
          </a:bodyPr>
          <a:lstStyle/>
          <a:p>
            <a:pPr algn="l"/>
            <a:r>
              <a:rPr kumimoji="1" lang="en-US" altLang="ja-JP" sz="1400" dirty="0"/>
              <a:t>2013 NSAC Implementing </a:t>
            </a:r>
          </a:p>
          <a:p>
            <a:pPr algn="l"/>
            <a:r>
              <a:rPr kumimoji="1" lang="en-US" altLang="ja-JP" sz="1400" dirty="0"/>
              <a:t>the 2007 Long Range Plan</a:t>
            </a:r>
            <a:endParaRPr kumimoji="1" lang="ja-JP" altLang="en-US" sz="1400" dirty="0"/>
          </a:p>
        </p:txBody>
      </p:sp>
      <p:sp>
        <p:nvSpPr>
          <p:cNvPr id="16" name="スライド番号プレースホルダー 15">
            <a:extLst>
              <a:ext uri="{FF2B5EF4-FFF2-40B4-BE49-F238E27FC236}">
                <a16:creationId xmlns:a16="http://schemas.microsoft.com/office/drawing/2014/main" id="{9C6A6AA0-450B-4BD3-93DD-5FD47926C1A0}"/>
              </a:ext>
            </a:extLst>
          </p:cNvPr>
          <p:cNvSpPr>
            <a:spLocks noGrp="1"/>
          </p:cNvSpPr>
          <p:nvPr>
            <p:ph type="sldNum" sz="quarter" idx="12"/>
          </p:nvPr>
        </p:nvSpPr>
        <p:spPr/>
        <p:txBody>
          <a:bodyPr/>
          <a:lstStyle/>
          <a:p>
            <a:fld id="{790CF57B-DD1B-4031-B9F9-0C464C9FAFED}" type="slidenum">
              <a:rPr kumimoji="1" lang="ja-JP" altLang="en-US" smtClean="0"/>
              <a:t>52</a:t>
            </a:fld>
            <a:endParaRPr kumimoji="1" lang="ja-JP" altLang="en-US"/>
          </a:p>
        </p:txBody>
      </p:sp>
    </p:spTree>
    <p:extLst>
      <p:ext uri="{BB962C8B-B14F-4D97-AF65-F5344CB8AC3E}">
        <p14:creationId xmlns:p14="http://schemas.microsoft.com/office/powerpoint/2010/main" val="28592002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格子</a:t>
            </a:r>
            <a:r>
              <a:rPr lang="en-US" altLang="ja-JP" sz="4000" dirty="0"/>
              <a:t>QCD</a:t>
            </a:r>
            <a:r>
              <a:rPr lang="ja-JP" altLang="en-US" sz="4000" dirty="0"/>
              <a:t>による熱力学量</a:t>
            </a:r>
          </a:p>
        </p:txBody>
      </p:sp>
      <p:pic>
        <p:nvPicPr>
          <p:cNvPr id="4" name="図 3"/>
          <p:cNvPicPr>
            <a:picLocks noChangeAspect="1"/>
          </p:cNvPicPr>
          <p:nvPr/>
        </p:nvPicPr>
        <p:blipFill rotWithShape="1">
          <a:blip r:embed="rId2"/>
          <a:srcRect l="28119" t="20103" r="14990" b="4273"/>
          <a:stretch/>
        </p:blipFill>
        <p:spPr>
          <a:xfrm>
            <a:off x="2375407" y="2204865"/>
            <a:ext cx="3744416" cy="3096345"/>
          </a:xfrm>
          <a:prstGeom prst="rect">
            <a:avLst/>
          </a:prstGeom>
        </p:spPr>
      </p:pic>
      <p:sp>
        <p:nvSpPr>
          <p:cNvPr id="5" name="テキスト ボックス 4"/>
          <p:cNvSpPr txBox="1"/>
          <p:nvPr/>
        </p:nvSpPr>
        <p:spPr>
          <a:xfrm>
            <a:off x="2711625" y="5445224"/>
            <a:ext cx="3015569" cy="523220"/>
          </a:xfrm>
          <a:prstGeom prst="rect">
            <a:avLst/>
          </a:prstGeom>
          <a:noFill/>
        </p:spPr>
        <p:txBody>
          <a:bodyPr wrap="none" rtlCol="0">
            <a:spAutoFit/>
          </a:bodyPr>
          <a:lstStyle/>
          <a:p>
            <a:r>
              <a:rPr kumimoji="1" lang="en-US" altLang="ja-JP" sz="2800" dirty="0"/>
              <a:t>WHOT-QCD(2012)</a:t>
            </a:r>
            <a:endParaRPr kumimoji="1" lang="ja-JP" altLang="en-US" sz="2800" dirty="0"/>
          </a:p>
        </p:txBody>
      </p:sp>
      <mc:AlternateContent xmlns:mc="http://schemas.openxmlformats.org/markup-compatibility/2006" xmlns:a14="http://schemas.microsoft.com/office/drawing/2010/main">
        <mc:Choice Requires="a14">
          <p:sp>
            <p:nvSpPr>
              <p:cNvPr id="7" name="テキスト ボックス 6"/>
              <p:cNvSpPr txBox="1"/>
              <p:nvPr/>
            </p:nvSpPr>
            <p:spPr>
              <a:xfrm>
                <a:off x="6816081" y="3140968"/>
                <a:ext cx="2515625"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𝑇</m:t>
                      </m:r>
                      <m:r>
                        <a:rPr kumimoji="1" lang="en-US" altLang="ja-JP" sz="3600" i="1">
                          <a:latin typeface="Cambria Math" panose="02040503050406030204" pitchFamily="18" charset="0"/>
                        </a:rPr>
                        <m:t>~160</m:t>
                      </m:r>
                      <m:r>
                        <a:rPr kumimoji="1" lang="en-US" altLang="ja-JP" sz="3600">
                          <a:latin typeface="Cambria Math" panose="02040503050406030204" pitchFamily="18" charset="0"/>
                        </a:rPr>
                        <m:t> </m:t>
                      </m:r>
                      <m:r>
                        <m:rPr>
                          <m:sty m:val="p"/>
                        </m:rPr>
                        <a:rPr kumimoji="1" lang="en-US" altLang="ja-JP" sz="3600">
                          <a:latin typeface="Cambria Math" panose="02040503050406030204" pitchFamily="18" charset="0"/>
                        </a:rPr>
                        <m:t>MeV</m:t>
                      </m:r>
                    </m:oMath>
                  </m:oMathPara>
                </a14:m>
                <a:endParaRPr kumimoji="1" lang="ja-JP" altLang="en-US" sz="3600" dirty="0">
                  <a:latin typeface="+mn-ea"/>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6816081" y="3140968"/>
                <a:ext cx="2515625" cy="553998"/>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6807724" y="3739098"/>
                <a:ext cx="281666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3600" i="1">
                          <a:latin typeface="Cambria Math" panose="02040503050406030204" pitchFamily="18" charset="0"/>
                        </a:rPr>
                        <m:t>𝜀</m:t>
                      </m:r>
                      <m:r>
                        <a:rPr kumimoji="1" lang="en-US" altLang="ja-JP" sz="3600" i="1">
                          <a:latin typeface="Cambria Math" panose="02040503050406030204" pitchFamily="18" charset="0"/>
                        </a:rPr>
                        <m:t>~1 </m:t>
                      </m:r>
                      <m:r>
                        <m:rPr>
                          <m:sty m:val="p"/>
                        </m:rPr>
                        <a:rPr kumimoji="1" lang="en-US" altLang="ja-JP" sz="3600">
                          <a:latin typeface="Cambria Math" panose="02040503050406030204" pitchFamily="18" charset="0"/>
                        </a:rPr>
                        <m:t>GeV</m:t>
                      </m:r>
                      <m:r>
                        <a:rPr kumimoji="1" lang="en-US" altLang="ja-JP" sz="3600">
                          <a:latin typeface="Cambria Math" panose="02040503050406030204" pitchFamily="18" charset="0"/>
                        </a:rPr>
                        <m:t>/</m:t>
                      </m:r>
                      <m:r>
                        <m:rPr>
                          <m:sty m:val="p"/>
                        </m:rPr>
                        <a:rPr kumimoji="1" lang="en-US" altLang="ja-JP" sz="3600">
                          <a:latin typeface="Cambria Math" panose="02040503050406030204" pitchFamily="18" charset="0"/>
                        </a:rPr>
                        <m:t>f</m:t>
                      </m:r>
                      <m:sSup>
                        <m:sSupPr>
                          <m:ctrlPr>
                            <a:rPr kumimoji="1" lang="en-US" altLang="ja-JP" sz="3600" i="1">
                              <a:latin typeface="Cambria Math" panose="02040503050406030204" pitchFamily="18" charset="0"/>
                            </a:rPr>
                          </m:ctrlPr>
                        </m:sSupPr>
                        <m:e>
                          <m:r>
                            <m:rPr>
                              <m:sty m:val="p"/>
                            </m:rPr>
                            <a:rPr kumimoji="1" lang="en-US" altLang="ja-JP" sz="3600">
                              <a:latin typeface="Cambria Math" panose="02040503050406030204" pitchFamily="18" charset="0"/>
                            </a:rPr>
                            <m:t>m</m:t>
                          </m:r>
                        </m:e>
                        <m:sup>
                          <m:r>
                            <a:rPr kumimoji="1" lang="en-US" altLang="ja-JP" sz="3600">
                              <a:latin typeface="Cambria Math" panose="02040503050406030204" pitchFamily="18" charset="0"/>
                            </a:rPr>
                            <m:t>3</m:t>
                          </m:r>
                        </m:sup>
                      </m:sSup>
                    </m:oMath>
                  </m:oMathPara>
                </a14:m>
                <a:endParaRPr kumimoji="1" lang="ja-JP" altLang="en-US" sz="3600" dirty="0">
                  <a:latin typeface="+mn-ea"/>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6807724" y="3739098"/>
                <a:ext cx="2816669" cy="553998"/>
              </a:xfrm>
              <a:prstGeom prst="rect">
                <a:avLst/>
              </a:prstGeom>
              <a:blipFill>
                <a:blip r:embed="rId4"/>
                <a:stretch>
                  <a:fillRect/>
                </a:stretch>
              </a:blipFill>
            </p:spPr>
            <p:txBody>
              <a:bodyPr/>
              <a:lstStyle/>
              <a:p>
                <a:r>
                  <a:rPr lang="ja-JP" altLang="en-US">
                    <a:noFill/>
                  </a:rPr>
                  <a:t> </a:t>
                </a:r>
              </a:p>
            </p:txBody>
          </p:sp>
        </mc:Fallback>
      </mc:AlternateContent>
      <p:sp>
        <p:nvSpPr>
          <p:cNvPr id="9" name="テキスト ボックス 8"/>
          <p:cNvSpPr txBox="1"/>
          <p:nvPr/>
        </p:nvSpPr>
        <p:spPr>
          <a:xfrm>
            <a:off x="6437500" y="2300578"/>
            <a:ext cx="2815194" cy="523220"/>
          </a:xfrm>
          <a:prstGeom prst="rect">
            <a:avLst/>
          </a:prstGeom>
          <a:noFill/>
        </p:spPr>
        <p:txBody>
          <a:bodyPr wrap="none" rtlCol="0">
            <a:spAutoFit/>
          </a:bodyPr>
          <a:lstStyle/>
          <a:p>
            <a:r>
              <a:rPr lang="ja-JP" altLang="en-US" sz="2800" dirty="0">
                <a:latin typeface="+mn-ea"/>
              </a:rPr>
              <a:t>目安となるスケール</a:t>
            </a:r>
            <a:endParaRPr kumimoji="1" lang="ja-JP" altLang="en-US" sz="2800" dirty="0">
              <a:latin typeface="+mn-ea"/>
            </a:endParaRPr>
          </a:p>
        </p:txBody>
      </p:sp>
    </p:spTree>
    <p:extLst>
      <p:ext uri="{BB962C8B-B14F-4D97-AF65-F5344CB8AC3E}">
        <p14:creationId xmlns:p14="http://schemas.microsoft.com/office/powerpoint/2010/main" val="20375774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en-US" altLang="ja-JP" sz="4000" dirty="0" err="1"/>
              <a:t>Bjorken</a:t>
            </a:r>
            <a:r>
              <a:rPr lang="ja-JP" altLang="en-US" sz="4000" dirty="0"/>
              <a:t>エネルギー密度</a:t>
            </a:r>
          </a:p>
        </p:txBody>
      </p:sp>
      <p:pic>
        <p:nvPicPr>
          <p:cNvPr id="3" name="図 2"/>
          <p:cNvPicPr>
            <a:picLocks noChangeAspect="1"/>
          </p:cNvPicPr>
          <p:nvPr/>
        </p:nvPicPr>
        <p:blipFill rotWithShape="1">
          <a:blip r:embed="rId2"/>
          <a:srcRect l="19367" r="11708" b="23619"/>
          <a:stretch/>
        </p:blipFill>
        <p:spPr>
          <a:xfrm>
            <a:off x="1055440" y="2101914"/>
            <a:ext cx="4536504" cy="3127287"/>
          </a:xfrm>
          <a:prstGeom prst="rect">
            <a:avLst/>
          </a:prstGeom>
        </p:spPr>
      </p:pic>
      <p:sp>
        <p:nvSpPr>
          <p:cNvPr id="4" name="テキスト ボックス 3"/>
          <p:cNvSpPr txBox="1"/>
          <p:nvPr/>
        </p:nvSpPr>
        <p:spPr>
          <a:xfrm>
            <a:off x="3602170" y="1556792"/>
            <a:ext cx="1955985" cy="523220"/>
          </a:xfrm>
          <a:prstGeom prst="rect">
            <a:avLst/>
          </a:prstGeom>
          <a:noFill/>
        </p:spPr>
        <p:txBody>
          <a:bodyPr wrap="none" rtlCol="0">
            <a:spAutoFit/>
          </a:bodyPr>
          <a:lstStyle/>
          <a:p>
            <a:r>
              <a:rPr kumimoji="1" lang="en-US" altLang="ja-JP" sz="2800" dirty="0"/>
              <a:t>STAR(2008)</a:t>
            </a:r>
            <a:endParaRPr kumimoji="1" lang="ja-JP" altLang="en-US" sz="2800" dirty="0"/>
          </a:p>
        </p:txBody>
      </p:sp>
      <p:sp>
        <p:nvSpPr>
          <p:cNvPr id="5" name="円/楕円 4"/>
          <p:cNvSpPr/>
          <p:nvPr/>
        </p:nvSpPr>
        <p:spPr>
          <a:xfrm>
            <a:off x="4161516" y="5419911"/>
            <a:ext cx="900000" cy="9000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4313916" y="5421043"/>
            <a:ext cx="900000" cy="9000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1271464" y="5408188"/>
            <a:ext cx="900000" cy="9000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1919536" y="5409320"/>
            <a:ext cx="900000" cy="9000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847528" y="4077072"/>
            <a:ext cx="3528392" cy="288032"/>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1" name="テキスト ボックス 10"/>
              <p:cNvSpPr txBox="1"/>
              <p:nvPr/>
            </p:nvSpPr>
            <p:spPr>
              <a:xfrm>
                <a:off x="6738874" y="2132856"/>
                <a:ext cx="3893630" cy="469744"/>
              </a:xfrm>
              <a:prstGeom prst="rect">
                <a:avLst/>
              </a:prstGeom>
              <a:noFill/>
            </p:spPr>
            <p:txBody>
              <a:bodyPr wrap="none" lIns="0" tIns="0" rIns="0" bIns="0" rtlCol="0">
                <a:spAutoFit/>
              </a:bodyPr>
              <a:lstStyle/>
              <a:p>
                <a14:m>
                  <m:oMath xmlns:m="http://schemas.openxmlformats.org/officeDocument/2006/math">
                    <m:sSub>
                      <m:sSubPr>
                        <m:ctrlPr>
                          <a:rPr kumimoji="1" lang="en-US" altLang="ja-JP" sz="2800" i="1">
                            <a:latin typeface="Cambria Math" panose="02040503050406030204" pitchFamily="18" charset="0"/>
                          </a:rPr>
                        </m:ctrlPr>
                      </m:sSubPr>
                      <m:e>
                        <m:r>
                          <a:rPr kumimoji="1" lang="ja-JP" altLang="en-US" sz="2800" i="1">
                            <a:latin typeface="Cambria Math" panose="02040503050406030204" pitchFamily="18" charset="0"/>
                          </a:rPr>
                          <m:t>𝜖</m:t>
                        </m:r>
                      </m:e>
                      <m:sub>
                        <m:r>
                          <a:rPr kumimoji="1" lang="en-US" altLang="ja-JP" sz="2800" i="1">
                            <a:latin typeface="Cambria Math" panose="02040503050406030204" pitchFamily="18" charset="0"/>
                          </a:rPr>
                          <m:t>𝐵𝐽</m:t>
                        </m:r>
                      </m:sub>
                    </m:sSub>
                    <m:r>
                      <a:rPr kumimoji="1" lang="ja-JP" altLang="en-US" sz="2800" i="1">
                        <a:latin typeface="Cambria Math" panose="02040503050406030204" pitchFamily="18" charset="0"/>
                      </a:rPr>
                      <m:t>𝜏</m:t>
                    </m:r>
                    <m:r>
                      <a:rPr kumimoji="1" lang="en-US" altLang="ja-JP" sz="2800" i="1">
                        <a:latin typeface="Cambria Math" panose="02040503050406030204" pitchFamily="18" charset="0"/>
                      </a:rPr>
                      <m:t>~15 </m:t>
                    </m:r>
                    <m:r>
                      <m:rPr>
                        <m:sty m:val="p"/>
                      </m:rPr>
                      <a:rPr kumimoji="1" lang="en-US" altLang="ja-JP" sz="2800">
                        <a:latin typeface="Cambria Math" panose="02040503050406030204" pitchFamily="18" charset="0"/>
                      </a:rPr>
                      <m:t>GeV</m:t>
                    </m:r>
                    <m:r>
                      <a:rPr kumimoji="1" lang="en-US" altLang="ja-JP" sz="2800">
                        <a:latin typeface="Cambria Math" panose="02040503050406030204" pitchFamily="18" charset="0"/>
                      </a:rPr>
                      <m:t>/</m:t>
                    </m:r>
                    <m:r>
                      <m:rPr>
                        <m:sty m:val="p"/>
                      </m:rPr>
                      <a:rPr kumimoji="1" lang="en-US" altLang="ja-JP" sz="2800">
                        <a:latin typeface="Cambria Math" panose="02040503050406030204" pitchFamily="18" charset="0"/>
                      </a:rPr>
                      <m:t>f</m:t>
                    </m:r>
                    <m:sSup>
                      <m:sSupPr>
                        <m:ctrlPr>
                          <a:rPr kumimoji="1" lang="en-US" altLang="ja-JP" sz="2800" i="1">
                            <a:latin typeface="Cambria Math" panose="02040503050406030204" pitchFamily="18" charset="0"/>
                          </a:rPr>
                        </m:ctrlPr>
                      </m:sSupPr>
                      <m:e>
                        <m:r>
                          <m:rPr>
                            <m:sty m:val="p"/>
                          </m:rPr>
                          <a:rPr kumimoji="1" lang="en-US" altLang="ja-JP" sz="2800">
                            <a:latin typeface="Cambria Math" panose="02040503050406030204" pitchFamily="18" charset="0"/>
                          </a:rPr>
                          <m:t>m</m:t>
                        </m:r>
                      </m:e>
                      <m:sup>
                        <m:r>
                          <a:rPr kumimoji="1" lang="en-US" altLang="ja-JP" sz="2800">
                            <a:latin typeface="Cambria Math" panose="02040503050406030204" pitchFamily="18" charset="0"/>
                          </a:rPr>
                          <m:t>2</m:t>
                        </m:r>
                      </m:sup>
                    </m:sSup>
                  </m:oMath>
                </a14:m>
                <a:r>
                  <a:rPr kumimoji="1" lang="ja-JP" altLang="en-US" sz="2800" dirty="0">
                    <a:latin typeface="+mn-ea"/>
                  </a:rPr>
                  <a:t> </a:t>
                </a:r>
                <a:r>
                  <a:rPr kumimoji="1" lang="en-US" altLang="ja-JP" sz="2800" dirty="0"/>
                  <a:t>@LHC</a:t>
                </a:r>
                <a:endParaRPr kumimoji="1" lang="ja-JP" altLang="en-US" sz="28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6738874" y="2132856"/>
                <a:ext cx="3893630" cy="469744"/>
              </a:xfrm>
              <a:prstGeom prst="rect">
                <a:avLst/>
              </a:prstGeom>
              <a:blipFill>
                <a:blip r:embed="rId3"/>
                <a:stretch>
                  <a:fillRect t="-19481" r="-4695" b="-40260"/>
                </a:stretch>
              </a:blipFill>
            </p:spPr>
            <p:txBody>
              <a:bodyPr/>
              <a:lstStyle/>
              <a:p>
                <a:r>
                  <a:rPr lang="ja-JP" altLang="en-US">
                    <a:noFill/>
                  </a:rPr>
                  <a:t> </a:t>
                </a:r>
              </a:p>
            </p:txBody>
          </p:sp>
        </mc:Fallback>
      </mc:AlternateContent>
      <p:sp>
        <p:nvSpPr>
          <p:cNvPr id="12" name="テキスト ボックス 11"/>
          <p:cNvSpPr txBox="1"/>
          <p:nvPr/>
        </p:nvSpPr>
        <p:spPr>
          <a:xfrm>
            <a:off x="8795523" y="2668850"/>
            <a:ext cx="1409360" cy="400110"/>
          </a:xfrm>
          <a:prstGeom prst="rect">
            <a:avLst/>
          </a:prstGeom>
          <a:noFill/>
        </p:spPr>
        <p:txBody>
          <a:bodyPr wrap="none" rtlCol="0">
            <a:spAutoFit/>
          </a:bodyPr>
          <a:lstStyle/>
          <a:p>
            <a:r>
              <a:rPr kumimoji="1" lang="en-US" altLang="ja-JP" sz="2000" dirty="0" err="1"/>
              <a:t>Toia</a:t>
            </a:r>
            <a:r>
              <a:rPr kumimoji="1" lang="en-US" altLang="ja-JP" sz="2000" dirty="0"/>
              <a:t>(QM11)</a:t>
            </a:r>
            <a:endParaRPr kumimoji="1" lang="ja-JP" altLang="en-US" sz="2000" dirty="0"/>
          </a:p>
        </p:txBody>
      </p:sp>
      <mc:AlternateContent xmlns:mc="http://schemas.openxmlformats.org/markup-compatibility/2006" xmlns:a14="http://schemas.microsoft.com/office/drawing/2010/main">
        <mc:Choice Requires="a14">
          <p:sp>
            <p:nvSpPr>
              <p:cNvPr id="13" name="テキスト ボックス 12"/>
              <p:cNvSpPr txBox="1"/>
              <p:nvPr/>
            </p:nvSpPr>
            <p:spPr>
              <a:xfrm>
                <a:off x="6096000" y="3356993"/>
                <a:ext cx="5040561" cy="2246769"/>
              </a:xfrm>
              <a:prstGeom prst="rect">
                <a:avLst/>
              </a:prstGeom>
              <a:noFill/>
            </p:spPr>
            <p:txBody>
              <a:bodyPr wrap="square" rtlCol="0">
                <a:spAutoFit/>
              </a:bodyPr>
              <a:lstStyle/>
              <a:p>
                <a14:m>
                  <m:oMath xmlns:m="http://schemas.openxmlformats.org/officeDocument/2006/math">
                    <m:r>
                      <a:rPr kumimoji="1" lang="ja-JP" altLang="en-US" sz="2800" i="1">
                        <a:latin typeface="Cambria Math" panose="02040503050406030204" pitchFamily="18" charset="0"/>
                      </a:rPr>
                      <m:t>𝜏</m:t>
                    </m:r>
                    <m:r>
                      <a:rPr kumimoji="1" lang="en-US" altLang="ja-JP" sz="2800" i="1">
                        <a:latin typeface="Cambria Math" panose="02040503050406030204" pitchFamily="18" charset="0"/>
                      </a:rPr>
                      <m:t>=1</m:t>
                    </m:r>
                    <m:r>
                      <m:rPr>
                        <m:sty m:val="p"/>
                      </m:rPr>
                      <a:rPr kumimoji="1" lang="en-US" altLang="ja-JP" sz="2800">
                        <a:latin typeface="Cambria Math" panose="02040503050406030204" pitchFamily="18" charset="0"/>
                      </a:rPr>
                      <m:t>fm</m:t>
                    </m:r>
                    <m:r>
                      <a:rPr kumimoji="1" lang="en-US" altLang="ja-JP" sz="2800">
                        <a:latin typeface="Cambria Math" panose="02040503050406030204" pitchFamily="18" charset="0"/>
                      </a:rPr>
                      <m:t>/</m:t>
                    </m:r>
                    <m:r>
                      <m:rPr>
                        <m:sty m:val="p"/>
                      </m:rPr>
                      <a:rPr kumimoji="1" lang="en-US" altLang="ja-JP" sz="2800">
                        <a:latin typeface="Cambria Math" panose="02040503050406030204" pitchFamily="18" charset="0"/>
                      </a:rPr>
                      <m:t>c</m:t>
                    </m:r>
                  </m:oMath>
                </a14:m>
                <a:r>
                  <a:rPr kumimoji="1" lang="ja-JP" altLang="en-US" sz="2800" dirty="0">
                    <a:latin typeface="+mn-ea"/>
                  </a:rPr>
                  <a:t>とすると</a:t>
                </a:r>
                <a:r>
                  <a:rPr kumimoji="1" lang="en-US" altLang="ja-JP" sz="2800" dirty="0"/>
                  <a:t>QGP</a:t>
                </a:r>
                <a:r>
                  <a:rPr kumimoji="1" lang="ja-JP" altLang="en-US" sz="2800" dirty="0">
                    <a:latin typeface="+mn-ea"/>
                  </a:rPr>
                  <a:t>生成に十分な</a:t>
                </a:r>
                <a:r>
                  <a:rPr lang="ja-JP" altLang="en-US" sz="2800" dirty="0">
                    <a:latin typeface="+mn-ea"/>
                  </a:rPr>
                  <a:t>エネルギー密度</a:t>
                </a:r>
                <a:endParaRPr lang="en-US" altLang="ja-JP" sz="2800" dirty="0">
                  <a:latin typeface="+mn-ea"/>
                </a:endParaRPr>
              </a:p>
              <a:p>
                <a:pPr marL="457200" indent="-457200">
                  <a:buFont typeface="Arial" panose="020B0604020202020204" pitchFamily="34" charset="0"/>
                  <a:buChar char="•"/>
                </a:pPr>
                <a:r>
                  <a:rPr kumimoji="1" lang="ja-JP" altLang="en-US" sz="2800" dirty="0">
                    <a:latin typeface="+mn-ea"/>
                  </a:rPr>
                  <a:t>熱平衡と関係ない</a:t>
                </a:r>
                <a:endParaRPr kumimoji="1" lang="en-US" altLang="ja-JP" sz="2800" dirty="0">
                  <a:latin typeface="+mn-ea"/>
                </a:endParaRPr>
              </a:p>
              <a:p>
                <a:pPr marL="457200" indent="-457200">
                  <a:buFont typeface="Arial" panose="020B0604020202020204" pitchFamily="34" charset="0"/>
                  <a:buChar char="•"/>
                </a:pPr>
                <a:r>
                  <a:rPr lang="ja-JP" altLang="en-US" sz="2800" dirty="0">
                    <a:latin typeface="+mn-ea"/>
                  </a:rPr>
                  <a:t>時刻は不定</a:t>
                </a:r>
                <a:endParaRPr lang="en-US" altLang="ja-JP" sz="2800" dirty="0">
                  <a:latin typeface="+mn-ea"/>
                </a:endParaRPr>
              </a:p>
              <a:p>
                <a:pPr marL="457200" indent="-457200">
                  <a:buFont typeface="Arial" panose="020B0604020202020204" pitchFamily="34" charset="0"/>
                  <a:buChar char="•"/>
                </a:pPr>
                <a:r>
                  <a:rPr kumimoji="1" lang="ja-JP" altLang="en-US" sz="2800" dirty="0">
                    <a:latin typeface="+mn-ea"/>
                  </a:rPr>
                  <a:t>仕事は無考慮</a:t>
                </a: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6096000" y="3356993"/>
                <a:ext cx="5040561" cy="2246769"/>
              </a:xfrm>
              <a:prstGeom prst="rect">
                <a:avLst/>
              </a:prstGeom>
              <a:blipFill>
                <a:blip r:embed="rId4"/>
                <a:stretch>
                  <a:fillRect l="-2418" t="-2989" r="-967" b="-679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5221083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化学凍結温度</a:t>
            </a:r>
          </a:p>
        </p:txBody>
      </p:sp>
      <p:pic>
        <p:nvPicPr>
          <p:cNvPr id="3" name="図 2"/>
          <p:cNvPicPr>
            <a:picLocks noChangeAspect="1"/>
          </p:cNvPicPr>
          <p:nvPr/>
        </p:nvPicPr>
        <p:blipFill rotWithShape="1">
          <a:blip r:embed="rId2"/>
          <a:srcRect l="14148" t="20075" r="6181" b="7832"/>
          <a:stretch/>
        </p:blipFill>
        <p:spPr>
          <a:xfrm>
            <a:off x="2639586" y="1556794"/>
            <a:ext cx="3456415" cy="3053167"/>
          </a:xfrm>
          <a:prstGeom prst="rect">
            <a:avLst/>
          </a:prstGeom>
        </p:spPr>
      </p:pic>
      <p:pic>
        <p:nvPicPr>
          <p:cNvPr id="4" name="図 3"/>
          <p:cNvPicPr>
            <a:picLocks noChangeAspect="1"/>
          </p:cNvPicPr>
          <p:nvPr/>
        </p:nvPicPr>
        <p:blipFill rotWithShape="1">
          <a:blip r:embed="rId3"/>
          <a:srcRect l="5723" t="13433" r="2655" b="3102"/>
          <a:stretch/>
        </p:blipFill>
        <p:spPr>
          <a:xfrm>
            <a:off x="6096002" y="1556794"/>
            <a:ext cx="3428345" cy="3062029"/>
          </a:xfrm>
          <a:prstGeom prst="rect">
            <a:avLst/>
          </a:prstGeom>
        </p:spPr>
      </p:pic>
      <p:sp>
        <p:nvSpPr>
          <p:cNvPr id="5" name="テキスト ボックス 4"/>
          <p:cNvSpPr txBox="1"/>
          <p:nvPr/>
        </p:nvSpPr>
        <p:spPr>
          <a:xfrm>
            <a:off x="8085394" y="1156682"/>
            <a:ext cx="2052165" cy="400110"/>
          </a:xfrm>
          <a:prstGeom prst="rect">
            <a:avLst/>
          </a:prstGeom>
          <a:noFill/>
        </p:spPr>
        <p:txBody>
          <a:bodyPr wrap="none" rtlCol="0">
            <a:spAutoFit/>
          </a:bodyPr>
          <a:lstStyle/>
          <a:p>
            <a:r>
              <a:rPr kumimoji="1" lang="en-US" altLang="ja-JP" sz="2000" dirty="0" err="1"/>
              <a:t>Andronic</a:t>
            </a:r>
            <a:r>
              <a:rPr kumimoji="1" lang="en-US" altLang="ja-JP" sz="2000" dirty="0"/>
              <a:t> (QM12)</a:t>
            </a:r>
            <a:endParaRPr kumimoji="1" lang="ja-JP" altLang="en-US" sz="2000" dirty="0"/>
          </a:p>
        </p:txBody>
      </p:sp>
      <p:sp>
        <p:nvSpPr>
          <p:cNvPr id="6" name="テキスト ボックス 5"/>
          <p:cNvSpPr txBox="1"/>
          <p:nvPr/>
        </p:nvSpPr>
        <p:spPr>
          <a:xfrm>
            <a:off x="2135560" y="4883676"/>
            <a:ext cx="8496944" cy="1569660"/>
          </a:xfrm>
          <a:prstGeom prst="rect">
            <a:avLst/>
          </a:prstGeom>
          <a:noFill/>
        </p:spPr>
        <p:txBody>
          <a:bodyPr wrap="square" rtlCol="0">
            <a:spAutoFit/>
          </a:bodyPr>
          <a:lstStyle/>
          <a:p>
            <a:r>
              <a:rPr lang="ja-JP" altLang="en-US" sz="2400" dirty="0">
                <a:latin typeface="+mn-ea"/>
              </a:rPr>
              <a:t>化学平衡と無矛盾（≠必要十分）</a:t>
            </a:r>
            <a:endParaRPr lang="en-US" altLang="ja-JP" sz="2400" dirty="0">
              <a:latin typeface="+mn-ea"/>
            </a:endParaRPr>
          </a:p>
          <a:p>
            <a:r>
              <a:rPr lang="ja-JP" altLang="en-US" sz="2400" dirty="0">
                <a:latin typeface="+mn-ea"/>
              </a:rPr>
              <a:t>ハドロンカスケードによる補正が必要</a:t>
            </a:r>
            <a:endParaRPr lang="en-US" altLang="ja-JP" sz="2400" dirty="0">
              <a:latin typeface="+mn-ea"/>
            </a:endParaRPr>
          </a:p>
          <a:p>
            <a:r>
              <a:rPr lang="ja-JP" altLang="en-US" sz="2400" dirty="0">
                <a:latin typeface="+mn-ea"/>
              </a:rPr>
              <a:t>ダイナミカルな判定</a:t>
            </a:r>
            <a:endParaRPr lang="en-US" altLang="ja-JP" sz="2400" dirty="0">
              <a:latin typeface="+mn-ea"/>
            </a:endParaRPr>
          </a:p>
          <a:p>
            <a:r>
              <a:rPr kumimoji="1" lang="ja-JP" altLang="en-US" sz="2400" dirty="0">
                <a:latin typeface="+mn-ea"/>
              </a:rPr>
              <a:t>未発見のストレンジハドロンの影響？</a:t>
            </a:r>
            <a:r>
              <a:rPr kumimoji="1" lang="en-US" altLang="ja-JP" sz="2400" dirty="0"/>
              <a:t>(</a:t>
            </a:r>
            <a:r>
              <a:rPr kumimoji="1" lang="en-US" altLang="ja-JP" sz="2400" dirty="0" err="1"/>
              <a:t>Bazavov</a:t>
            </a:r>
            <a:r>
              <a:rPr kumimoji="1" lang="en-US" altLang="ja-JP" sz="2400" dirty="0"/>
              <a:t> </a:t>
            </a:r>
            <a:r>
              <a:rPr kumimoji="1" lang="en-US" altLang="ja-JP" sz="2400" i="1" dirty="0"/>
              <a:t>et al.</a:t>
            </a:r>
            <a:r>
              <a:rPr kumimoji="1" lang="en-US" altLang="ja-JP" sz="2400" dirty="0"/>
              <a:t> 2014)</a:t>
            </a:r>
            <a:endParaRPr kumimoji="1" lang="ja-JP" altLang="en-US" sz="2400" dirty="0"/>
          </a:p>
        </p:txBody>
      </p:sp>
    </p:spTree>
    <p:extLst>
      <p:ext uri="{BB962C8B-B14F-4D97-AF65-F5344CB8AC3E}">
        <p14:creationId xmlns:p14="http://schemas.microsoft.com/office/powerpoint/2010/main" val="3299405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熱放射スペクトル</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89" r="8932"/>
          <a:stretch/>
        </p:blipFill>
        <p:spPr bwMode="auto">
          <a:xfrm>
            <a:off x="1038826" y="1880897"/>
            <a:ext cx="3912747"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2573521" y="1390922"/>
            <a:ext cx="2377574" cy="523220"/>
          </a:xfrm>
          <a:prstGeom prst="rect">
            <a:avLst/>
          </a:prstGeom>
          <a:noFill/>
        </p:spPr>
        <p:txBody>
          <a:bodyPr wrap="none" rtlCol="0">
            <a:spAutoFit/>
          </a:bodyPr>
          <a:lstStyle/>
          <a:p>
            <a:r>
              <a:rPr kumimoji="1" lang="en-US" altLang="ja-JP" sz="2800" dirty="0"/>
              <a:t>PHENIX (2010)</a:t>
            </a:r>
            <a:endParaRPr kumimoji="1" lang="ja-JP" altLang="en-US" sz="2800"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07" t="27055" b="17150"/>
          <a:stretch/>
        </p:blipFill>
        <p:spPr bwMode="auto">
          <a:xfrm>
            <a:off x="6528049" y="1908498"/>
            <a:ext cx="3723139" cy="2492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7957068" y="1413928"/>
            <a:ext cx="2081019" cy="523220"/>
          </a:xfrm>
          <a:prstGeom prst="rect">
            <a:avLst/>
          </a:prstGeom>
          <a:noFill/>
        </p:spPr>
        <p:txBody>
          <a:bodyPr wrap="none" rtlCol="0">
            <a:spAutoFit/>
          </a:bodyPr>
          <a:lstStyle/>
          <a:p>
            <a:r>
              <a:rPr kumimoji="1" lang="en-US" altLang="ja-JP" sz="2800" dirty="0"/>
              <a:t>ALICE (2012)</a:t>
            </a:r>
            <a:endParaRPr kumimoji="1" lang="ja-JP" altLang="en-US" sz="2800" dirty="0"/>
          </a:p>
        </p:txBody>
      </p:sp>
      <mc:AlternateContent xmlns:mc="http://schemas.openxmlformats.org/markup-compatibility/2006">
        <mc:Choice xmlns:a14="http://schemas.microsoft.com/office/drawing/2010/main" Requires="a14">
          <p:sp>
            <p:nvSpPr>
              <p:cNvPr id="7" name="正方形/長方形 6"/>
              <p:cNvSpPr/>
              <p:nvPr/>
            </p:nvSpPr>
            <p:spPr>
              <a:xfrm>
                <a:off x="6571817" y="4464859"/>
                <a:ext cx="378808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altLang="ja-JP" sz="2400" i="1" u="sng" smtClean="0">
                          <a:latin typeface="Cambria Math"/>
                        </a:rPr>
                        <m:t>𝑇</m:t>
                      </m:r>
                      <m:r>
                        <a:rPr kumimoji="1" lang="en-US" altLang="ja-JP" sz="2400" i="1" u="sng" smtClean="0">
                          <a:latin typeface="Cambria Math"/>
                        </a:rPr>
                        <m:t>=304±</m:t>
                      </m:r>
                      <m:sSup>
                        <m:sSupPr>
                          <m:ctrlPr>
                            <a:rPr kumimoji="1" lang="en-US" altLang="ja-JP" sz="2400" i="1" u="sng">
                              <a:latin typeface="Cambria Math" panose="02040503050406030204" pitchFamily="18" charset="0"/>
                              <a:ea typeface="Cambria Math"/>
                            </a:rPr>
                          </m:ctrlPr>
                        </m:sSupPr>
                        <m:e>
                          <m:r>
                            <a:rPr kumimoji="1" lang="en-US" altLang="ja-JP" sz="2400" i="1" u="sng">
                              <a:latin typeface="Cambria Math"/>
                              <a:ea typeface="Cambria Math"/>
                            </a:rPr>
                            <m:t>51</m:t>
                          </m:r>
                        </m:e>
                        <m:sup>
                          <m:r>
                            <m:rPr>
                              <m:sty m:val="p"/>
                            </m:rPr>
                            <a:rPr kumimoji="1" lang="en-US" altLang="ja-JP" sz="2400" u="sng">
                              <a:latin typeface="Cambria Math"/>
                              <a:ea typeface="Cambria Math"/>
                            </a:rPr>
                            <m:t>stat</m:t>
                          </m:r>
                          <m:r>
                            <a:rPr kumimoji="1" lang="en-US" altLang="ja-JP" sz="2400" u="sng">
                              <a:latin typeface="Cambria Math"/>
                              <a:ea typeface="Cambria Math"/>
                            </a:rPr>
                            <m:t>+</m:t>
                          </m:r>
                          <m:r>
                            <m:rPr>
                              <m:sty m:val="p"/>
                            </m:rPr>
                            <a:rPr kumimoji="1" lang="en-US" altLang="ja-JP" sz="2400" i="0" u="sng">
                              <a:latin typeface="Cambria Math"/>
                              <a:ea typeface="Cambria Math"/>
                            </a:rPr>
                            <m:t>s</m:t>
                          </m:r>
                          <m:r>
                            <m:rPr>
                              <m:sty m:val="p"/>
                            </m:rPr>
                            <a:rPr kumimoji="1" lang="en-US" altLang="ja-JP" sz="2400" b="0" i="0" u="sng" smtClean="0">
                              <a:latin typeface="Cambria Math" panose="02040503050406030204" pitchFamily="18" charset="0"/>
                              <a:ea typeface="Cambria Math"/>
                            </a:rPr>
                            <m:t>yst</m:t>
                          </m:r>
                        </m:sup>
                      </m:sSup>
                      <m:r>
                        <a:rPr kumimoji="1" lang="en-US" altLang="ja-JP" sz="2400" u="sng">
                          <a:latin typeface="Cambria Math"/>
                          <a:ea typeface="Cambria Math"/>
                        </a:rPr>
                        <m:t> </m:t>
                      </m:r>
                      <m:r>
                        <m:rPr>
                          <m:sty m:val="p"/>
                        </m:rPr>
                        <a:rPr kumimoji="1" lang="en-US" altLang="ja-JP" sz="2400" u="sng">
                          <a:latin typeface="Cambria Math"/>
                          <a:ea typeface="Cambria Math"/>
                        </a:rPr>
                        <m:t>MeV</m:t>
                      </m:r>
                    </m:oMath>
                  </m:oMathPara>
                </a14:m>
                <a:endParaRPr kumimoji="1" lang="en-US" altLang="ja-JP" sz="2400" u="sng" dirty="0"/>
              </a:p>
            </p:txBody>
          </p:sp>
        </mc:Choice>
        <mc:Fallback>
          <p:sp>
            <p:nvSpPr>
              <p:cNvPr id="7" name="正方形/長方形 6"/>
              <p:cNvSpPr>
                <a:spLocks noRot="1" noChangeAspect="1" noMove="1" noResize="1" noEditPoints="1" noAdjustHandles="1" noChangeArrowheads="1" noChangeShapeType="1" noTextEdit="1"/>
              </p:cNvSpPr>
              <p:nvPr/>
            </p:nvSpPr>
            <p:spPr>
              <a:xfrm>
                <a:off x="6571817" y="4464859"/>
                <a:ext cx="3788088" cy="461665"/>
              </a:xfrm>
              <a:prstGeom prst="rect">
                <a:avLst/>
              </a:prstGeom>
              <a:blipFill>
                <a:blip r:embed="rId4"/>
                <a:stretch>
                  <a:fillRect b="-263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正方形/長方形 9"/>
              <p:cNvSpPr/>
              <p:nvPr/>
            </p:nvSpPr>
            <p:spPr>
              <a:xfrm>
                <a:off x="839416" y="6348122"/>
                <a:ext cx="4311565" cy="461665"/>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altLang="ja-JP" sz="2400" i="1" u="sng">
                          <a:latin typeface="Cambria Math"/>
                        </a:rPr>
                        <m:t>𝑇</m:t>
                      </m:r>
                      <m:r>
                        <a:rPr lang="en-US" altLang="ja-JP" sz="2400" i="1" u="sng">
                          <a:latin typeface="Cambria Math"/>
                        </a:rPr>
                        <m:t>=221±</m:t>
                      </m:r>
                      <m:sSup>
                        <m:sSupPr>
                          <m:ctrlPr>
                            <a:rPr lang="en-US" altLang="ja-JP" sz="2400" i="1" u="sng">
                              <a:latin typeface="Cambria Math" panose="02040503050406030204" pitchFamily="18" charset="0"/>
                              <a:ea typeface="Cambria Math"/>
                            </a:rPr>
                          </m:ctrlPr>
                        </m:sSupPr>
                        <m:e>
                          <m:r>
                            <a:rPr lang="en-US" altLang="ja-JP" sz="2400" i="1" u="sng">
                              <a:latin typeface="Cambria Math"/>
                              <a:ea typeface="Cambria Math"/>
                            </a:rPr>
                            <m:t>19</m:t>
                          </m:r>
                        </m:e>
                        <m:sup>
                          <m:r>
                            <m:rPr>
                              <m:sty m:val="p"/>
                            </m:rPr>
                            <a:rPr lang="en-US" altLang="ja-JP" sz="2400" u="sng">
                              <a:latin typeface="Cambria Math"/>
                              <a:ea typeface="Cambria Math"/>
                            </a:rPr>
                            <m:t>stat</m:t>
                          </m:r>
                        </m:sup>
                      </m:sSup>
                      <m:r>
                        <a:rPr lang="en-US" altLang="ja-JP" sz="2400" i="1" u="sng">
                          <a:latin typeface="Cambria Math"/>
                          <a:ea typeface="Cambria Math"/>
                        </a:rPr>
                        <m:t>±</m:t>
                      </m:r>
                      <m:sSup>
                        <m:sSupPr>
                          <m:ctrlPr>
                            <a:rPr lang="en-US" altLang="ja-JP" sz="2400" i="1" u="sng">
                              <a:latin typeface="Cambria Math" panose="02040503050406030204" pitchFamily="18" charset="0"/>
                              <a:ea typeface="Cambria Math"/>
                            </a:rPr>
                          </m:ctrlPr>
                        </m:sSupPr>
                        <m:e>
                          <m:r>
                            <a:rPr lang="en-US" altLang="ja-JP" sz="2400" i="1" u="sng">
                              <a:latin typeface="Cambria Math"/>
                              <a:ea typeface="Cambria Math"/>
                            </a:rPr>
                            <m:t>19</m:t>
                          </m:r>
                        </m:e>
                        <m:sup>
                          <m:r>
                            <m:rPr>
                              <m:sty m:val="p"/>
                            </m:rPr>
                            <a:rPr lang="en-US" altLang="ja-JP" sz="2400" u="sng">
                              <a:latin typeface="Cambria Math"/>
                              <a:ea typeface="Cambria Math"/>
                            </a:rPr>
                            <m:t>syst</m:t>
                          </m:r>
                        </m:sup>
                      </m:sSup>
                      <m:r>
                        <a:rPr lang="en-US" altLang="ja-JP" sz="2400" u="sng">
                          <a:latin typeface="Cambria Math"/>
                          <a:ea typeface="Cambria Math"/>
                        </a:rPr>
                        <m:t> </m:t>
                      </m:r>
                      <m:r>
                        <m:rPr>
                          <m:sty m:val="p"/>
                        </m:rPr>
                        <a:rPr lang="en-US" altLang="ja-JP" sz="2400" u="sng">
                          <a:latin typeface="Cambria Math"/>
                          <a:ea typeface="Cambria Math"/>
                        </a:rPr>
                        <m:t>MeV</m:t>
                      </m:r>
                    </m:oMath>
                  </m:oMathPara>
                </a14:m>
                <a:endParaRPr lang="en-US" altLang="ja-JP" sz="2400" u="sng" dirty="0">
                  <a:latin typeface="Arial" charset="0"/>
                  <a:ea typeface="HG明朝E" panose="02020909000000000000" pitchFamily="17" charset="-128"/>
                </a:endParaRPr>
              </a:p>
            </p:txBody>
          </p:sp>
        </mc:Choice>
        <mc:Fallback xmlns="">
          <p:sp>
            <p:nvSpPr>
              <p:cNvPr id="10" name="正方形/長方形 9"/>
              <p:cNvSpPr>
                <a:spLocks noRot="1" noChangeAspect="1" noMove="1" noResize="1" noEditPoints="1" noAdjustHandles="1" noChangeArrowheads="1" noChangeShapeType="1" noTextEdit="1"/>
              </p:cNvSpPr>
              <p:nvPr/>
            </p:nvSpPr>
            <p:spPr>
              <a:xfrm>
                <a:off x="839416" y="6348122"/>
                <a:ext cx="4311565" cy="461665"/>
              </a:xfrm>
              <a:prstGeom prst="rect">
                <a:avLst/>
              </a:prstGeom>
              <a:blipFill>
                <a:blip r:embed="rId5"/>
                <a:stretch>
                  <a:fillRect b="-526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p:cNvSpPr txBox="1"/>
              <p:nvPr/>
            </p:nvSpPr>
            <p:spPr>
              <a:xfrm>
                <a:off x="5519937" y="5355213"/>
                <a:ext cx="6336704" cy="954107"/>
              </a:xfrm>
              <a:prstGeom prst="rect">
                <a:avLst/>
              </a:prstGeom>
              <a:noFill/>
            </p:spPr>
            <p:txBody>
              <a:bodyPr wrap="square" rtlCol="0">
                <a:spAutoFit/>
              </a:bodyPr>
              <a:lstStyle/>
              <a:p>
                <a:r>
                  <a:rPr lang="en-US" altLang="ja-JP" sz="2800" dirty="0"/>
                  <a:t>QGP</a:t>
                </a:r>
                <a:r>
                  <a:rPr lang="ja-JP" altLang="en-US" sz="2800" dirty="0">
                    <a:latin typeface="+mn-ea"/>
                  </a:rPr>
                  <a:t>生成に十分な（見かけ上の）温度</a:t>
                </a:r>
                <a:endParaRPr lang="en-US" altLang="ja-JP" sz="2800" dirty="0">
                  <a:latin typeface="+mn-ea"/>
                </a:endParaRPr>
              </a:p>
              <a:p>
                <a:r>
                  <a:rPr lang="en-US" altLang="ja-JP" sz="2800" dirty="0">
                    <a:latin typeface="+mn-ea"/>
                    <a:sym typeface="Wingdings" panose="05000000000000000000" pitchFamily="2" charset="2"/>
                  </a:rPr>
                  <a:t> </a:t>
                </a:r>
                <a:r>
                  <a:rPr lang="ja-JP" altLang="en-US" sz="2800" dirty="0">
                    <a:latin typeface="+mn-ea"/>
                  </a:rPr>
                  <a:t>膨張のドップラー効果</a:t>
                </a:r>
                <a:r>
                  <a:rPr lang="en-US" altLang="ja-JP" sz="2800" dirty="0">
                    <a:latin typeface="+mn-ea"/>
                    <a:sym typeface="Wingdings" panose="05000000000000000000" pitchFamily="2" charset="2"/>
                  </a:rPr>
                  <a:t></a:t>
                </a:r>
                <a14:m>
                  <m:oMath xmlns:m="http://schemas.openxmlformats.org/officeDocument/2006/math">
                    <m:sSub>
                      <m:sSubPr>
                        <m:ctrlPr>
                          <a:rPr lang="en-US" altLang="ja-JP" sz="2800" i="1">
                            <a:latin typeface="Cambria Math" panose="02040503050406030204" pitchFamily="18" charset="0"/>
                            <a:sym typeface="Wingdings" panose="05000000000000000000" pitchFamily="2" charset="2"/>
                          </a:rPr>
                        </m:ctrlPr>
                      </m:sSubPr>
                      <m:e>
                        <m:r>
                          <a:rPr lang="en-US" altLang="ja-JP" sz="2800" i="1">
                            <a:latin typeface="Cambria Math" panose="02040503050406030204" pitchFamily="18" charset="0"/>
                            <a:sym typeface="Wingdings" panose="05000000000000000000" pitchFamily="2" charset="2"/>
                          </a:rPr>
                          <m:t>𝑣</m:t>
                        </m:r>
                      </m:e>
                      <m:sub>
                        <m:r>
                          <a:rPr lang="en-US" altLang="ja-JP" sz="2800" i="1">
                            <a:latin typeface="Cambria Math" panose="02040503050406030204" pitchFamily="18" charset="0"/>
                            <a:sym typeface="Wingdings" panose="05000000000000000000" pitchFamily="2" charset="2"/>
                          </a:rPr>
                          <m:t>2</m:t>
                        </m:r>
                      </m:sub>
                    </m:sSub>
                    <m:r>
                      <a:rPr lang="en-US" altLang="ja-JP" sz="2800" i="1">
                        <a:latin typeface="Cambria Math" panose="02040503050406030204" pitchFamily="18" charset="0"/>
                        <a:sym typeface="Wingdings" panose="05000000000000000000" pitchFamily="2" charset="2"/>
                      </a:rPr>
                      <m:t>,</m:t>
                    </m:r>
                    <m:sSub>
                      <m:sSubPr>
                        <m:ctrlPr>
                          <a:rPr lang="en-US" altLang="ja-JP" sz="2800" i="1">
                            <a:latin typeface="Cambria Math" panose="02040503050406030204" pitchFamily="18" charset="0"/>
                            <a:sym typeface="Wingdings" panose="05000000000000000000" pitchFamily="2" charset="2"/>
                          </a:rPr>
                        </m:ctrlPr>
                      </m:sSubPr>
                      <m:e>
                        <m:r>
                          <a:rPr lang="en-US" altLang="ja-JP" sz="2800" i="1">
                            <a:latin typeface="Cambria Math" panose="02040503050406030204" pitchFamily="18" charset="0"/>
                            <a:sym typeface="Wingdings" panose="05000000000000000000" pitchFamily="2" charset="2"/>
                          </a:rPr>
                          <m:t>𝑣</m:t>
                        </m:r>
                      </m:e>
                      <m:sub>
                        <m:r>
                          <a:rPr lang="en-US" altLang="ja-JP" sz="2800" i="1">
                            <a:latin typeface="Cambria Math" panose="02040503050406030204" pitchFamily="18" charset="0"/>
                            <a:sym typeface="Wingdings" panose="05000000000000000000" pitchFamily="2" charset="2"/>
                          </a:rPr>
                          <m:t>3</m:t>
                        </m:r>
                      </m:sub>
                    </m:sSub>
                    <m:r>
                      <a:rPr lang="en-US" altLang="ja-JP" sz="2800" i="1">
                        <a:latin typeface="Cambria Math" panose="02040503050406030204" pitchFamily="18" charset="0"/>
                        <a:sym typeface="Wingdings" panose="05000000000000000000" pitchFamily="2" charset="2"/>
                      </a:rPr>
                      <m:t>?</m:t>
                    </m:r>
                  </m:oMath>
                </a14:m>
                <a:endParaRPr kumimoji="1" lang="ja-JP" altLang="en-US" sz="28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5519937" y="5355213"/>
                <a:ext cx="6336704" cy="954107"/>
              </a:xfrm>
              <a:prstGeom prst="rect">
                <a:avLst/>
              </a:prstGeom>
              <a:blipFill>
                <a:blip r:embed="rId6"/>
                <a:stretch>
                  <a:fillRect l="-2021" t="-6369" r="-481" b="-1656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8179608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ギネス世界記録</a:t>
            </a:r>
          </a:p>
        </p:txBody>
      </p:sp>
      <p:pic>
        <p:nvPicPr>
          <p:cNvPr id="3" name="図 2"/>
          <p:cNvPicPr>
            <a:picLocks noChangeAspect="1"/>
          </p:cNvPicPr>
          <p:nvPr/>
        </p:nvPicPr>
        <p:blipFill>
          <a:blip r:embed="rId2"/>
          <a:stretch>
            <a:fillRect/>
          </a:stretch>
        </p:blipFill>
        <p:spPr>
          <a:xfrm>
            <a:off x="2933700" y="1690690"/>
            <a:ext cx="6324600" cy="4433888"/>
          </a:xfrm>
          <a:prstGeom prst="rect">
            <a:avLst/>
          </a:prstGeom>
        </p:spPr>
      </p:pic>
    </p:spTree>
    <p:extLst>
      <p:ext uri="{BB962C8B-B14F-4D97-AF65-F5344CB8AC3E}">
        <p14:creationId xmlns:p14="http://schemas.microsoft.com/office/powerpoint/2010/main" val="1480417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ジェットクエンチング</a:t>
            </a:r>
          </a:p>
        </p:txBody>
      </p:sp>
      <p:pic>
        <p:nvPicPr>
          <p:cNvPr id="3" name="図 2"/>
          <p:cNvPicPr>
            <a:picLocks noChangeAspect="1"/>
          </p:cNvPicPr>
          <p:nvPr/>
        </p:nvPicPr>
        <p:blipFill rotWithShape="1">
          <a:blip r:embed="rId2"/>
          <a:srcRect l="14552" t="13567" r="14550" b="23770"/>
          <a:stretch/>
        </p:blipFill>
        <p:spPr>
          <a:xfrm>
            <a:off x="3361779" y="1772817"/>
            <a:ext cx="5472608" cy="3096345"/>
          </a:xfrm>
          <a:prstGeom prst="rect">
            <a:avLst/>
          </a:prstGeom>
        </p:spPr>
      </p:pic>
      <p:sp>
        <p:nvSpPr>
          <p:cNvPr id="4" name="テキスト ボックス 3"/>
          <p:cNvSpPr txBox="1"/>
          <p:nvPr/>
        </p:nvSpPr>
        <p:spPr>
          <a:xfrm>
            <a:off x="2693585" y="4941169"/>
            <a:ext cx="6813083" cy="1384995"/>
          </a:xfrm>
          <a:prstGeom prst="rect">
            <a:avLst/>
          </a:prstGeom>
          <a:noFill/>
        </p:spPr>
        <p:txBody>
          <a:bodyPr wrap="none" rtlCol="0">
            <a:spAutoFit/>
          </a:bodyPr>
          <a:lstStyle/>
          <a:p>
            <a:pPr algn="ctr"/>
            <a:r>
              <a:rPr kumimoji="1" lang="en-US" altLang="ja-JP" sz="2800" dirty="0">
                <a:latin typeface="+mn-ea"/>
              </a:rPr>
              <a:t>2-</a:t>
            </a:r>
            <a:r>
              <a:rPr kumimoji="1" lang="ja-JP" altLang="en-US" sz="2800" dirty="0">
                <a:latin typeface="+mn-ea"/>
              </a:rPr>
              <a:t>ジェットの非対称性</a:t>
            </a:r>
            <a:endParaRPr kumimoji="1" lang="en-US" altLang="ja-JP" sz="2800" dirty="0">
              <a:latin typeface="+mn-ea"/>
            </a:endParaRPr>
          </a:p>
          <a:p>
            <a:pPr algn="ctr"/>
            <a:r>
              <a:rPr lang="en-US" altLang="ja-JP" sz="2800" dirty="0"/>
              <a:t>~300</a:t>
            </a:r>
            <a:r>
              <a:rPr lang="en-US" altLang="ja-JP" sz="2800" dirty="0">
                <a:solidFill>
                  <a:srgbClr val="FF0000"/>
                </a:solidFill>
              </a:rPr>
              <a:t>M</a:t>
            </a:r>
            <a:r>
              <a:rPr lang="en-US" altLang="ja-JP" sz="2800" dirty="0"/>
              <a:t>eV</a:t>
            </a:r>
            <a:r>
              <a:rPr lang="ja-JP" altLang="en-US" sz="2800" dirty="0">
                <a:latin typeface="+mn-ea"/>
              </a:rPr>
              <a:t>の媒質が</a:t>
            </a:r>
            <a:r>
              <a:rPr lang="en-US" altLang="ja-JP" sz="2800" dirty="0">
                <a:latin typeface="+mn-ea"/>
              </a:rPr>
              <a:t>~</a:t>
            </a:r>
            <a:r>
              <a:rPr lang="en-US" altLang="ja-JP" sz="2800" dirty="0"/>
              <a:t>130</a:t>
            </a:r>
            <a:r>
              <a:rPr lang="en-US" altLang="ja-JP" sz="2800" dirty="0">
                <a:solidFill>
                  <a:srgbClr val="FF0000"/>
                </a:solidFill>
              </a:rPr>
              <a:t>G</a:t>
            </a:r>
            <a:r>
              <a:rPr lang="en-US" altLang="ja-JP" sz="2800" dirty="0"/>
              <a:t>eV</a:t>
            </a:r>
            <a:r>
              <a:rPr lang="ja-JP" altLang="en-US" sz="2800" dirty="0">
                <a:latin typeface="+mn-ea"/>
              </a:rPr>
              <a:t>のエネルギー損失</a:t>
            </a:r>
            <a:endParaRPr lang="en-US" altLang="ja-JP" sz="2800" dirty="0">
              <a:latin typeface="+mn-ea"/>
            </a:endParaRPr>
          </a:p>
          <a:p>
            <a:pPr algn="ctr"/>
            <a:r>
              <a:rPr lang="ja-JP" altLang="en-US" sz="2800" dirty="0">
                <a:latin typeface="+mn-ea"/>
              </a:rPr>
              <a:t>エネルギーはどこへ消えたか？</a:t>
            </a:r>
            <a:endParaRPr kumimoji="1" lang="ja-JP" altLang="en-US" sz="2800" dirty="0">
              <a:latin typeface="+mn-ea"/>
            </a:endParaRPr>
          </a:p>
        </p:txBody>
      </p:sp>
      <p:sp>
        <p:nvSpPr>
          <p:cNvPr id="5" name="テキスト ボックス 4"/>
          <p:cNvSpPr txBox="1"/>
          <p:nvPr/>
        </p:nvSpPr>
        <p:spPr>
          <a:xfrm>
            <a:off x="7248128" y="1372706"/>
            <a:ext cx="1454244" cy="400110"/>
          </a:xfrm>
          <a:prstGeom prst="rect">
            <a:avLst/>
          </a:prstGeom>
          <a:noFill/>
        </p:spPr>
        <p:txBody>
          <a:bodyPr wrap="none" rtlCol="0">
            <a:spAutoFit/>
          </a:bodyPr>
          <a:lstStyle/>
          <a:p>
            <a:r>
              <a:rPr kumimoji="1" lang="en-US" altLang="ja-JP" sz="2000" dirty="0"/>
              <a:t>CMS(QM11)</a:t>
            </a:r>
            <a:endParaRPr kumimoji="1" lang="ja-JP" altLang="en-US" sz="2000" dirty="0"/>
          </a:p>
        </p:txBody>
      </p:sp>
    </p:spTree>
    <p:extLst>
      <p:ext uri="{BB962C8B-B14F-4D97-AF65-F5344CB8AC3E}">
        <p14:creationId xmlns:p14="http://schemas.microsoft.com/office/powerpoint/2010/main" val="5169570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sz="4000" dirty="0"/>
              <a:t>原子核効果</a:t>
            </a:r>
          </a:p>
        </p:txBody>
      </p:sp>
      <p:pic>
        <p:nvPicPr>
          <p:cNvPr id="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1636737"/>
            <a:ext cx="8728075"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628800"/>
            <a:ext cx="8728075"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9" y="1644675"/>
            <a:ext cx="8728075"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9" y="1644675"/>
            <a:ext cx="8728075"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7" name="テキスト ボックス 6"/>
              <p:cNvSpPr txBox="1"/>
              <p:nvPr/>
            </p:nvSpPr>
            <p:spPr>
              <a:xfrm>
                <a:off x="8237248" y="552906"/>
                <a:ext cx="3403368" cy="9500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smtClean="0">
                              <a:latin typeface="Cambria Math" panose="02040503050406030204" pitchFamily="18" charset="0"/>
                            </a:rPr>
                          </m:ctrlPr>
                        </m:sSubPr>
                        <m:e>
                          <m:r>
                            <a:rPr kumimoji="1" lang="en-US" altLang="ja-JP" sz="2800" i="1">
                              <a:latin typeface="Cambria Math" panose="02040503050406030204" pitchFamily="18" charset="0"/>
                            </a:rPr>
                            <m:t>𝑅</m:t>
                          </m:r>
                        </m:e>
                        <m:sub>
                          <m:r>
                            <a:rPr kumimoji="1" lang="en-US" altLang="ja-JP" sz="2800" i="1">
                              <a:latin typeface="Cambria Math" panose="02040503050406030204" pitchFamily="18" charset="0"/>
                            </a:rPr>
                            <m:t>𝐴𝐴</m:t>
                          </m:r>
                        </m:sub>
                      </m:sSub>
                      <m:r>
                        <a:rPr kumimoji="1" lang="en-US" altLang="ja-JP" sz="2800" i="1">
                          <a:latin typeface="Cambria Math" panose="02040503050406030204" pitchFamily="18" charset="0"/>
                        </a:rPr>
                        <m:t>=</m:t>
                      </m:r>
                      <m:f>
                        <m:fPr>
                          <m:ctrlPr>
                            <a:rPr kumimoji="1" lang="en-US" altLang="ja-JP" sz="2800" i="1">
                              <a:latin typeface="Cambria Math" panose="02040503050406030204" pitchFamily="18" charset="0"/>
                            </a:rPr>
                          </m:ctrlPr>
                        </m:fPr>
                        <m:num>
                          <m:r>
                            <a:rPr kumimoji="1" lang="ja-JP" altLang="en-US" sz="2800" i="1">
                              <a:latin typeface="Cambria Math" panose="02040503050406030204" pitchFamily="18" charset="0"/>
                            </a:rPr>
                            <m:t>原子核衝突</m:t>
                          </m:r>
                        </m:num>
                        <m:den>
                          <m:r>
                            <m:rPr>
                              <m:sty m:val="p"/>
                            </m:rPr>
                            <a:rPr kumimoji="1" lang="en-US" altLang="ja-JP" sz="2800">
                              <a:latin typeface="Cambria Math" panose="02040503050406030204" pitchFamily="18" charset="0"/>
                            </a:rPr>
                            <m:t>pp</m:t>
                          </m:r>
                          <m:r>
                            <a:rPr kumimoji="1" lang="ja-JP" altLang="en-US" sz="2800" i="1">
                              <a:latin typeface="Cambria Math" panose="02040503050406030204" pitchFamily="18" charset="0"/>
                            </a:rPr>
                            <m:t>衝突</m:t>
                          </m:r>
                          <m:r>
                            <a:rPr kumimoji="1" lang="en-US" altLang="ja-JP" sz="2800" i="1">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𝑁</m:t>
                              </m:r>
                            </m:e>
                            <m:sub>
                              <m:r>
                                <m:rPr>
                                  <m:sty m:val="p"/>
                                </m:rPr>
                                <a:rPr kumimoji="1" lang="en-US" altLang="ja-JP" sz="2800" b="0" i="0" smtClean="0">
                                  <a:latin typeface="Cambria Math" panose="02040503050406030204" pitchFamily="18" charset="0"/>
                                </a:rPr>
                                <m:t>coll</m:t>
                              </m:r>
                            </m:sub>
                          </m:sSub>
                        </m:den>
                      </m:f>
                    </m:oMath>
                  </m:oMathPara>
                </a14:m>
                <a:endParaRPr kumimoji="1" lang="ja-JP" altLang="en-US" sz="2800" dirty="0">
                  <a:latin typeface="+mn-ea"/>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8237248" y="552906"/>
                <a:ext cx="3403368" cy="950004"/>
              </a:xfrm>
              <a:prstGeom prst="rect">
                <a:avLst/>
              </a:prstGeom>
              <a:blipFill>
                <a:blip r:embed="rId6"/>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16740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latin typeface="+mj-ea"/>
              </a:rPr>
              <a:t>高エネルギー原子核衝突実験のパラメータ</a:t>
            </a:r>
          </a:p>
        </p:txBody>
      </p:sp>
      <p:sp>
        <p:nvSpPr>
          <p:cNvPr id="3" name="テキスト ボックス 2"/>
          <p:cNvSpPr txBox="1"/>
          <p:nvPr/>
        </p:nvSpPr>
        <p:spPr>
          <a:xfrm>
            <a:off x="1055440" y="1869874"/>
            <a:ext cx="10067180" cy="954107"/>
          </a:xfrm>
          <a:prstGeom prst="rect">
            <a:avLst/>
          </a:prstGeom>
          <a:noFill/>
        </p:spPr>
        <p:txBody>
          <a:bodyPr wrap="none" rtlCol="0">
            <a:spAutoFit/>
          </a:bodyPr>
          <a:lstStyle/>
          <a:p>
            <a:r>
              <a:rPr kumimoji="1" lang="en-US" altLang="ja-JP" sz="2800" dirty="0">
                <a:latin typeface="+mn-ea"/>
              </a:rPr>
              <a:t>(</a:t>
            </a:r>
            <a:r>
              <a:rPr kumimoji="1" lang="ja-JP" altLang="en-US" sz="2800" dirty="0">
                <a:latin typeface="+mn-ea"/>
              </a:rPr>
              <a:t>重心系での核子対あたりの</a:t>
            </a:r>
            <a:r>
              <a:rPr kumimoji="1" lang="en-US" altLang="ja-JP" sz="2800" dirty="0">
                <a:latin typeface="+mn-ea"/>
              </a:rPr>
              <a:t>)</a:t>
            </a:r>
            <a:r>
              <a:rPr kumimoji="1" lang="ja-JP" altLang="en-US" sz="2800" dirty="0">
                <a:latin typeface="+mn-ea"/>
              </a:rPr>
              <a:t>衝突エネルギー：数</a:t>
            </a:r>
            <a:r>
              <a:rPr kumimoji="1" lang="en-US" altLang="ja-JP" sz="2800" dirty="0">
                <a:latin typeface="+mn-ea"/>
              </a:rPr>
              <a:t>GeV</a:t>
            </a:r>
            <a:r>
              <a:rPr kumimoji="1" lang="ja-JP" altLang="en-US" sz="2800" dirty="0">
                <a:latin typeface="+mn-ea"/>
              </a:rPr>
              <a:t>～数</a:t>
            </a:r>
            <a:r>
              <a:rPr kumimoji="1" lang="en-US" altLang="ja-JP" sz="2800" dirty="0" err="1">
                <a:latin typeface="+mn-ea"/>
              </a:rPr>
              <a:t>TeV</a:t>
            </a:r>
            <a:endParaRPr kumimoji="1" lang="en-US" altLang="ja-JP" sz="2800" dirty="0">
              <a:latin typeface="+mn-ea"/>
            </a:endParaRPr>
          </a:p>
          <a:p>
            <a:r>
              <a:rPr lang="ja-JP" altLang="en-US" sz="2800" dirty="0">
                <a:latin typeface="+mn-ea"/>
              </a:rPr>
              <a:t>衝突核種：</a:t>
            </a:r>
            <a:r>
              <a:rPr lang="en-US" altLang="ja-JP" sz="2800" dirty="0">
                <a:latin typeface="+mn-ea"/>
              </a:rPr>
              <a:t>p, d, He, Cu, </a:t>
            </a:r>
            <a:r>
              <a:rPr lang="en-US" altLang="ja-JP" sz="2800" dirty="0" err="1">
                <a:latin typeface="+mn-ea"/>
              </a:rPr>
              <a:t>Zr</a:t>
            </a:r>
            <a:r>
              <a:rPr lang="en-US" altLang="ja-JP" sz="2800" dirty="0">
                <a:latin typeface="+mn-ea"/>
              </a:rPr>
              <a:t>, Ru, Au, </a:t>
            </a:r>
            <a:r>
              <a:rPr lang="en-US" altLang="ja-JP" sz="2800" dirty="0" err="1">
                <a:latin typeface="+mn-ea"/>
              </a:rPr>
              <a:t>Xe</a:t>
            </a:r>
            <a:r>
              <a:rPr lang="en-US" altLang="ja-JP" sz="2800" dirty="0">
                <a:latin typeface="+mn-ea"/>
              </a:rPr>
              <a:t>, Pb, U</a:t>
            </a:r>
            <a:endParaRPr kumimoji="1" lang="ja-JP" altLang="en-US" sz="2800" dirty="0">
              <a:latin typeface="+mn-ea"/>
            </a:endParaRPr>
          </a:p>
        </p:txBody>
      </p:sp>
      <p:sp>
        <p:nvSpPr>
          <p:cNvPr id="4" name="テキスト ボックス 3"/>
          <p:cNvSpPr txBox="1"/>
          <p:nvPr/>
        </p:nvSpPr>
        <p:spPr>
          <a:xfrm>
            <a:off x="1680638" y="3212976"/>
            <a:ext cx="4596130" cy="2677656"/>
          </a:xfrm>
          <a:prstGeom prst="rect">
            <a:avLst/>
          </a:prstGeom>
          <a:noFill/>
        </p:spPr>
        <p:txBody>
          <a:bodyPr wrap="none" rtlCol="0">
            <a:spAutoFit/>
          </a:bodyPr>
          <a:lstStyle/>
          <a:p>
            <a:r>
              <a:rPr lang="ja-JP" altLang="en-US" sz="2800" dirty="0">
                <a:latin typeface="+mn-ea"/>
              </a:rPr>
              <a:t>解析手法に工夫 </a:t>
            </a:r>
            <a:endParaRPr lang="en-US" altLang="ja-JP" sz="2800" dirty="0">
              <a:latin typeface="+mn-ea"/>
            </a:endParaRPr>
          </a:p>
          <a:p>
            <a:pPr marL="457200" indent="-457200">
              <a:buFont typeface="Wingdings" panose="05000000000000000000" pitchFamily="2" charset="2"/>
              <a:buChar char="à"/>
            </a:pPr>
            <a:r>
              <a:rPr lang="ja-JP" altLang="en-US" sz="2800" dirty="0">
                <a:latin typeface="+mn-ea"/>
                <a:sym typeface="Wingdings" panose="05000000000000000000" pitchFamily="2" charset="2"/>
              </a:rPr>
              <a:t>中心度（当たり具合）</a:t>
            </a:r>
            <a:endParaRPr lang="en-US" altLang="ja-JP" sz="2800" dirty="0">
              <a:latin typeface="+mn-ea"/>
              <a:sym typeface="Wingdings" panose="05000000000000000000" pitchFamily="2" charset="2"/>
            </a:endParaRPr>
          </a:p>
          <a:p>
            <a:pPr marL="457200" indent="-457200">
              <a:buFont typeface="Wingdings" panose="05000000000000000000" pitchFamily="2" charset="2"/>
              <a:buChar char="à"/>
            </a:pPr>
            <a:endParaRPr kumimoji="1" lang="en-US" altLang="ja-JP" sz="2800" dirty="0">
              <a:latin typeface="+mn-ea"/>
              <a:sym typeface="Wingdings" panose="05000000000000000000" pitchFamily="2" charset="2"/>
            </a:endParaRPr>
          </a:p>
          <a:p>
            <a:pPr marL="457200" indent="-457200">
              <a:buFont typeface="Wingdings" panose="05000000000000000000" pitchFamily="2" charset="2"/>
              <a:buChar char="à"/>
            </a:pPr>
            <a:endParaRPr kumimoji="1" lang="en-US" altLang="ja-JP" sz="2800" dirty="0">
              <a:latin typeface="+mn-ea"/>
              <a:sym typeface="Wingdings" panose="05000000000000000000" pitchFamily="2" charset="2"/>
            </a:endParaRPr>
          </a:p>
          <a:p>
            <a:pPr marL="457200" indent="-457200">
              <a:buFont typeface="Wingdings" panose="05000000000000000000" pitchFamily="2" charset="2"/>
              <a:buChar char="à"/>
            </a:pPr>
            <a:endParaRPr kumimoji="1" lang="en-US" altLang="ja-JP" sz="2800" dirty="0">
              <a:latin typeface="+mn-ea"/>
              <a:sym typeface="Wingdings" panose="05000000000000000000" pitchFamily="2" charset="2"/>
            </a:endParaRPr>
          </a:p>
          <a:p>
            <a:pPr marL="457200" indent="-457200">
              <a:buFont typeface="Wingdings" panose="05000000000000000000" pitchFamily="2" charset="2"/>
              <a:buChar char="à"/>
            </a:pPr>
            <a:r>
              <a:rPr kumimoji="1" lang="ja-JP" altLang="en-US" sz="2800" dirty="0">
                <a:latin typeface="+mn-ea"/>
                <a:sym typeface="Wingdings" panose="05000000000000000000" pitchFamily="2" charset="2"/>
              </a:rPr>
              <a:t>トリガー（見たいもの）</a:t>
            </a:r>
            <a:endParaRPr kumimoji="1" lang="ja-JP" altLang="en-US" sz="2800" dirty="0">
              <a:latin typeface="+mn-ea"/>
            </a:endParaRPr>
          </a:p>
        </p:txBody>
      </p:sp>
      <p:sp>
        <p:nvSpPr>
          <p:cNvPr id="5" name="円/楕円 4"/>
          <p:cNvSpPr/>
          <p:nvPr/>
        </p:nvSpPr>
        <p:spPr>
          <a:xfrm>
            <a:off x="4503440" y="4389105"/>
            <a:ext cx="900000" cy="9000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4655840" y="4390237"/>
            <a:ext cx="900000" cy="9000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6321628" y="4377382"/>
            <a:ext cx="900000" cy="9000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7013988" y="4378514"/>
            <a:ext cx="900000" cy="9000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9818B94-2220-4F10-A802-616A32B3B7EB}"/>
              </a:ext>
            </a:extLst>
          </p:cNvPr>
          <p:cNvSpPr txBox="1"/>
          <p:nvPr/>
        </p:nvSpPr>
        <p:spPr>
          <a:xfrm>
            <a:off x="3131086" y="5885646"/>
            <a:ext cx="5929828" cy="523220"/>
          </a:xfrm>
          <a:prstGeom prst="rect">
            <a:avLst/>
          </a:prstGeom>
          <a:noFill/>
        </p:spPr>
        <p:txBody>
          <a:bodyPr wrap="none" rtlCol="0">
            <a:spAutoFit/>
          </a:bodyPr>
          <a:lstStyle/>
          <a:p>
            <a:pPr algn="l"/>
            <a:r>
              <a:rPr kumimoji="1" lang="ja-JP" altLang="en-US" sz="2800" dirty="0"/>
              <a:t>ジェット、光子、ミューオン対、</a:t>
            </a:r>
            <a:r>
              <a:rPr kumimoji="1" lang="en-US" altLang="ja-JP" sz="2800" dirty="0"/>
              <a:t>…</a:t>
            </a:r>
            <a:endParaRPr kumimoji="1" lang="ja-JP" altLang="en-US" sz="2800" dirty="0"/>
          </a:p>
        </p:txBody>
      </p:sp>
    </p:spTree>
    <p:extLst>
      <p:ext uri="{BB962C8B-B14F-4D97-AF65-F5344CB8AC3E}">
        <p14:creationId xmlns:p14="http://schemas.microsoft.com/office/powerpoint/2010/main" val="2457057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エネルギー依存性</a:t>
            </a:r>
          </a:p>
        </p:txBody>
      </p:sp>
      <p:pic>
        <p:nvPicPr>
          <p:cNvPr id="3" name="図 2"/>
          <p:cNvPicPr>
            <a:picLocks noChangeAspect="1"/>
          </p:cNvPicPr>
          <p:nvPr/>
        </p:nvPicPr>
        <p:blipFill rotWithShape="1">
          <a:blip r:embed="rId2"/>
          <a:srcRect l="13103" t="2598" r="9218" b="1244"/>
          <a:stretch/>
        </p:blipFill>
        <p:spPr>
          <a:xfrm>
            <a:off x="3503680" y="1996018"/>
            <a:ext cx="5184608" cy="4601334"/>
          </a:xfrm>
          <a:prstGeom prst="rect">
            <a:avLst/>
          </a:prstGeom>
        </p:spPr>
      </p:pic>
      <p:sp>
        <p:nvSpPr>
          <p:cNvPr id="4" name="テキスト ボックス 3"/>
          <p:cNvSpPr txBox="1"/>
          <p:nvPr/>
        </p:nvSpPr>
        <p:spPr>
          <a:xfrm>
            <a:off x="6888089" y="1470066"/>
            <a:ext cx="1991251" cy="523220"/>
          </a:xfrm>
          <a:prstGeom prst="rect">
            <a:avLst/>
          </a:prstGeom>
          <a:noFill/>
        </p:spPr>
        <p:txBody>
          <a:bodyPr wrap="none" rtlCol="0">
            <a:spAutoFit/>
          </a:bodyPr>
          <a:lstStyle/>
          <a:p>
            <a:r>
              <a:rPr lang="en-US" altLang="ja-JP" sz="2800" dirty="0"/>
              <a:t>ALICE(2014)</a:t>
            </a:r>
            <a:endParaRPr kumimoji="1" lang="ja-JP" altLang="en-US" sz="2800" dirty="0"/>
          </a:p>
        </p:txBody>
      </p:sp>
      <p:sp>
        <p:nvSpPr>
          <p:cNvPr id="5" name="矢印: 下 4">
            <a:extLst>
              <a:ext uri="{FF2B5EF4-FFF2-40B4-BE49-F238E27FC236}">
                <a16:creationId xmlns:a16="http://schemas.microsoft.com/office/drawing/2014/main" id="{902CE9FC-4AC8-4CFE-9B33-5C0DC2A2EC34}"/>
              </a:ext>
            </a:extLst>
          </p:cNvPr>
          <p:cNvSpPr/>
          <p:nvPr/>
        </p:nvSpPr>
        <p:spPr>
          <a:xfrm rot="19693562">
            <a:off x="5588150" y="3825404"/>
            <a:ext cx="484632" cy="12175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094502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CEA3F4-3A35-4300-B890-6684893AC72C}"/>
              </a:ext>
            </a:extLst>
          </p:cNvPr>
          <p:cNvSpPr>
            <a:spLocks noGrp="1"/>
          </p:cNvSpPr>
          <p:nvPr>
            <p:ph type="title"/>
          </p:nvPr>
        </p:nvSpPr>
        <p:spPr/>
        <p:txBody>
          <a:bodyPr>
            <a:normAutofit/>
          </a:bodyPr>
          <a:lstStyle/>
          <a:p>
            <a:pPr algn="ctr"/>
            <a:r>
              <a:rPr lang="ja-JP" altLang="en-US" sz="4000" dirty="0"/>
              <a:t>ジェット軸から離れた領域における粒子生成</a:t>
            </a:r>
            <a:endParaRPr kumimoji="1" lang="ja-JP" altLang="en-US" sz="4000" dirty="0"/>
          </a:p>
        </p:txBody>
      </p:sp>
      <p:pic>
        <p:nvPicPr>
          <p:cNvPr id="3" name="図 2">
            <a:extLst>
              <a:ext uri="{FF2B5EF4-FFF2-40B4-BE49-F238E27FC236}">
                <a16:creationId xmlns:a16="http://schemas.microsoft.com/office/drawing/2014/main" id="{69414AD9-6E41-4185-B2D2-72142C3B4756}"/>
              </a:ext>
            </a:extLst>
          </p:cNvPr>
          <p:cNvPicPr>
            <a:picLocks noChangeAspect="1"/>
          </p:cNvPicPr>
          <p:nvPr/>
        </p:nvPicPr>
        <p:blipFill rotWithShape="1">
          <a:blip r:embed="rId2"/>
          <a:srcRect t="23913"/>
          <a:stretch/>
        </p:blipFill>
        <p:spPr>
          <a:xfrm>
            <a:off x="2060849" y="1556792"/>
            <a:ext cx="8070301" cy="3885979"/>
          </a:xfrm>
          <a:prstGeom prst="rect">
            <a:avLst/>
          </a:prstGeom>
        </p:spPr>
      </p:pic>
      <p:sp>
        <p:nvSpPr>
          <p:cNvPr id="4" name="テキスト ボックス 3">
            <a:extLst>
              <a:ext uri="{FF2B5EF4-FFF2-40B4-BE49-F238E27FC236}">
                <a16:creationId xmlns:a16="http://schemas.microsoft.com/office/drawing/2014/main" id="{BB77384A-BD5C-4F01-9BB7-E7938F95041B}"/>
              </a:ext>
            </a:extLst>
          </p:cNvPr>
          <p:cNvSpPr txBox="1"/>
          <p:nvPr/>
        </p:nvSpPr>
        <p:spPr>
          <a:xfrm>
            <a:off x="2519541" y="5771577"/>
            <a:ext cx="7152919" cy="584775"/>
          </a:xfrm>
          <a:prstGeom prst="rect">
            <a:avLst/>
          </a:prstGeom>
          <a:noFill/>
        </p:spPr>
        <p:txBody>
          <a:bodyPr wrap="none" rtlCol="0">
            <a:spAutoFit/>
          </a:bodyPr>
          <a:lstStyle/>
          <a:p>
            <a:pPr algn="ctr"/>
            <a:r>
              <a:rPr kumimoji="1" lang="ja-JP" altLang="en-US" sz="3200" dirty="0"/>
              <a:t>運動量のつり合い</a:t>
            </a:r>
            <a:r>
              <a:rPr kumimoji="1" lang="en-US" altLang="ja-JP" sz="3200" dirty="0">
                <a:sym typeface="Wingdings" panose="05000000000000000000" pitchFamily="2" charset="2"/>
              </a:rPr>
              <a:t></a:t>
            </a:r>
            <a:r>
              <a:rPr kumimoji="1" lang="ja-JP" altLang="en-US" sz="3200" dirty="0">
                <a:sym typeface="Wingdings" panose="05000000000000000000" pitchFamily="2" charset="2"/>
              </a:rPr>
              <a:t>媒質応答の必要性</a:t>
            </a:r>
            <a:endParaRPr kumimoji="1" lang="en-US" altLang="ja-JP" sz="3200" dirty="0">
              <a:sym typeface="Wingdings" panose="05000000000000000000" pitchFamily="2" charset="2"/>
            </a:endParaRPr>
          </a:p>
        </p:txBody>
      </p:sp>
      <p:sp>
        <p:nvSpPr>
          <p:cNvPr id="5" name="テキスト ボックス 4">
            <a:extLst>
              <a:ext uri="{FF2B5EF4-FFF2-40B4-BE49-F238E27FC236}">
                <a16:creationId xmlns:a16="http://schemas.microsoft.com/office/drawing/2014/main" id="{7D126149-D1C9-4493-BAA6-4D6F2BD87469}"/>
              </a:ext>
            </a:extLst>
          </p:cNvPr>
          <p:cNvSpPr txBox="1"/>
          <p:nvPr/>
        </p:nvSpPr>
        <p:spPr>
          <a:xfrm>
            <a:off x="6943175" y="5002657"/>
            <a:ext cx="3259226" cy="369332"/>
          </a:xfrm>
          <a:prstGeom prst="rect">
            <a:avLst/>
          </a:prstGeom>
          <a:noFill/>
        </p:spPr>
        <p:txBody>
          <a:bodyPr wrap="none" rtlCol="0">
            <a:spAutoFit/>
          </a:bodyPr>
          <a:lstStyle/>
          <a:p>
            <a:pPr algn="l"/>
            <a:r>
              <a:rPr kumimoji="1" lang="en-US" altLang="ja-JP" dirty="0" err="1">
                <a:solidFill>
                  <a:schemeClr val="bg1"/>
                </a:solidFill>
              </a:rPr>
              <a:t>Y.Tachibana</a:t>
            </a:r>
            <a:r>
              <a:rPr kumimoji="1" lang="en-US" altLang="ja-JP" dirty="0">
                <a:solidFill>
                  <a:schemeClr val="bg1"/>
                </a:solidFill>
              </a:rPr>
              <a:t>, talk at QM2018</a:t>
            </a:r>
            <a:endParaRPr kumimoji="1" lang="ja-JP" altLang="en-US" dirty="0">
              <a:solidFill>
                <a:schemeClr val="bg1"/>
              </a:solidFill>
            </a:endParaRPr>
          </a:p>
        </p:txBody>
      </p:sp>
      <p:sp>
        <p:nvSpPr>
          <p:cNvPr id="7" name="スライド番号プレースホルダー 6">
            <a:extLst>
              <a:ext uri="{FF2B5EF4-FFF2-40B4-BE49-F238E27FC236}">
                <a16:creationId xmlns:a16="http://schemas.microsoft.com/office/drawing/2014/main" id="{2B99AE73-938B-4EEF-AE1D-A0ED1D17621B}"/>
              </a:ext>
            </a:extLst>
          </p:cNvPr>
          <p:cNvSpPr>
            <a:spLocks noGrp="1"/>
          </p:cNvSpPr>
          <p:nvPr>
            <p:ph type="sldNum" sz="quarter" idx="12"/>
          </p:nvPr>
        </p:nvSpPr>
        <p:spPr/>
        <p:txBody>
          <a:bodyPr/>
          <a:lstStyle/>
          <a:p>
            <a:fld id="{790CF57B-DD1B-4031-B9F9-0C464C9FAFED}" type="slidenum">
              <a:rPr kumimoji="1" lang="ja-JP" altLang="en-US" smtClean="0"/>
              <a:t>61</a:t>
            </a:fld>
            <a:endParaRPr kumimoji="1" lang="ja-JP" altLang="en-US"/>
          </a:p>
        </p:txBody>
      </p:sp>
    </p:spTree>
    <p:extLst>
      <p:ext uri="{BB962C8B-B14F-4D97-AF65-F5344CB8AC3E}">
        <p14:creationId xmlns:p14="http://schemas.microsoft.com/office/powerpoint/2010/main" val="33090753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小さい系での集団運動</a:t>
            </a:r>
          </a:p>
        </p:txBody>
      </p:sp>
      <p:pic>
        <p:nvPicPr>
          <p:cNvPr id="3" name="図 2"/>
          <p:cNvPicPr>
            <a:picLocks noChangeAspect="1"/>
          </p:cNvPicPr>
          <p:nvPr/>
        </p:nvPicPr>
        <p:blipFill rotWithShape="1">
          <a:blip r:embed="rId2"/>
          <a:srcRect l="10471" t="25409" r="9552" b="13112"/>
          <a:stretch/>
        </p:blipFill>
        <p:spPr>
          <a:xfrm>
            <a:off x="2962817" y="1700809"/>
            <a:ext cx="6264696" cy="3240361"/>
          </a:xfrm>
          <a:prstGeom prst="rect">
            <a:avLst/>
          </a:prstGeom>
        </p:spPr>
      </p:pic>
      <mc:AlternateContent xmlns:mc="http://schemas.openxmlformats.org/markup-compatibility/2006" xmlns:a14="http://schemas.microsoft.com/office/drawing/2010/main">
        <mc:Choice Requires="a14">
          <p:sp>
            <p:nvSpPr>
              <p:cNvPr id="4" name="テキスト ボックス 3"/>
              <p:cNvSpPr txBox="1"/>
              <p:nvPr/>
            </p:nvSpPr>
            <p:spPr>
              <a:xfrm>
                <a:off x="2927648" y="5013176"/>
                <a:ext cx="6408712" cy="1815882"/>
              </a:xfrm>
              <a:prstGeom prst="rect">
                <a:avLst/>
              </a:prstGeom>
              <a:noFill/>
            </p:spPr>
            <p:txBody>
              <a:bodyPr wrap="square" rtlCol="0">
                <a:spAutoFit/>
              </a:bodyPr>
              <a:lstStyle/>
              <a:p>
                <a:r>
                  <a:rPr kumimoji="1" lang="en-US" altLang="ja-JP" sz="2800" dirty="0"/>
                  <a:t>p+Pb@5.02TeV</a:t>
                </a:r>
                <a:r>
                  <a:rPr kumimoji="1" lang="ja-JP" altLang="en-US" sz="2800" dirty="0">
                    <a:latin typeface="+mn-ea"/>
                  </a:rPr>
                  <a:t>でも</a:t>
                </a:r>
                <a14:m>
                  <m:oMath xmlns:m="http://schemas.openxmlformats.org/officeDocument/2006/math">
                    <m:sSub>
                      <m:sSubPr>
                        <m:ctrlPr>
                          <a:rPr kumimoji="1" lang="en-US" altLang="ja-JP" sz="2800" i="1">
                            <a:latin typeface="Cambria Math" panose="02040503050406030204" pitchFamily="18" charset="0"/>
                          </a:rPr>
                        </m:ctrlPr>
                      </m:sSubPr>
                      <m:e>
                        <m:r>
                          <a:rPr kumimoji="1" lang="en-US" altLang="ja-JP" sz="2800" i="1">
                            <a:latin typeface="Cambria Math" panose="02040503050406030204" pitchFamily="18" charset="0"/>
                          </a:rPr>
                          <m:t>𝑣</m:t>
                        </m:r>
                      </m:e>
                      <m:sub>
                        <m:r>
                          <a:rPr kumimoji="1" lang="en-US" altLang="ja-JP" sz="2800" i="1">
                            <a:latin typeface="Cambria Math" panose="02040503050406030204" pitchFamily="18" charset="0"/>
                          </a:rPr>
                          <m:t>2</m:t>
                        </m:r>
                      </m:sub>
                    </m:sSub>
                    <m:r>
                      <a:rPr kumimoji="1" lang="en-US" altLang="ja-JP" sz="2800" i="1">
                        <a:latin typeface="Cambria Math" panose="02040503050406030204" pitchFamily="18" charset="0"/>
                      </a:rPr>
                      <m:t>{</m:t>
                    </m:r>
                    <m:r>
                      <a:rPr kumimoji="1" lang="en-US" altLang="ja-JP" sz="2800" i="1">
                        <a:latin typeface="Cambria Math" panose="02040503050406030204" pitchFamily="18" charset="0"/>
                      </a:rPr>
                      <m:t>𝑛</m:t>
                    </m:r>
                    <m:r>
                      <a:rPr kumimoji="1" lang="en-US" altLang="ja-JP" sz="2800" i="1">
                        <a:latin typeface="Cambria Math" panose="02040503050406030204" pitchFamily="18" charset="0"/>
                        <a:ea typeface="Cambria Math" panose="02040503050406030204" pitchFamily="18" charset="0"/>
                      </a:rPr>
                      <m:t>≥</m:t>
                    </m:r>
                    <m:r>
                      <a:rPr kumimoji="1" lang="en-US" altLang="ja-JP" sz="2800" i="1">
                        <a:latin typeface="Cambria Math" panose="02040503050406030204" pitchFamily="18" charset="0"/>
                      </a:rPr>
                      <m:t>4}</m:t>
                    </m:r>
                  </m:oMath>
                </a14:m>
                <a:r>
                  <a:rPr kumimoji="1" lang="ja-JP" altLang="en-US" sz="2800" dirty="0">
                    <a:latin typeface="+mn-ea"/>
                  </a:rPr>
                  <a:t>が有限</a:t>
                </a:r>
                <a:endParaRPr kumimoji="1" lang="en-US" altLang="ja-JP" sz="2800" dirty="0">
                  <a:latin typeface="+mn-ea"/>
                </a:endParaRPr>
              </a:p>
              <a:p>
                <a:r>
                  <a:rPr lang="en-US" altLang="ja-JP" sz="2800" dirty="0">
                    <a:latin typeface="+mn-ea"/>
                  </a:rPr>
                  <a:t>×</a:t>
                </a:r>
                <a:r>
                  <a:rPr lang="ja-JP" altLang="en-US" sz="2800" dirty="0">
                    <a:latin typeface="+mn-ea"/>
                  </a:rPr>
                  <a:t>　初期 </a:t>
                </a:r>
                <a:r>
                  <a:rPr lang="en-US" altLang="ja-JP" sz="2800" dirty="0">
                    <a:latin typeface="+mn-ea"/>
                  </a:rPr>
                  <a:t>or </a:t>
                </a:r>
                <a:r>
                  <a:rPr lang="ja-JP" altLang="en-US" sz="2800" dirty="0">
                    <a:latin typeface="+mn-ea"/>
                  </a:rPr>
                  <a:t>終期</a:t>
                </a:r>
                <a:endParaRPr lang="en-US" altLang="ja-JP" sz="2800" dirty="0">
                  <a:latin typeface="+mn-ea"/>
                </a:endParaRPr>
              </a:p>
              <a:p>
                <a:r>
                  <a:rPr lang="ja-JP" altLang="en-US" sz="2800" dirty="0">
                    <a:latin typeface="+mn-ea"/>
                  </a:rPr>
                  <a:t>○　初期 </a:t>
                </a:r>
                <a:r>
                  <a:rPr lang="en-US" altLang="ja-JP" sz="2800" dirty="0">
                    <a:latin typeface="+mn-ea"/>
                  </a:rPr>
                  <a:t>or</a:t>
                </a:r>
                <a:r>
                  <a:rPr lang="ja-JP" altLang="en-US" sz="2800" dirty="0">
                    <a:latin typeface="+mn-ea"/>
                  </a:rPr>
                  <a:t>（初期＋終期）</a:t>
                </a:r>
                <a:endParaRPr lang="en-US" altLang="ja-JP" sz="2800" dirty="0">
                  <a:latin typeface="+mn-ea"/>
                </a:endParaRPr>
              </a:p>
              <a:p>
                <a:r>
                  <a:rPr kumimoji="1" lang="ja-JP" altLang="en-US" sz="2800" dirty="0">
                    <a:latin typeface="+mn-ea"/>
                  </a:rPr>
                  <a:t>ジェットクエンチングの際の教訓</a:t>
                </a:r>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2927648" y="5013176"/>
                <a:ext cx="6408712" cy="1815882"/>
              </a:xfrm>
              <a:prstGeom prst="rect">
                <a:avLst/>
              </a:prstGeom>
              <a:blipFill>
                <a:blip r:embed="rId3"/>
                <a:stretch>
                  <a:fillRect l="-1901" t="-3356" b="-8389"/>
                </a:stretch>
              </a:blipFill>
            </p:spPr>
            <p:txBody>
              <a:bodyPr/>
              <a:lstStyle/>
              <a:p>
                <a:r>
                  <a:rPr lang="ja-JP" altLang="en-US">
                    <a:noFill/>
                  </a:rPr>
                  <a:t> </a:t>
                </a:r>
              </a:p>
            </p:txBody>
          </p:sp>
        </mc:Fallback>
      </mc:AlternateContent>
      <p:sp>
        <p:nvSpPr>
          <p:cNvPr id="5" name="テキスト ボックス 4"/>
          <p:cNvSpPr txBox="1"/>
          <p:nvPr/>
        </p:nvSpPr>
        <p:spPr>
          <a:xfrm>
            <a:off x="7808627" y="1228140"/>
            <a:ext cx="1813317" cy="523220"/>
          </a:xfrm>
          <a:prstGeom prst="rect">
            <a:avLst/>
          </a:prstGeom>
          <a:noFill/>
        </p:spPr>
        <p:txBody>
          <a:bodyPr wrap="none" rtlCol="0">
            <a:spAutoFit/>
          </a:bodyPr>
          <a:lstStyle/>
          <a:p>
            <a:r>
              <a:rPr kumimoji="1" lang="en-US" altLang="ja-JP" sz="2800" dirty="0"/>
              <a:t>CMS(2015)</a:t>
            </a:r>
            <a:endParaRPr kumimoji="1" lang="ja-JP" altLang="en-US" sz="2800" dirty="0"/>
          </a:p>
        </p:txBody>
      </p:sp>
      <p:sp>
        <p:nvSpPr>
          <p:cNvPr id="6" name="円/楕円 5"/>
          <p:cNvSpPr/>
          <p:nvPr/>
        </p:nvSpPr>
        <p:spPr>
          <a:xfrm>
            <a:off x="6888088" y="3212976"/>
            <a:ext cx="1944216" cy="432048"/>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778837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CE743E-3998-4E1B-AF94-9AB9D3986B48}"/>
              </a:ext>
            </a:extLst>
          </p:cNvPr>
          <p:cNvSpPr>
            <a:spLocks noGrp="1"/>
          </p:cNvSpPr>
          <p:nvPr>
            <p:ph type="title"/>
          </p:nvPr>
        </p:nvSpPr>
        <p:spPr/>
        <p:txBody>
          <a:bodyPr/>
          <a:lstStyle/>
          <a:p>
            <a:pPr algn="ctr"/>
            <a:r>
              <a:rPr lang="ja-JP" altLang="en-US" dirty="0"/>
              <a:t>ストレンジハドロン収量の増加</a:t>
            </a:r>
            <a:endParaRPr kumimoji="1" lang="ja-JP" altLang="en-US" dirty="0"/>
          </a:p>
        </p:txBody>
      </p:sp>
      <p:sp>
        <p:nvSpPr>
          <p:cNvPr id="5" name="テキスト ボックス 4">
            <a:extLst>
              <a:ext uri="{FF2B5EF4-FFF2-40B4-BE49-F238E27FC236}">
                <a16:creationId xmlns:a16="http://schemas.microsoft.com/office/drawing/2014/main" id="{44F92F32-3F01-478C-9A64-034F1F99A50F}"/>
              </a:ext>
            </a:extLst>
          </p:cNvPr>
          <p:cNvSpPr txBox="1"/>
          <p:nvPr/>
        </p:nvSpPr>
        <p:spPr>
          <a:xfrm rot="16200000">
            <a:off x="-1143593" y="3703817"/>
            <a:ext cx="3594254" cy="369332"/>
          </a:xfrm>
          <a:prstGeom prst="rect">
            <a:avLst/>
          </a:prstGeom>
          <a:noFill/>
        </p:spPr>
        <p:txBody>
          <a:bodyPr wrap="none" rtlCol="0">
            <a:spAutoFit/>
          </a:bodyPr>
          <a:lstStyle/>
          <a:p>
            <a:pPr algn="l"/>
            <a:r>
              <a:rPr kumimoji="1" lang="en-US" altLang="ja-JP" dirty="0"/>
              <a:t>ALICE overview, talk at QM2018</a:t>
            </a:r>
            <a:endParaRPr kumimoji="1" lang="ja-JP" altLang="en-US" dirty="0"/>
          </a:p>
        </p:txBody>
      </p:sp>
      <p:pic>
        <p:nvPicPr>
          <p:cNvPr id="6" name="図 5">
            <a:extLst>
              <a:ext uri="{FF2B5EF4-FFF2-40B4-BE49-F238E27FC236}">
                <a16:creationId xmlns:a16="http://schemas.microsoft.com/office/drawing/2014/main" id="{F98EAA18-94CC-4685-9DB0-141136718811}"/>
              </a:ext>
            </a:extLst>
          </p:cNvPr>
          <p:cNvPicPr>
            <a:picLocks noChangeAspect="1"/>
          </p:cNvPicPr>
          <p:nvPr/>
        </p:nvPicPr>
        <p:blipFill rotWithShape="1">
          <a:blip r:embed="rId2"/>
          <a:srcRect r="3069"/>
          <a:stretch/>
        </p:blipFill>
        <p:spPr>
          <a:xfrm>
            <a:off x="838200" y="1420616"/>
            <a:ext cx="5257800" cy="4935734"/>
          </a:xfrm>
          <a:prstGeom prst="rect">
            <a:avLst/>
          </a:prstGeom>
        </p:spPr>
      </p:pic>
      <p:sp>
        <p:nvSpPr>
          <p:cNvPr id="7" name="テキスト ボックス 6">
            <a:extLst>
              <a:ext uri="{FF2B5EF4-FFF2-40B4-BE49-F238E27FC236}">
                <a16:creationId xmlns:a16="http://schemas.microsoft.com/office/drawing/2014/main" id="{7314A096-A2AC-4534-8160-6A186BFD6CBD}"/>
              </a:ext>
            </a:extLst>
          </p:cNvPr>
          <p:cNvSpPr txBox="1"/>
          <p:nvPr/>
        </p:nvSpPr>
        <p:spPr>
          <a:xfrm>
            <a:off x="6354618" y="2129745"/>
            <a:ext cx="5439991" cy="3970318"/>
          </a:xfrm>
          <a:prstGeom prst="rect">
            <a:avLst/>
          </a:prstGeom>
          <a:noFill/>
        </p:spPr>
        <p:txBody>
          <a:bodyPr wrap="square" rtlCol="0">
            <a:spAutoFit/>
          </a:bodyPr>
          <a:lstStyle/>
          <a:p>
            <a:pPr algn="l"/>
            <a:r>
              <a:rPr kumimoji="1" lang="ja-JP" altLang="en-US" sz="2800" dirty="0"/>
              <a:t>パイ中間子に対する収量比</a:t>
            </a:r>
            <a:endParaRPr kumimoji="1" lang="en-US" altLang="ja-JP" sz="2800" dirty="0"/>
          </a:p>
          <a:p>
            <a:pPr marL="457200" indent="-457200" algn="l">
              <a:buFont typeface="Wingdings" panose="05000000000000000000" pitchFamily="2" charset="2"/>
              <a:buChar char="à"/>
            </a:pPr>
            <a:r>
              <a:rPr kumimoji="1" lang="ja-JP" altLang="en-US" sz="2800" dirty="0">
                <a:sym typeface="Wingdings" panose="05000000000000000000" pitchFamily="2" charset="2"/>
              </a:rPr>
              <a:t>どのハドロン種も一つの線に</a:t>
            </a:r>
            <a:endParaRPr kumimoji="1" lang="en-US" altLang="ja-JP" sz="2800" dirty="0">
              <a:sym typeface="Wingdings" panose="05000000000000000000" pitchFamily="2" charset="2"/>
            </a:endParaRPr>
          </a:p>
          <a:p>
            <a:pPr marL="457200" indent="-457200" algn="l">
              <a:buFont typeface="Wingdings" panose="05000000000000000000" pitchFamily="2" charset="2"/>
              <a:buChar char="à"/>
            </a:pPr>
            <a:r>
              <a:rPr kumimoji="1" lang="ja-JP" altLang="en-US" sz="2800" dirty="0">
                <a:sym typeface="Wingdings" panose="05000000000000000000" pitchFamily="2" charset="2"/>
              </a:rPr>
              <a:t>衝突エネルギーや衝突原子核のサイズに依らず多重度のみの関数（？）</a:t>
            </a:r>
            <a:endParaRPr kumimoji="1" lang="en-US" altLang="ja-JP" sz="2800" dirty="0">
              <a:sym typeface="Wingdings" panose="05000000000000000000" pitchFamily="2" charset="2"/>
            </a:endParaRPr>
          </a:p>
          <a:p>
            <a:pPr marL="457200" indent="-457200" algn="l">
              <a:buFont typeface="Wingdings" panose="05000000000000000000" pitchFamily="2" charset="2"/>
              <a:buChar char="à"/>
            </a:pPr>
            <a:r>
              <a:rPr kumimoji="1" lang="ja-JP" altLang="en-US" sz="2800" dirty="0">
                <a:sym typeface="Wingdings" panose="05000000000000000000" pitchFamily="2" charset="2"/>
              </a:rPr>
              <a:t>特にカスケード、オメガのような複数のストレンジネス量子数を持つハドロンで顕著</a:t>
            </a:r>
            <a:endParaRPr kumimoji="1" lang="en-US" altLang="ja-JP" sz="2800" dirty="0">
              <a:sym typeface="Wingdings" panose="05000000000000000000" pitchFamily="2" charset="2"/>
            </a:endParaRPr>
          </a:p>
          <a:p>
            <a:pPr marL="457200" indent="-457200" algn="l">
              <a:buFont typeface="Wingdings" panose="05000000000000000000" pitchFamily="2" charset="2"/>
              <a:buChar char="à"/>
            </a:pPr>
            <a:r>
              <a:rPr kumimoji="1" lang="ja-JP" altLang="en-US" sz="2800" dirty="0">
                <a:sym typeface="Wingdings" panose="05000000000000000000" pitchFamily="2" charset="2"/>
              </a:rPr>
              <a:t>小さい系で熱化学平衡？</a:t>
            </a:r>
            <a:endParaRPr kumimoji="1" lang="en-US" altLang="ja-JP" sz="2800" dirty="0">
              <a:sym typeface="Wingdings" panose="05000000000000000000" pitchFamily="2" charset="2"/>
            </a:endParaRPr>
          </a:p>
        </p:txBody>
      </p:sp>
      <p:sp>
        <p:nvSpPr>
          <p:cNvPr id="8" name="スライド番号プレースホルダー 7">
            <a:extLst>
              <a:ext uri="{FF2B5EF4-FFF2-40B4-BE49-F238E27FC236}">
                <a16:creationId xmlns:a16="http://schemas.microsoft.com/office/drawing/2014/main" id="{A36ED535-9C38-490B-82B2-62016C1C80B2}"/>
              </a:ext>
            </a:extLst>
          </p:cNvPr>
          <p:cNvSpPr>
            <a:spLocks noGrp="1"/>
          </p:cNvSpPr>
          <p:nvPr>
            <p:ph type="sldNum" sz="quarter" idx="12"/>
          </p:nvPr>
        </p:nvSpPr>
        <p:spPr/>
        <p:txBody>
          <a:bodyPr/>
          <a:lstStyle/>
          <a:p>
            <a:fld id="{790CF57B-DD1B-4031-B9F9-0C464C9FAFED}" type="slidenum">
              <a:rPr kumimoji="1" lang="ja-JP" altLang="en-US" smtClean="0"/>
              <a:t>63</a:t>
            </a:fld>
            <a:endParaRPr kumimoji="1" lang="ja-JP" altLang="en-US" dirty="0"/>
          </a:p>
        </p:txBody>
      </p:sp>
    </p:spTree>
    <p:extLst>
      <p:ext uri="{BB962C8B-B14F-4D97-AF65-F5344CB8AC3E}">
        <p14:creationId xmlns:p14="http://schemas.microsoft.com/office/powerpoint/2010/main" val="39977777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強磁場の物理と渦の物理</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984" y="1366994"/>
            <a:ext cx="3274695" cy="4269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テキスト ボックス 3"/>
              <p:cNvSpPr txBox="1"/>
              <p:nvPr/>
            </p:nvSpPr>
            <p:spPr>
              <a:xfrm>
                <a:off x="446464" y="5692481"/>
                <a:ext cx="3725580" cy="523220"/>
              </a:xfrm>
              <a:prstGeom prst="rect">
                <a:avLst/>
              </a:prstGeom>
              <a:noFill/>
            </p:spPr>
            <p:txBody>
              <a:bodyPr wrap="square" rtlCol="0">
                <a:spAutoFit/>
              </a:bodyPr>
              <a:lstStyle/>
              <a:p>
                <a14:m>
                  <m:oMath xmlns:m="http://schemas.openxmlformats.org/officeDocument/2006/math">
                    <m:r>
                      <a:rPr kumimoji="1" lang="en-US" altLang="ja-JP" sz="2800" b="0" i="1" smtClean="0">
                        <a:latin typeface="Cambria Math" panose="02040503050406030204" pitchFamily="18" charset="0"/>
                      </a:rPr>
                      <m:t>𝑇</m:t>
                    </m:r>
                    <m:r>
                      <a:rPr kumimoji="1" lang="en-US" altLang="ja-JP" sz="2800" b="0" i="1" smtClean="0">
                        <a:latin typeface="Cambria Math" panose="02040503050406030204" pitchFamily="18" charset="0"/>
                      </a:rPr>
                      <m:t>−</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𝜇</m:t>
                        </m:r>
                      </m:e>
                      <m:sub>
                        <m:r>
                          <a:rPr kumimoji="1" lang="en-US" altLang="ja-JP" sz="2800" b="0" i="1" smtClean="0">
                            <a:latin typeface="Cambria Math" panose="02040503050406030204" pitchFamily="18" charset="0"/>
                          </a:rPr>
                          <m:t>𝐵</m:t>
                        </m:r>
                      </m:sub>
                    </m:sSub>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𝐵</m:t>
                    </m:r>
                  </m:oMath>
                </a14:m>
                <a:r>
                  <a:rPr kumimoji="1" lang="ja-JP" altLang="en-US" sz="2800" dirty="0">
                    <a:latin typeface="+mn-ea"/>
                  </a:rPr>
                  <a:t>軸の相図？</a:t>
                </a:r>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446464" y="5692481"/>
                <a:ext cx="3725580" cy="523220"/>
              </a:xfrm>
              <a:prstGeom prst="rect">
                <a:avLst/>
              </a:prstGeom>
              <a:blipFill>
                <a:blip r:embed="rId3"/>
                <a:stretch>
                  <a:fillRect t="-12791" r="-1473" b="-3139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980919" y="6272084"/>
                <a:ext cx="263482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800" i="1">
                          <a:latin typeface="Cambria Math"/>
                        </a:rPr>
                        <m:t>𝑒𝐵</m:t>
                      </m:r>
                      <m:r>
                        <a:rPr kumimoji="1" lang="en-US" altLang="ja-JP" sz="2800" i="1">
                          <a:latin typeface="Cambria Math"/>
                          <a:ea typeface="Cambria Math"/>
                        </a:rPr>
                        <m:t>~</m:t>
                      </m:r>
                      <m:sSup>
                        <m:sSupPr>
                          <m:ctrlPr>
                            <a:rPr kumimoji="1" lang="en-US" altLang="ja-JP" sz="2800" i="1">
                              <a:latin typeface="Cambria Math" panose="02040503050406030204" pitchFamily="18" charset="0"/>
                              <a:ea typeface="Cambria Math"/>
                            </a:rPr>
                          </m:ctrlPr>
                        </m:sSupPr>
                        <m:e>
                          <m:r>
                            <a:rPr kumimoji="1" lang="en-US" altLang="ja-JP" sz="2800" i="1">
                              <a:latin typeface="Cambria Math"/>
                              <a:ea typeface="Cambria Math"/>
                            </a:rPr>
                            <m:t>10</m:t>
                          </m:r>
                        </m:e>
                        <m:sup>
                          <m:r>
                            <a:rPr kumimoji="1" lang="en-US" altLang="ja-JP" sz="2800" i="1">
                              <a:latin typeface="Cambria Math"/>
                              <a:ea typeface="Cambria Math"/>
                            </a:rPr>
                            <m:t>17</m:t>
                          </m:r>
                        </m:sup>
                      </m:sSup>
                      <m:r>
                        <a:rPr kumimoji="1" lang="en-US" altLang="ja-JP" sz="2800">
                          <a:latin typeface="Cambria Math"/>
                          <a:ea typeface="Cambria Math"/>
                        </a:rPr>
                        <m:t> </m:t>
                      </m:r>
                      <m:r>
                        <m:rPr>
                          <m:sty m:val="p"/>
                        </m:rPr>
                        <a:rPr kumimoji="1" lang="en-US" altLang="ja-JP" sz="2800">
                          <a:latin typeface="Cambria Math"/>
                          <a:ea typeface="Cambria Math"/>
                        </a:rPr>
                        <m:t>Gauss</m:t>
                      </m:r>
                    </m:oMath>
                  </m:oMathPara>
                </a14:m>
                <a:endParaRPr kumimoji="1" lang="ja-JP" altLang="en-US" sz="28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980919" y="6272084"/>
                <a:ext cx="2634824" cy="523220"/>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5016370" y="2013774"/>
                <a:ext cx="2157962"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4400" b="1" i="1" smtClean="0">
                          <a:latin typeface="Cambria Math" panose="02040503050406030204" pitchFamily="18" charset="0"/>
                        </a:rPr>
                        <m:t>𝒋</m:t>
                      </m:r>
                      <m:r>
                        <a:rPr kumimoji="1" lang="en-US" altLang="ja-JP" sz="4400" b="0" i="1" smtClean="0">
                          <a:latin typeface="Cambria Math" panose="02040503050406030204" pitchFamily="18" charset="0"/>
                        </a:rPr>
                        <m:t>∝</m:t>
                      </m:r>
                      <m:r>
                        <a:rPr kumimoji="1" lang="en-US" altLang="ja-JP" sz="4400" b="1" i="1">
                          <a:latin typeface="Cambria Math" panose="02040503050406030204" pitchFamily="18" charset="0"/>
                        </a:rPr>
                        <m:t>𝑩</m:t>
                      </m:r>
                      <m:r>
                        <a:rPr kumimoji="1" lang="en-US" altLang="ja-JP" sz="4400" b="1" i="0" smtClean="0">
                          <a:latin typeface="Cambria Math" panose="02040503050406030204" pitchFamily="18" charset="0"/>
                        </a:rPr>
                        <m:t>, </m:t>
                      </m:r>
                      <m:r>
                        <a:rPr kumimoji="1" lang="en-US" altLang="ja-JP" sz="4400" b="1" i="1" smtClean="0">
                          <a:latin typeface="Cambria Math" panose="02040503050406030204" pitchFamily="18" charset="0"/>
                        </a:rPr>
                        <m:t>𝝎</m:t>
                      </m:r>
                    </m:oMath>
                  </m:oMathPara>
                </a14:m>
                <a:endParaRPr kumimoji="1" lang="ja-JP" altLang="en-US" sz="4400" b="1"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5016370" y="2013774"/>
                <a:ext cx="2157962" cy="677108"/>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4807177" y="3861048"/>
                <a:ext cx="2428229"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4400" b="1" i="1" smtClean="0">
                              <a:latin typeface="Cambria Math" panose="02040503050406030204" pitchFamily="18" charset="0"/>
                            </a:rPr>
                          </m:ctrlPr>
                        </m:sSubPr>
                        <m:e>
                          <m:r>
                            <a:rPr kumimoji="1" lang="en-US" altLang="ja-JP" sz="4400" b="1" i="1">
                              <a:latin typeface="Cambria Math" panose="02040503050406030204" pitchFamily="18" charset="0"/>
                            </a:rPr>
                            <m:t>𝒋</m:t>
                          </m:r>
                        </m:e>
                        <m:sub>
                          <m:r>
                            <a:rPr kumimoji="1" lang="en-US" altLang="ja-JP" sz="4400" b="1" i="1">
                              <a:latin typeface="Cambria Math" panose="02040503050406030204" pitchFamily="18" charset="0"/>
                            </a:rPr>
                            <m:t>𝟓</m:t>
                          </m:r>
                        </m:sub>
                      </m:sSub>
                      <m:r>
                        <a:rPr kumimoji="1" lang="en-US" altLang="ja-JP" sz="4400" b="0" i="1" smtClean="0">
                          <a:latin typeface="Cambria Math" panose="02040503050406030204" pitchFamily="18" charset="0"/>
                        </a:rPr>
                        <m:t>∝</m:t>
                      </m:r>
                      <m:r>
                        <a:rPr kumimoji="1" lang="en-US" altLang="ja-JP" sz="4400" b="1" i="1">
                          <a:latin typeface="Cambria Math" panose="02040503050406030204" pitchFamily="18" charset="0"/>
                        </a:rPr>
                        <m:t>𝑩</m:t>
                      </m:r>
                      <m:r>
                        <a:rPr kumimoji="1" lang="en-US" altLang="ja-JP" sz="4400" b="1" i="1" smtClean="0">
                          <a:latin typeface="Cambria Math" panose="02040503050406030204" pitchFamily="18" charset="0"/>
                        </a:rPr>
                        <m:t>, </m:t>
                      </m:r>
                      <m:r>
                        <a:rPr kumimoji="1" lang="en-US" altLang="ja-JP" sz="4400" b="1" i="1" smtClean="0">
                          <a:latin typeface="Cambria Math" panose="02040503050406030204" pitchFamily="18" charset="0"/>
                        </a:rPr>
                        <m:t>𝝎</m:t>
                      </m:r>
                    </m:oMath>
                  </m:oMathPara>
                </a14:m>
                <a:endParaRPr kumimoji="1" lang="ja-JP" altLang="en-US" sz="4400" b="1"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4807177" y="3861048"/>
                <a:ext cx="2428229" cy="677108"/>
              </a:xfrm>
              <a:prstGeom prst="rect">
                <a:avLst/>
              </a:prstGeom>
              <a:blipFill>
                <a:blip r:embed="rId6"/>
                <a:stretch>
                  <a:fillRect/>
                </a:stretch>
              </a:blipFill>
            </p:spPr>
            <p:txBody>
              <a:bodyPr/>
              <a:lstStyle/>
              <a:p>
                <a:r>
                  <a:rPr lang="ja-JP" altLang="en-US">
                    <a:noFill/>
                  </a:rPr>
                  <a:t> </a:t>
                </a:r>
              </a:p>
            </p:txBody>
          </p:sp>
        </mc:Fallback>
      </mc:AlternateContent>
      <p:pic>
        <p:nvPicPr>
          <p:cNvPr id="1026" name="Picture 2" descr="Volume 548 Issue 7665">
            <a:extLst>
              <a:ext uri="{FF2B5EF4-FFF2-40B4-BE49-F238E27FC236}">
                <a16:creationId xmlns:a16="http://schemas.microsoft.com/office/drawing/2014/main" id="{9805FB7B-8AF2-4649-A19F-0E353C08D1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5023" y="1366994"/>
            <a:ext cx="3549077" cy="4560563"/>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A3023131-2018-4CF2-9D14-A5BB70BF64D1}"/>
              </a:ext>
            </a:extLst>
          </p:cNvPr>
          <p:cNvSpPr txBox="1"/>
          <p:nvPr/>
        </p:nvSpPr>
        <p:spPr>
          <a:xfrm>
            <a:off x="4108080" y="1457272"/>
            <a:ext cx="3775393" cy="523220"/>
          </a:xfrm>
          <a:prstGeom prst="rect">
            <a:avLst/>
          </a:prstGeom>
          <a:noFill/>
        </p:spPr>
        <p:txBody>
          <a:bodyPr wrap="none" rtlCol="0">
            <a:spAutoFit/>
          </a:bodyPr>
          <a:lstStyle/>
          <a:p>
            <a:pPr algn="l"/>
            <a:r>
              <a:rPr kumimoji="1" lang="ja-JP" altLang="en-US" sz="2800" dirty="0"/>
              <a:t>カイラル磁気、渦効果</a:t>
            </a:r>
          </a:p>
        </p:txBody>
      </p:sp>
      <p:sp>
        <p:nvSpPr>
          <p:cNvPr id="10" name="テキスト ボックス 9">
            <a:extLst>
              <a:ext uri="{FF2B5EF4-FFF2-40B4-BE49-F238E27FC236}">
                <a16:creationId xmlns:a16="http://schemas.microsoft.com/office/drawing/2014/main" id="{ECCE7C04-1B42-4FC5-A5B1-169E35E06AF0}"/>
              </a:ext>
            </a:extLst>
          </p:cNvPr>
          <p:cNvSpPr txBox="1"/>
          <p:nvPr/>
        </p:nvSpPr>
        <p:spPr>
          <a:xfrm>
            <a:off x="4136487" y="3429000"/>
            <a:ext cx="3057247" cy="523220"/>
          </a:xfrm>
          <a:prstGeom prst="rect">
            <a:avLst/>
          </a:prstGeom>
          <a:noFill/>
        </p:spPr>
        <p:txBody>
          <a:bodyPr wrap="none" rtlCol="0">
            <a:spAutoFit/>
          </a:bodyPr>
          <a:lstStyle/>
          <a:p>
            <a:pPr algn="l"/>
            <a:r>
              <a:rPr kumimoji="1" lang="ja-JP" altLang="en-US" sz="2800" dirty="0"/>
              <a:t>カイラル分離効果</a:t>
            </a:r>
          </a:p>
        </p:txBody>
      </p:sp>
      <p:sp>
        <p:nvSpPr>
          <p:cNvPr id="11" name="テキスト ボックス 10">
            <a:extLst>
              <a:ext uri="{FF2B5EF4-FFF2-40B4-BE49-F238E27FC236}">
                <a16:creationId xmlns:a16="http://schemas.microsoft.com/office/drawing/2014/main" id="{156A6EEC-D789-41FF-805B-8997DFAC8819}"/>
              </a:ext>
            </a:extLst>
          </p:cNvPr>
          <p:cNvSpPr txBox="1"/>
          <p:nvPr/>
        </p:nvSpPr>
        <p:spPr>
          <a:xfrm>
            <a:off x="4120558" y="4970204"/>
            <a:ext cx="4134465" cy="1384995"/>
          </a:xfrm>
          <a:prstGeom prst="rect">
            <a:avLst/>
          </a:prstGeom>
          <a:noFill/>
        </p:spPr>
        <p:txBody>
          <a:bodyPr wrap="none" rtlCol="0">
            <a:spAutoFit/>
          </a:bodyPr>
          <a:lstStyle/>
          <a:p>
            <a:pPr algn="l"/>
            <a:r>
              <a:rPr kumimoji="1" lang="ja-JP" altLang="en-US" sz="2800" dirty="0"/>
              <a:t>量子異常に起因した輸送</a:t>
            </a:r>
            <a:endParaRPr kumimoji="1" lang="en-US" altLang="ja-JP" sz="2800" dirty="0"/>
          </a:p>
          <a:p>
            <a:pPr algn="ctr"/>
            <a:r>
              <a:rPr kumimoji="1" lang="ja-JP" altLang="en-US" sz="2800" dirty="0"/>
              <a:t>無散逸流</a:t>
            </a:r>
            <a:endParaRPr kumimoji="1" lang="en-US" altLang="ja-JP" sz="2800" dirty="0"/>
          </a:p>
          <a:p>
            <a:pPr algn="ctr"/>
            <a:r>
              <a:rPr kumimoji="1" lang="en-US" altLang="ja-JP" sz="2800" dirty="0">
                <a:sym typeface="Wingdings" panose="05000000000000000000" pitchFamily="2" charset="2"/>
              </a:rPr>
              <a:t></a:t>
            </a:r>
            <a:r>
              <a:rPr kumimoji="1" lang="ja-JP" altLang="en-US" sz="2800" dirty="0">
                <a:sym typeface="Wingdings" panose="05000000000000000000" pitchFamily="2" charset="2"/>
              </a:rPr>
              <a:t>通常の電流と異なる</a:t>
            </a:r>
            <a:endParaRPr kumimoji="1" lang="ja-JP" altLang="en-US" sz="2800" dirty="0"/>
          </a:p>
        </p:txBody>
      </p:sp>
    </p:spTree>
    <p:extLst>
      <p:ext uri="{BB962C8B-B14F-4D97-AF65-F5344CB8AC3E}">
        <p14:creationId xmlns:p14="http://schemas.microsoft.com/office/powerpoint/2010/main" val="9252613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ハドロン・原子核物理との接点</a:t>
            </a:r>
          </a:p>
        </p:txBody>
      </p:sp>
      <p:pic>
        <p:nvPicPr>
          <p:cNvPr id="3" name="図 2"/>
          <p:cNvPicPr>
            <a:picLocks noChangeAspect="1"/>
          </p:cNvPicPr>
          <p:nvPr/>
        </p:nvPicPr>
        <p:blipFill rotWithShape="1">
          <a:blip r:embed="rId2"/>
          <a:srcRect l="14605" t="8794" r="7052" b="6788"/>
          <a:stretch/>
        </p:blipFill>
        <p:spPr>
          <a:xfrm>
            <a:off x="1055440" y="2132856"/>
            <a:ext cx="4248472" cy="3456384"/>
          </a:xfrm>
          <a:prstGeom prst="rect">
            <a:avLst/>
          </a:prstGeom>
        </p:spPr>
      </p:pic>
      <p:sp>
        <p:nvSpPr>
          <p:cNvPr id="4" name="テキスト ボックス 3"/>
          <p:cNvSpPr txBox="1"/>
          <p:nvPr/>
        </p:nvSpPr>
        <p:spPr>
          <a:xfrm>
            <a:off x="3448917" y="1646888"/>
            <a:ext cx="1901483" cy="523220"/>
          </a:xfrm>
          <a:prstGeom prst="rect">
            <a:avLst/>
          </a:prstGeom>
          <a:noFill/>
        </p:spPr>
        <p:txBody>
          <a:bodyPr wrap="none" rtlCol="0">
            <a:spAutoFit/>
          </a:bodyPr>
          <a:lstStyle/>
          <a:p>
            <a:r>
              <a:rPr kumimoji="1" lang="en-US" altLang="ja-JP" sz="2800" dirty="0"/>
              <a:t>STAR(2015)</a:t>
            </a:r>
            <a:endParaRPr kumimoji="1" lang="ja-JP" altLang="en-US" sz="2800" dirty="0"/>
          </a:p>
        </p:txBody>
      </p:sp>
      <p:sp>
        <p:nvSpPr>
          <p:cNvPr id="5" name="テキスト ボックス 4"/>
          <p:cNvSpPr txBox="1"/>
          <p:nvPr/>
        </p:nvSpPr>
        <p:spPr>
          <a:xfrm>
            <a:off x="1338016" y="5589240"/>
            <a:ext cx="3514104" cy="523220"/>
          </a:xfrm>
          <a:prstGeom prst="rect">
            <a:avLst/>
          </a:prstGeom>
          <a:noFill/>
        </p:spPr>
        <p:txBody>
          <a:bodyPr wrap="none" rtlCol="0">
            <a:spAutoFit/>
          </a:bodyPr>
          <a:lstStyle/>
          <a:p>
            <a:r>
              <a:rPr kumimoji="1" lang="en-US" altLang="ja-JP" sz="2800" dirty="0"/>
              <a:t>Lambda</a:t>
            </a:r>
            <a:r>
              <a:rPr kumimoji="1" lang="ja-JP" altLang="en-US" sz="2800" dirty="0">
                <a:latin typeface="+mn-ea"/>
              </a:rPr>
              <a:t>の２粒子相関</a:t>
            </a:r>
          </a:p>
        </p:txBody>
      </p:sp>
      <p:sp>
        <p:nvSpPr>
          <p:cNvPr id="6" name="テキスト ボックス 5"/>
          <p:cNvSpPr txBox="1"/>
          <p:nvPr/>
        </p:nvSpPr>
        <p:spPr>
          <a:xfrm>
            <a:off x="5735960" y="2170109"/>
            <a:ext cx="6264696" cy="1384995"/>
          </a:xfrm>
          <a:prstGeom prst="rect">
            <a:avLst/>
          </a:prstGeom>
          <a:noFill/>
        </p:spPr>
        <p:txBody>
          <a:bodyPr wrap="square" rtlCol="0">
            <a:spAutoFit/>
          </a:bodyPr>
          <a:lstStyle/>
          <a:p>
            <a:r>
              <a:rPr kumimoji="1" lang="ja-JP" altLang="en-US" sz="2800" dirty="0">
                <a:latin typeface="+mn-ea"/>
              </a:rPr>
              <a:t>相関関数</a:t>
            </a:r>
            <a:endParaRPr kumimoji="1" lang="en-US" altLang="ja-JP" sz="2800" dirty="0">
              <a:latin typeface="+mn-ea"/>
            </a:endParaRPr>
          </a:p>
          <a:p>
            <a:r>
              <a:rPr kumimoji="1" lang="ja-JP" altLang="en-US" sz="2800" dirty="0">
                <a:latin typeface="+mn-ea"/>
              </a:rPr>
              <a:t>～粒子の放出点分布</a:t>
            </a:r>
            <a:r>
              <a:rPr lang="ja-JP" altLang="en-US" sz="2800" dirty="0">
                <a:latin typeface="+mn-ea"/>
              </a:rPr>
              <a:t>⊗</a:t>
            </a:r>
            <a:r>
              <a:rPr lang="en-US" altLang="ja-JP" sz="2800" dirty="0">
                <a:latin typeface="+mn-ea"/>
              </a:rPr>
              <a:t>2</a:t>
            </a:r>
            <a:r>
              <a:rPr lang="ja-JP" altLang="en-US" sz="2800" dirty="0">
                <a:latin typeface="+mn-ea"/>
              </a:rPr>
              <a:t>粒子波動関数</a:t>
            </a:r>
            <a:endParaRPr lang="en-US" altLang="ja-JP" sz="2800" dirty="0">
              <a:latin typeface="+mn-ea"/>
            </a:endParaRPr>
          </a:p>
          <a:p>
            <a:r>
              <a:rPr kumimoji="1" lang="en-US" altLang="ja-JP" sz="2800" dirty="0">
                <a:latin typeface="+mn-ea"/>
              </a:rPr>
              <a:t>※</a:t>
            </a:r>
            <a:r>
              <a:rPr kumimoji="1" lang="ja-JP" altLang="en-US" sz="2800" dirty="0">
                <a:latin typeface="+mn-ea"/>
              </a:rPr>
              <a:t>果たしてこれで良いか？</a:t>
            </a:r>
          </a:p>
        </p:txBody>
      </p:sp>
      <p:sp>
        <p:nvSpPr>
          <p:cNvPr id="7" name="テキスト ボックス 6"/>
          <p:cNvSpPr txBox="1"/>
          <p:nvPr/>
        </p:nvSpPr>
        <p:spPr>
          <a:xfrm>
            <a:off x="6312025" y="4034523"/>
            <a:ext cx="4824535" cy="1815882"/>
          </a:xfrm>
          <a:prstGeom prst="rect">
            <a:avLst/>
          </a:prstGeom>
          <a:noFill/>
        </p:spPr>
        <p:txBody>
          <a:bodyPr wrap="square" rtlCol="0">
            <a:spAutoFit/>
          </a:bodyPr>
          <a:lstStyle/>
          <a:p>
            <a:pPr algn="ctr"/>
            <a:r>
              <a:rPr kumimoji="1" lang="en-US" altLang="ja-JP" sz="2800" dirty="0"/>
              <a:t>Lambda</a:t>
            </a:r>
            <a:r>
              <a:rPr kumimoji="1" lang="ja-JP" altLang="en-US" sz="2800" dirty="0">
                <a:latin typeface="+mn-ea"/>
              </a:rPr>
              <a:t>間の相互作用の</a:t>
            </a:r>
            <a:r>
              <a:rPr lang="ja-JP" altLang="en-US" sz="2800" dirty="0">
                <a:latin typeface="+mn-ea"/>
              </a:rPr>
              <a:t>情報</a:t>
            </a:r>
            <a:r>
              <a:rPr lang="en-US" altLang="ja-JP" sz="2800" dirty="0">
                <a:latin typeface="+mn-ea"/>
                <a:sym typeface="Wingdings" panose="05000000000000000000" pitchFamily="2" charset="2"/>
              </a:rPr>
              <a:t></a:t>
            </a:r>
            <a:r>
              <a:rPr lang="ja-JP" altLang="en-US" sz="2800" dirty="0">
                <a:latin typeface="+mn-ea"/>
                <a:sym typeface="Wingdings" panose="05000000000000000000" pitchFamily="2" charset="2"/>
              </a:rPr>
              <a:t>格子</a:t>
            </a:r>
            <a:r>
              <a:rPr lang="en-US" altLang="ja-JP" sz="2800" dirty="0">
                <a:sym typeface="Wingdings" panose="05000000000000000000" pitchFamily="2" charset="2"/>
              </a:rPr>
              <a:t>QCD</a:t>
            </a:r>
            <a:r>
              <a:rPr lang="ja-JP" altLang="en-US" sz="2800" dirty="0">
                <a:latin typeface="+mn-ea"/>
                <a:sym typeface="Wingdings" panose="05000000000000000000" pitchFamily="2" charset="2"/>
              </a:rPr>
              <a:t>とのコラボ？</a:t>
            </a:r>
            <a:endParaRPr lang="en-US" altLang="ja-JP" sz="2800" dirty="0">
              <a:latin typeface="+mn-ea"/>
            </a:endParaRPr>
          </a:p>
          <a:p>
            <a:pPr algn="ctr"/>
            <a:endParaRPr kumimoji="1" lang="en-US" altLang="ja-JP" sz="2800" dirty="0">
              <a:latin typeface="+mn-ea"/>
            </a:endParaRPr>
          </a:p>
          <a:p>
            <a:pPr algn="ctr"/>
            <a:r>
              <a:rPr lang="ja-JP" altLang="en-US" sz="2800" dirty="0">
                <a:latin typeface="+mn-ea"/>
              </a:rPr>
              <a:t>ハイパー核と相補的</a:t>
            </a:r>
            <a:endParaRPr kumimoji="1" lang="ja-JP" altLang="en-US" sz="2800" dirty="0">
              <a:latin typeface="+mn-ea"/>
            </a:endParaRPr>
          </a:p>
        </p:txBody>
      </p:sp>
      <p:sp>
        <p:nvSpPr>
          <p:cNvPr id="8" name="下矢印 7"/>
          <p:cNvSpPr/>
          <p:nvPr/>
        </p:nvSpPr>
        <p:spPr>
          <a:xfrm>
            <a:off x="8481976" y="4942464"/>
            <a:ext cx="484632" cy="47435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333499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まとめ</a:t>
            </a:r>
          </a:p>
        </p:txBody>
      </p:sp>
      <p:sp>
        <p:nvSpPr>
          <p:cNvPr id="3" name="テキスト ボックス 2"/>
          <p:cNvSpPr txBox="1"/>
          <p:nvPr/>
        </p:nvSpPr>
        <p:spPr>
          <a:xfrm>
            <a:off x="1055440" y="1988840"/>
            <a:ext cx="10081120" cy="3108543"/>
          </a:xfrm>
          <a:prstGeom prst="rect">
            <a:avLst/>
          </a:prstGeom>
          <a:noFill/>
        </p:spPr>
        <p:txBody>
          <a:bodyPr wrap="square" rtlCol="0">
            <a:spAutoFit/>
          </a:bodyPr>
          <a:lstStyle/>
          <a:p>
            <a:pPr marL="457200" indent="-457200">
              <a:buFont typeface="Arial" panose="020B0604020202020204" pitchFamily="34" charset="0"/>
              <a:buChar char="•"/>
            </a:pPr>
            <a:r>
              <a:rPr kumimoji="1" lang="ja-JP" altLang="en-US" sz="2800" dirty="0">
                <a:latin typeface="+mn-ea"/>
              </a:rPr>
              <a:t>複雑な反応を時間スケールやエネルギースケールで分割</a:t>
            </a:r>
            <a:endParaRPr kumimoji="1" lang="en-US" altLang="ja-JP" sz="2800" dirty="0">
              <a:latin typeface="+mn-ea"/>
            </a:endParaRPr>
          </a:p>
          <a:p>
            <a:pPr marL="457200" indent="-457200">
              <a:buFont typeface="Arial" panose="020B0604020202020204" pitchFamily="34" charset="0"/>
              <a:buChar char="•"/>
            </a:pPr>
            <a:r>
              <a:rPr lang="ja-JP" altLang="en-US" sz="2800" dirty="0">
                <a:latin typeface="+mn-ea"/>
              </a:rPr>
              <a:t>分割した個々の物理自体にも豊富なトピック</a:t>
            </a:r>
            <a:endParaRPr lang="en-US" altLang="ja-JP" sz="2800" dirty="0">
              <a:latin typeface="+mn-ea"/>
            </a:endParaRPr>
          </a:p>
          <a:p>
            <a:pPr marL="457200" indent="-457200">
              <a:buFont typeface="Arial" panose="020B0604020202020204" pitchFamily="34" charset="0"/>
              <a:buChar char="•"/>
            </a:pPr>
            <a:r>
              <a:rPr kumimoji="1" lang="ja-JP" altLang="en-US" sz="2800" dirty="0">
                <a:latin typeface="+mn-ea"/>
              </a:rPr>
              <a:t>再び全体に戻したときにコンシステントか？</a:t>
            </a:r>
            <a:endParaRPr kumimoji="1" lang="en-US" altLang="ja-JP" sz="2800" dirty="0">
              <a:latin typeface="+mn-ea"/>
            </a:endParaRPr>
          </a:p>
          <a:p>
            <a:pPr marL="457200" indent="-457200">
              <a:buFont typeface="Arial" panose="020B0604020202020204" pitchFamily="34" charset="0"/>
              <a:buChar char="•"/>
            </a:pPr>
            <a:r>
              <a:rPr lang="ja-JP" altLang="en-US" sz="2800" dirty="0">
                <a:latin typeface="+mn-ea"/>
              </a:rPr>
              <a:t>自分なりの全体像を持って新しいデータに備える（木を見て、森も見る）</a:t>
            </a:r>
            <a:endParaRPr lang="en-US" altLang="ja-JP" sz="2800" dirty="0">
              <a:latin typeface="+mn-ea"/>
            </a:endParaRPr>
          </a:p>
          <a:p>
            <a:pPr marL="457200" indent="-457200">
              <a:buFont typeface="Arial" panose="020B0604020202020204" pitchFamily="34" charset="0"/>
              <a:buChar char="•"/>
            </a:pPr>
            <a:r>
              <a:rPr kumimoji="1" lang="ja-JP" altLang="en-US" sz="2800" dirty="0">
                <a:latin typeface="+mn-ea"/>
              </a:rPr>
              <a:t>今後は実験解析、理論計算が更に精密化の方向</a:t>
            </a:r>
            <a:endParaRPr kumimoji="1" lang="en-US" altLang="ja-JP" sz="2800" dirty="0">
              <a:latin typeface="+mn-ea"/>
            </a:endParaRPr>
          </a:p>
          <a:p>
            <a:pPr marL="457200" indent="-457200">
              <a:buFont typeface="Arial" panose="020B0604020202020204" pitchFamily="34" charset="0"/>
              <a:buChar char="•"/>
            </a:pPr>
            <a:r>
              <a:rPr lang="en-US" altLang="ja-JP" sz="2800" dirty="0"/>
              <a:t>Top-down meets bottom-up?</a:t>
            </a:r>
            <a:r>
              <a:rPr lang="ja-JP" altLang="en-US" sz="2800" dirty="0"/>
              <a:t> </a:t>
            </a:r>
            <a:endParaRPr kumimoji="1" lang="ja-JP" altLang="en-US" sz="2800" dirty="0"/>
          </a:p>
        </p:txBody>
      </p:sp>
    </p:spTree>
    <p:extLst>
      <p:ext uri="{BB962C8B-B14F-4D97-AF65-F5344CB8AC3E}">
        <p14:creationId xmlns:p14="http://schemas.microsoft.com/office/powerpoint/2010/main" val="26092092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2BBC8-54CD-4E83-A2D3-48EE9D45704C}"/>
              </a:ext>
            </a:extLst>
          </p:cNvPr>
          <p:cNvSpPr>
            <a:spLocks noGrp="1"/>
          </p:cNvSpPr>
          <p:nvPr>
            <p:ph type="title"/>
          </p:nvPr>
        </p:nvSpPr>
        <p:spPr/>
        <p:txBody>
          <a:bodyPr/>
          <a:lstStyle/>
          <a:p>
            <a:endParaRPr kumimoji="1" lang="ja-JP" altLang="en-US" dirty="0"/>
          </a:p>
        </p:txBody>
      </p:sp>
      <p:pic>
        <p:nvPicPr>
          <p:cNvPr id="3" name="Picture 2" descr="ç»å">
            <a:extLst>
              <a:ext uri="{FF2B5EF4-FFF2-40B4-BE49-F238E27FC236}">
                <a16:creationId xmlns:a16="http://schemas.microsoft.com/office/drawing/2014/main" id="{63A3CA36-DD99-4C55-B026-C3E793F2E1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3952" y="1916832"/>
            <a:ext cx="6005513" cy="390048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6A98551D-5257-47A5-A8CD-4393B48C4069}"/>
              </a:ext>
            </a:extLst>
          </p:cNvPr>
          <p:cNvSpPr txBox="1"/>
          <p:nvPr/>
        </p:nvSpPr>
        <p:spPr>
          <a:xfrm>
            <a:off x="9552384" y="5874185"/>
            <a:ext cx="2255746" cy="338554"/>
          </a:xfrm>
          <a:prstGeom prst="rect">
            <a:avLst/>
          </a:prstGeom>
          <a:noFill/>
        </p:spPr>
        <p:txBody>
          <a:bodyPr wrap="none" rtlCol="0">
            <a:spAutoFit/>
          </a:bodyPr>
          <a:lstStyle/>
          <a:p>
            <a:pPr algn="l"/>
            <a:r>
              <a:rPr kumimoji="1" lang="en-US" altLang="ja-JP" sz="1600" dirty="0"/>
              <a:t>Bernhard </a:t>
            </a:r>
            <a:r>
              <a:rPr kumimoji="1" lang="en-US" altLang="ja-JP" sz="1600" i="1" dirty="0"/>
              <a:t>et al</a:t>
            </a:r>
            <a:r>
              <a:rPr kumimoji="1" lang="en-US" altLang="ja-JP" sz="1600" dirty="0"/>
              <a:t>. (2019)</a:t>
            </a:r>
            <a:endParaRPr kumimoji="1" lang="ja-JP" altLang="en-US" sz="1600" dirty="0"/>
          </a:p>
        </p:txBody>
      </p:sp>
      <p:pic>
        <p:nvPicPr>
          <p:cNvPr id="5" name="図 4">
            <a:extLst>
              <a:ext uri="{FF2B5EF4-FFF2-40B4-BE49-F238E27FC236}">
                <a16:creationId xmlns:a16="http://schemas.microsoft.com/office/drawing/2014/main" id="{3E939146-D715-4314-A45D-0FA7EBAD1D33}"/>
              </a:ext>
            </a:extLst>
          </p:cNvPr>
          <p:cNvPicPr>
            <a:picLocks noChangeAspect="1"/>
          </p:cNvPicPr>
          <p:nvPr/>
        </p:nvPicPr>
        <p:blipFill rotWithShape="1">
          <a:blip r:embed="rId3"/>
          <a:srcRect l="16229"/>
          <a:stretch/>
        </p:blipFill>
        <p:spPr>
          <a:xfrm>
            <a:off x="119336" y="2348880"/>
            <a:ext cx="5449101" cy="3109734"/>
          </a:xfrm>
          <a:prstGeom prst="rect">
            <a:avLst/>
          </a:prstGeom>
        </p:spPr>
      </p:pic>
      <p:sp>
        <p:nvSpPr>
          <p:cNvPr id="6" name="テキスト ボックス 5">
            <a:extLst>
              <a:ext uri="{FF2B5EF4-FFF2-40B4-BE49-F238E27FC236}">
                <a16:creationId xmlns:a16="http://schemas.microsoft.com/office/drawing/2014/main" id="{373F63C1-EAF5-4D4A-B65B-2DC791EAA24B}"/>
              </a:ext>
            </a:extLst>
          </p:cNvPr>
          <p:cNvSpPr txBox="1"/>
          <p:nvPr/>
        </p:nvSpPr>
        <p:spPr>
          <a:xfrm>
            <a:off x="3775959" y="5458614"/>
            <a:ext cx="1792478" cy="338554"/>
          </a:xfrm>
          <a:prstGeom prst="rect">
            <a:avLst/>
          </a:prstGeom>
          <a:noFill/>
        </p:spPr>
        <p:txBody>
          <a:bodyPr wrap="none" rtlCol="0">
            <a:spAutoFit/>
          </a:bodyPr>
          <a:lstStyle/>
          <a:p>
            <a:pPr algn="l"/>
            <a:r>
              <a:rPr kumimoji="1" lang="en-US" altLang="ja-JP" sz="1600" dirty="0"/>
              <a:t>Pratt </a:t>
            </a:r>
            <a:r>
              <a:rPr kumimoji="1" lang="en-US" altLang="ja-JP" sz="1600" i="1" dirty="0"/>
              <a:t>et al</a:t>
            </a:r>
            <a:r>
              <a:rPr kumimoji="1" lang="en-US" altLang="ja-JP" sz="1600" dirty="0"/>
              <a:t>.(2015)</a:t>
            </a:r>
            <a:endParaRPr kumimoji="1" lang="ja-JP" altLang="en-US" sz="1600" dirty="0"/>
          </a:p>
        </p:txBody>
      </p:sp>
    </p:spTree>
    <p:extLst>
      <p:ext uri="{BB962C8B-B14F-4D97-AF65-F5344CB8AC3E}">
        <p14:creationId xmlns:p14="http://schemas.microsoft.com/office/powerpoint/2010/main" val="14045399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Autofit/>
          </a:bodyPr>
          <a:lstStyle/>
          <a:p>
            <a:r>
              <a:rPr lang="ja-JP" altLang="en-US" sz="7200" dirty="0"/>
              <a:t>日本の先駆的研究の紹介（理論）</a:t>
            </a:r>
          </a:p>
        </p:txBody>
      </p:sp>
      <p:sp>
        <p:nvSpPr>
          <p:cNvPr id="4" name="テキスト プレースホルダー 3"/>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6604344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場の理論による</a:t>
            </a:r>
            <a:br>
              <a:rPr lang="en-US" altLang="ja-JP" sz="4000" dirty="0"/>
            </a:br>
            <a:r>
              <a:rPr lang="ja-JP" altLang="en-US" sz="4000" dirty="0"/>
              <a:t>ランダウ流体モデルの基礎づけ</a:t>
            </a:r>
          </a:p>
        </p:txBody>
      </p:sp>
      <p:sp>
        <p:nvSpPr>
          <p:cNvPr id="3" name="テキスト ボックス 2"/>
          <p:cNvSpPr txBox="1"/>
          <p:nvPr/>
        </p:nvSpPr>
        <p:spPr>
          <a:xfrm>
            <a:off x="2400686" y="5157192"/>
            <a:ext cx="7242688" cy="523220"/>
          </a:xfrm>
          <a:prstGeom prst="rect">
            <a:avLst/>
          </a:prstGeom>
          <a:noFill/>
        </p:spPr>
        <p:txBody>
          <a:bodyPr wrap="none" rtlCol="0">
            <a:spAutoFit/>
          </a:bodyPr>
          <a:lstStyle/>
          <a:p>
            <a:r>
              <a:rPr kumimoji="1" lang="en-US" altLang="ja-JP" sz="2800" dirty="0" err="1"/>
              <a:t>Namiki-Iso</a:t>
            </a:r>
            <a:r>
              <a:rPr kumimoji="1" lang="en-US" altLang="ja-JP" sz="2800" dirty="0"/>
              <a:t> (1957), </a:t>
            </a:r>
            <a:r>
              <a:rPr lang="en-US" altLang="ja-JP" sz="2800" dirty="0" err="1"/>
              <a:t>Iso</a:t>
            </a:r>
            <a:r>
              <a:rPr lang="en-US" altLang="ja-JP" sz="2800" dirty="0"/>
              <a:t>-Mori-</a:t>
            </a:r>
            <a:r>
              <a:rPr lang="en-US" altLang="ja-JP" sz="2800" dirty="0" err="1"/>
              <a:t>Namiki</a:t>
            </a:r>
            <a:r>
              <a:rPr lang="en-US" altLang="ja-JP" sz="2800" dirty="0"/>
              <a:t> (1959)</a:t>
            </a:r>
            <a:endParaRPr kumimoji="1" lang="ja-JP" altLang="en-US" sz="2800" dirty="0"/>
          </a:p>
        </p:txBody>
      </p:sp>
      <p:pic>
        <p:nvPicPr>
          <p:cNvPr id="4" name="図 3"/>
          <p:cNvPicPr>
            <a:picLocks noChangeAspect="1"/>
          </p:cNvPicPr>
          <p:nvPr/>
        </p:nvPicPr>
        <p:blipFill rotWithShape="1">
          <a:blip r:embed="rId2"/>
          <a:srcRect t="14562" b="33322"/>
          <a:stretch/>
        </p:blipFill>
        <p:spPr>
          <a:xfrm>
            <a:off x="3863751" y="1801840"/>
            <a:ext cx="4468141" cy="1440160"/>
          </a:xfrm>
          <a:prstGeom prst="rect">
            <a:avLst/>
          </a:prstGeom>
        </p:spPr>
      </p:pic>
      <p:pic>
        <p:nvPicPr>
          <p:cNvPr id="5" name="図 4"/>
          <p:cNvPicPr>
            <a:picLocks noChangeAspect="1"/>
          </p:cNvPicPr>
          <p:nvPr/>
        </p:nvPicPr>
        <p:blipFill rotWithShape="1">
          <a:blip r:embed="rId3"/>
          <a:srcRect t="5211" b="34855"/>
          <a:stretch/>
        </p:blipFill>
        <p:spPr>
          <a:xfrm>
            <a:off x="3066532" y="3356992"/>
            <a:ext cx="6062581" cy="1656184"/>
          </a:xfrm>
          <a:prstGeom prst="rect">
            <a:avLst/>
          </a:prstGeom>
        </p:spPr>
      </p:pic>
      <p:sp>
        <p:nvSpPr>
          <p:cNvPr id="6" name="テキスト ボックス 5"/>
          <p:cNvSpPr txBox="1"/>
          <p:nvPr/>
        </p:nvSpPr>
        <p:spPr>
          <a:xfrm>
            <a:off x="3513445" y="5805264"/>
            <a:ext cx="5211683" cy="954107"/>
          </a:xfrm>
          <a:prstGeom prst="rect">
            <a:avLst/>
          </a:prstGeom>
          <a:noFill/>
        </p:spPr>
        <p:txBody>
          <a:bodyPr wrap="none" rtlCol="0">
            <a:spAutoFit/>
          </a:bodyPr>
          <a:lstStyle/>
          <a:p>
            <a:r>
              <a:rPr kumimoji="1" lang="ja-JP" altLang="en-US" sz="2800" dirty="0">
                <a:latin typeface="+mn-ea"/>
              </a:rPr>
              <a:t>日本の相対論的流体模型の原点</a:t>
            </a:r>
            <a:endParaRPr kumimoji="1" lang="en-US" altLang="ja-JP" sz="2800" dirty="0">
              <a:latin typeface="+mn-ea"/>
            </a:endParaRPr>
          </a:p>
          <a:p>
            <a:r>
              <a:rPr kumimoji="1" lang="ja-JP" altLang="en-US" sz="2800" dirty="0">
                <a:latin typeface="+mn-ea"/>
              </a:rPr>
              <a:t>線形応答が出たのとほぼ同時期</a:t>
            </a:r>
          </a:p>
        </p:txBody>
      </p:sp>
    </p:spTree>
    <p:extLst>
      <p:ext uri="{BB962C8B-B14F-4D97-AF65-F5344CB8AC3E}">
        <p14:creationId xmlns:p14="http://schemas.microsoft.com/office/powerpoint/2010/main" val="1817260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latin typeface="+mj-ea"/>
              </a:rPr>
              <a:t>衝突エネルギー依存性</a:t>
            </a:r>
          </a:p>
        </p:txBody>
      </p:sp>
      <p:pic>
        <p:nvPicPr>
          <p:cNvPr id="3" name="図 2"/>
          <p:cNvPicPr>
            <a:picLocks noChangeAspect="1"/>
          </p:cNvPicPr>
          <p:nvPr/>
        </p:nvPicPr>
        <p:blipFill rotWithShape="1">
          <a:blip r:embed="rId2"/>
          <a:srcRect l="24041" r="28762" b="6163"/>
          <a:stretch/>
        </p:blipFill>
        <p:spPr>
          <a:xfrm>
            <a:off x="6302787" y="1674063"/>
            <a:ext cx="3456378" cy="4069273"/>
          </a:xfrm>
          <a:prstGeom prst="rect">
            <a:avLst/>
          </a:prstGeom>
        </p:spPr>
      </p:pic>
      <p:pic>
        <p:nvPicPr>
          <p:cNvPr id="4" name="図 3"/>
          <p:cNvPicPr>
            <a:picLocks noChangeAspect="1"/>
          </p:cNvPicPr>
          <p:nvPr/>
        </p:nvPicPr>
        <p:blipFill rotWithShape="1">
          <a:blip r:embed="rId3"/>
          <a:srcRect l="42584" t="12604" r="14042" b="20976"/>
          <a:stretch/>
        </p:blipFill>
        <p:spPr>
          <a:xfrm>
            <a:off x="1991544" y="1908498"/>
            <a:ext cx="3960440" cy="3600400"/>
          </a:xfrm>
          <a:prstGeom prst="rect">
            <a:avLst/>
          </a:prstGeom>
        </p:spPr>
      </p:pic>
      <p:cxnSp>
        <p:nvCxnSpPr>
          <p:cNvPr id="6" name="直線矢印コネクタ 5"/>
          <p:cNvCxnSpPr/>
          <p:nvPr/>
        </p:nvCxnSpPr>
        <p:spPr>
          <a:xfrm flipV="1">
            <a:off x="5375920" y="2636912"/>
            <a:ext cx="0" cy="20162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9336360" y="2780928"/>
            <a:ext cx="0" cy="20162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063552" y="6021288"/>
            <a:ext cx="7322838" cy="523220"/>
          </a:xfrm>
          <a:prstGeom prst="rect">
            <a:avLst/>
          </a:prstGeom>
          <a:noFill/>
        </p:spPr>
        <p:txBody>
          <a:bodyPr wrap="none" rtlCol="0">
            <a:spAutoFit/>
          </a:bodyPr>
          <a:lstStyle/>
          <a:p>
            <a:r>
              <a:rPr kumimoji="1" lang="ja-JP" altLang="en-US" sz="2800" dirty="0">
                <a:latin typeface="+mn-ea"/>
              </a:rPr>
              <a:t>衝突エネルギー↑　粒子密度↑　バリオン密度↓</a:t>
            </a:r>
          </a:p>
        </p:txBody>
      </p:sp>
      <p:sp>
        <p:nvSpPr>
          <p:cNvPr id="9" name="テキスト ボックス 8"/>
          <p:cNvSpPr txBox="1"/>
          <p:nvPr/>
        </p:nvSpPr>
        <p:spPr>
          <a:xfrm>
            <a:off x="7896201" y="1134976"/>
            <a:ext cx="2459328" cy="400110"/>
          </a:xfrm>
          <a:prstGeom prst="rect">
            <a:avLst/>
          </a:prstGeom>
          <a:noFill/>
        </p:spPr>
        <p:txBody>
          <a:bodyPr wrap="none" rtlCol="0">
            <a:spAutoFit/>
          </a:bodyPr>
          <a:lstStyle/>
          <a:p>
            <a:r>
              <a:rPr kumimoji="1" lang="en-US" altLang="ja-JP" sz="2000" dirty="0">
                <a:latin typeface="+mn-ea"/>
              </a:rPr>
              <a:t>Stock(2008, Jaipur)</a:t>
            </a:r>
            <a:endParaRPr kumimoji="1" lang="ja-JP" altLang="en-US" sz="2000" dirty="0">
              <a:latin typeface="+mn-ea"/>
            </a:endParaRPr>
          </a:p>
        </p:txBody>
      </p:sp>
    </p:spTree>
    <p:extLst>
      <p:ext uri="{BB962C8B-B14F-4D97-AF65-F5344CB8AC3E}">
        <p14:creationId xmlns:p14="http://schemas.microsoft.com/office/powerpoint/2010/main" val="9209922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コンパクト星内部におけるクォークの存在</a:t>
            </a:r>
          </a:p>
        </p:txBody>
      </p:sp>
      <p:sp>
        <p:nvSpPr>
          <p:cNvPr id="3" name="テキスト ボックス 2"/>
          <p:cNvSpPr txBox="1"/>
          <p:nvPr/>
        </p:nvSpPr>
        <p:spPr>
          <a:xfrm>
            <a:off x="5092024" y="4149080"/>
            <a:ext cx="1997663" cy="523220"/>
          </a:xfrm>
          <a:prstGeom prst="rect">
            <a:avLst/>
          </a:prstGeom>
          <a:noFill/>
        </p:spPr>
        <p:txBody>
          <a:bodyPr wrap="none" rtlCol="0">
            <a:spAutoFit/>
          </a:bodyPr>
          <a:lstStyle/>
          <a:p>
            <a:r>
              <a:rPr lang="en-US" altLang="ja-JP" sz="2800" dirty="0"/>
              <a:t>Itoh</a:t>
            </a:r>
            <a:r>
              <a:rPr kumimoji="1" lang="en-US" altLang="ja-JP" sz="2800" dirty="0"/>
              <a:t> (1970)</a:t>
            </a:r>
            <a:endParaRPr kumimoji="1" lang="ja-JP" altLang="en-US" sz="2800" dirty="0"/>
          </a:p>
        </p:txBody>
      </p:sp>
      <p:pic>
        <p:nvPicPr>
          <p:cNvPr id="6" name="図 5"/>
          <p:cNvPicPr>
            <a:picLocks noChangeAspect="1"/>
          </p:cNvPicPr>
          <p:nvPr/>
        </p:nvPicPr>
        <p:blipFill rotWithShape="1">
          <a:blip r:embed="rId2"/>
          <a:srcRect l="11182" t="38044" r="48082" b="21194"/>
          <a:stretch/>
        </p:blipFill>
        <p:spPr>
          <a:xfrm>
            <a:off x="4295800" y="1988840"/>
            <a:ext cx="3672408" cy="2160240"/>
          </a:xfrm>
          <a:prstGeom prst="rect">
            <a:avLst/>
          </a:prstGeom>
        </p:spPr>
      </p:pic>
      <p:sp>
        <p:nvSpPr>
          <p:cNvPr id="8" name="テキスト ボックス 7"/>
          <p:cNvSpPr txBox="1"/>
          <p:nvPr/>
        </p:nvSpPr>
        <p:spPr>
          <a:xfrm>
            <a:off x="1775520" y="4880884"/>
            <a:ext cx="8640959" cy="954107"/>
          </a:xfrm>
          <a:prstGeom prst="rect">
            <a:avLst/>
          </a:prstGeom>
          <a:noFill/>
        </p:spPr>
        <p:txBody>
          <a:bodyPr wrap="square" rtlCol="0">
            <a:spAutoFit/>
          </a:bodyPr>
          <a:lstStyle/>
          <a:p>
            <a:pPr algn="ctr"/>
            <a:r>
              <a:rPr lang="ja-JP" altLang="en-US" sz="2800" dirty="0">
                <a:latin typeface="+mn-ea"/>
              </a:rPr>
              <a:t>クォーク星をＯＶ方程式で</a:t>
            </a:r>
            <a:endParaRPr lang="en-US" altLang="ja-JP" sz="2800" dirty="0">
              <a:latin typeface="+mn-ea"/>
            </a:endParaRPr>
          </a:p>
          <a:p>
            <a:pPr algn="ctr"/>
            <a:r>
              <a:rPr kumimoji="1" lang="en-US" altLang="ja-JP" sz="2800" dirty="0">
                <a:latin typeface="+mn-ea"/>
                <a:sym typeface="Wingdings" panose="05000000000000000000" pitchFamily="2" charset="2"/>
              </a:rPr>
              <a:t></a:t>
            </a:r>
            <a:r>
              <a:rPr kumimoji="1" lang="ja-JP" altLang="en-US" sz="2800" dirty="0">
                <a:latin typeface="+mn-ea"/>
              </a:rPr>
              <a:t>自然界における高密度クォーク物質の存在を示唆</a:t>
            </a:r>
          </a:p>
        </p:txBody>
      </p:sp>
    </p:spTree>
    <p:extLst>
      <p:ext uri="{BB962C8B-B14F-4D97-AF65-F5344CB8AC3E}">
        <p14:creationId xmlns:p14="http://schemas.microsoft.com/office/powerpoint/2010/main" val="16842595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en-US" altLang="ja-JP" sz="4000" dirty="0"/>
              <a:t>QCD</a:t>
            </a:r>
            <a:r>
              <a:rPr lang="ja-JP" altLang="en-US" sz="4000" dirty="0"/>
              <a:t>真空構造の変化</a:t>
            </a:r>
          </a:p>
        </p:txBody>
      </p:sp>
      <p:sp>
        <p:nvSpPr>
          <p:cNvPr id="3" name="テキスト ボックス 2"/>
          <p:cNvSpPr txBox="1"/>
          <p:nvPr/>
        </p:nvSpPr>
        <p:spPr>
          <a:xfrm>
            <a:off x="3863753" y="5282044"/>
            <a:ext cx="4450257" cy="523220"/>
          </a:xfrm>
          <a:prstGeom prst="rect">
            <a:avLst/>
          </a:prstGeom>
          <a:noFill/>
        </p:spPr>
        <p:txBody>
          <a:bodyPr wrap="none" rtlCol="0">
            <a:spAutoFit/>
          </a:bodyPr>
          <a:lstStyle/>
          <a:p>
            <a:r>
              <a:rPr kumimoji="1" lang="en-US" altLang="ja-JP" sz="2800" dirty="0" err="1"/>
              <a:t>Hatsuda-Kunihiro</a:t>
            </a:r>
            <a:r>
              <a:rPr kumimoji="1" lang="en-US" altLang="ja-JP" sz="2800" dirty="0"/>
              <a:t> (1984-)</a:t>
            </a:r>
            <a:endParaRPr kumimoji="1" lang="ja-JP" altLang="en-US" sz="2800" dirty="0"/>
          </a:p>
        </p:txBody>
      </p:sp>
      <p:pic>
        <p:nvPicPr>
          <p:cNvPr id="4" name="図 3"/>
          <p:cNvPicPr>
            <a:picLocks noChangeAspect="1"/>
          </p:cNvPicPr>
          <p:nvPr/>
        </p:nvPicPr>
        <p:blipFill rotWithShape="1">
          <a:blip r:embed="rId2"/>
          <a:srcRect l="15781"/>
          <a:stretch/>
        </p:blipFill>
        <p:spPr>
          <a:xfrm>
            <a:off x="3897686" y="1908498"/>
            <a:ext cx="4430563" cy="3200500"/>
          </a:xfrm>
          <a:prstGeom prst="rect">
            <a:avLst/>
          </a:prstGeom>
        </p:spPr>
      </p:pic>
      <p:sp>
        <p:nvSpPr>
          <p:cNvPr id="5" name="テキスト ボックス 4"/>
          <p:cNvSpPr txBox="1"/>
          <p:nvPr/>
        </p:nvSpPr>
        <p:spPr>
          <a:xfrm>
            <a:off x="1763486" y="6021288"/>
            <a:ext cx="8652993" cy="523220"/>
          </a:xfrm>
          <a:prstGeom prst="rect">
            <a:avLst/>
          </a:prstGeom>
          <a:noFill/>
        </p:spPr>
        <p:txBody>
          <a:bodyPr wrap="square" rtlCol="0">
            <a:spAutoFit/>
          </a:bodyPr>
          <a:lstStyle/>
          <a:p>
            <a:r>
              <a:rPr lang="ja-JP" altLang="en-US" sz="2800" dirty="0">
                <a:latin typeface="+mn-ea"/>
              </a:rPr>
              <a:t>臨界点近傍でのソフトモード </a:t>
            </a:r>
            <a:r>
              <a:rPr lang="en-US" altLang="ja-JP" sz="2800" dirty="0">
                <a:latin typeface="+mn-ea"/>
                <a:sym typeface="Wingdings" panose="05000000000000000000" pitchFamily="2" charset="2"/>
              </a:rPr>
              <a:t> </a:t>
            </a:r>
            <a:r>
              <a:rPr lang="ja-JP" altLang="en-US" sz="2800" dirty="0">
                <a:latin typeface="+mn-ea"/>
                <a:sym typeface="Wingdings" panose="05000000000000000000" pitchFamily="2" charset="2"/>
              </a:rPr>
              <a:t>ＱＣＤ物性論の黎明</a:t>
            </a:r>
            <a:endParaRPr kumimoji="1" lang="ja-JP" altLang="en-US" sz="2800" dirty="0">
              <a:latin typeface="+mn-ea"/>
            </a:endParaRPr>
          </a:p>
        </p:txBody>
      </p:sp>
    </p:spTree>
    <p:extLst>
      <p:ext uri="{BB962C8B-B14F-4D97-AF65-F5344CB8AC3E}">
        <p14:creationId xmlns:p14="http://schemas.microsoft.com/office/powerpoint/2010/main" val="3504754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en-US" altLang="ja-JP" sz="4000" dirty="0"/>
              <a:t>QGP</a:t>
            </a:r>
            <a:r>
              <a:rPr lang="ja-JP" altLang="en-US" sz="4000" dirty="0"/>
              <a:t>生成シグナル</a:t>
            </a:r>
          </a:p>
        </p:txBody>
      </p:sp>
      <p:sp>
        <p:nvSpPr>
          <p:cNvPr id="3" name="テキスト ボックス 2"/>
          <p:cNvSpPr txBox="1"/>
          <p:nvPr/>
        </p:nvSpPr>
        <p:spPr>
          <a:xfrm>
            <a:off x="4417618" y="5066020"/>
            <a:ext cx="3366627" cy="523220"/>
          </a:xfrm>
          <a:prstGeom prst="rect">
            <a:avLst/>
          </a:prstGeom>
          <a:noFill/>
        </p:spPr>
        <p:txBody>
          <a:bodyPr wrap="none" rtlCol="0">
            <a:spAutoFit/>
          </a:bodyPr>
          <a:lstStyle/>
          <a:p>
            <a:r>
              <a:rPr lang="en-US" altLang="ja-JP" sz="2800" dirty="0"/>
              <a:t>Matsui-</a:t>
            </a:r>
            <a:r>
              <a:rPr lang="en-US" altLang="ja-JP" sz="2800" dirty="0" err="1"/>
              <a:t>Satz</a:t>
            </a:r>
            <a:r>
              <a:rPr kumimoji="1" lang="en-US" altLang="ja-JP" sz="2800" dirty="0"/>
              <a:t> (1986)</a:t>
            </a:r>
            <a:endParaRPr kumimoji="1" lang="ja-JP" altLang="en-US" sz="2800" dirty="0"/>
          </a:p>
        </p:txBody>
      </p:sp>
      <p:pic>
        <p:nvPicPr>
          <p:cNvPr id="4" name="図 3"/>
          <p:cNvPicPr>
            <a:picLocks noChangeAspect="1"/>
          </p:cNvPicPr>
          <p:nvPr/>
        </p:nvPicPr>
        <p:blipFill rotWithShape="1">
          <a:blip r:embed="rId2"/>
          <a:srcRect t="26601"/>
          <a:stretch/>
        </p:blipFill>
        <p:spPr>
          <a:xfrm>
            <a:off x="2550225" y="1628800"/>
            <a:ext cx="7091551" cy="3377664"/>
          </a:xfrm>
          <a:prstGeom prst="rect">
            <a:avLst/>
          </a:prstGeom>
        </p:spPr>
      </p:pic>
      <p:sp>
        <p:nvSpPr>
          <p:cNvPr id="5" name="テキスト ボックス 4"/>
          <p:cNvSpPr txBox="1"/>
          <p:nvPr/>
        </p:nvSpPr>
        <p:spPr>
          <a:xfrm>
            <a:off x="1775520" y="5777636"/>
            <a:ext cx="8640960" cy="523220"/>
          </a:xfrm>
          <a:prstGeom prst="rect">
            <a:avLst/>
          </a:prstGeom>
          <a:noFill/>
        </p:spPr>
        <p:txBody>
          <a:bodyPr wrap="square" rtlCol="0">
            <a:spAutoFit/>
          </a:bodyPr>
          <a:lstStyle/>
          <a:p>
            <a:r>
              <a:rPr kumimoji="1" lang="ja-JP" altLang="en-US" sz="2800" dirty="0">
                <a:latin typeface="+mn-ea"/>
              </a:rPr>
              <a:t>プラズマ物理の知見</a:t>
            </a:r>
            <a:r>
              <a:rPr kumimoji="1" lang="en-US" altLang="ja-JP" sz="2800" dirty="0">
                <a:latin typeface="+mn-ea"/>
                <a:sym typeface="Wingdings" panose="05000000000000000000" pitchFamily="2" charset="2"/>
              </a:rPr>
              <a:t></a:t>
            </a:r>
            <a:r>
              <a:rPr kumimoji="1" lang="ja-JP" altLang="en-US" sz="2800" dirty="0">
                <a:latin typeface="+mn-ea"/>
                <a:sym typeface="Wingdings" panose="05000000000000000000" pitchFamily="2" charset="2"/>
              </a:rPr>
              <a:t>デバイ遮蔽による</a:t>
            </a:r>
            <a:r>
              <a:rPr lang="en-US" altLang="ja-JP" sz="2800" dirty="0">
                <a:latin typeface="+mn-ea"/>
                <a:sym typeface="Wingdings" panose="05000000000000000000" pitchFamily="2" charset="2"/>
              </a:rPr>
              <a:t>J/psi</a:t>
            </a:r>
            <a:r>
              <a:rPr lang="ja-JP" altLang="en-US" sz="2800" dirty="0">
                <a:latin typeface="+mn-ea"/>
              </a:rPr>
              <a:t>抑制</a:t>
            </a:r>
            <a:endParaRPr kumimoji="1" lang="ja-JP" altLang="en-US" sz="2800" dirty="0">
              <a:latin typeface="+mn-ea"/>
            </a:endParaRPr>
          </a:p>
        </p:txBody>
      </p:sp>
    </p:spTree>
    <p:extLst>
      <p:ext uri="{BB962C8B-B14F-4D97-AF65-F5344CB8AC3E}">
        <p14:creationId xmlns:p14="http://schemas.microsoft.com/office/powerpoint/2010/main" val="41860465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en-US" altLang="ja-JP" sz="4000" dirty="0"/>
              <a:t>J/psi </a:t>
            </a:r>
            <a:r>
              <a:rPr lang="ja-JP" altLang="en-US" sz="4000" dirty="0"/>
              <a:t>質量変化</a:t>
            </a:r>
          </a:p>
        </p:txBody>
      </p:sp>
      <p:sp>
        <p:nvSpPr>
          <p:cNvPr id="3" name="テキスト ボックス 2"/>
          <p:cNvSpPr txBox="1"/>
          <p:nvPr/>
        </p:nvSpPr>
        <p:spPr>
          <a:xfrm>
            <a:off x="2423592" y="5445224"/>
            <a:ext cx="7274748" cy="523220"/>
          </a:xfrm>
          <a:prstGeom prst="rect">
            <a:avLst/>
          </a:prstGeom>
          <a:noFill/>
        </p:spPr>
        <p:txBody>
          <a:bodyPr wrap="none" rtlCol="0">
            <a:spAutoFit/>
          </a:bodyPr>
          <a:lstStyle/>
          <a:p>
            <a:r>
              <a:rPr lang="en-US" altLang="ja-JP" sz="2800" dirty="0"/>
              <a:t>Hashimoto-</a:t>
            </a:r>
            <a:r>
              <a:rPr lang="en-US" altLang="ja-JP" sz="2800" dirty="0" err="1"/>
              <a:t>Miyamura</a:t>
            </a:r>
            <a:r>
              <a:rPr lang="en-US" altLang="ja-JP" sz="2800" dirty="0"/>
              <a:t>-Hirose-</a:t>
            </a:r>
            <a:r>
              <a:rPr lang="en-US" altLang="ja-JP" sz="2800" dirty="0" err="1"/>
              <a:t>Kanki</a:t>
            </a:r>
            <a:r>
              <a:rPr kumimoji="1" lang="en-US" altLang="ja-JP" sz="2800" dirty="0"/>
              <a:t> (1986)</a:t>
            </a:r>
            <a:endParaRPr kumimoji="1" lang="ja-JP" altLang="en-US" sz="2800" dirty="0"/>
          </a:p>
        </p:txBody>
      </p:sp>
      <p:pic>
        <p:nvPicPr>
          <p:cNvPr id="4" name="図 3"/>
          <p:cNvPicPr>
            <a:picLocks noChangeAspect="1"/>
          </p:cNvPicPr>
          <p:nvPr/>
        </p:nvPicPr>
        <p:blipFill rotWithShape="1">
          <a:blip r:embed="rId2"/>
          <a:srcRect l="5999" t="12982" r="9384"/>
          <a:stretch/>
        </p:blipFill>
        <p:spPr>
          <a:xfrm>
            <a:off x="2027562" y="1556792"/>
            <a:ext cx="8100887" cy="3861386"/>
          </a:xfrm>
          <a:prstGeom prst="rect">
            <a:avLst/>
          </a:prstGeom>
        </p:spPr>
      </p:pic>
      <p:sp>
        <p:nvSpPr>
          <p:cNvPr id="5" name="テキスト ボックス 4"/>
          <p:cNvSpPr txBox="1"/>
          <p:nvPr/>
        </p:nvSpPr>
        <p:spPr>
          <a:xfrm>
            <a:off x="3075091" y="6002124"/>
            <a:ext cx="5593198" cy="523220"/>
          </a:xfrm>
          <a:prstGeom prst="rect">
            <a:avLst/>
          </a:prstGeom>
          <a:noFill/>
        </p:spPr>
        <p:txBody>
          <a:bodyPr wrap="none" rtlCol="0">
            <a:spAutoFit/>
          </a:bodyPr>
          <a:lstStyle/>
          <a:p>
            <a:r>
              <a:rPr lang="en-US" altLang="ja-JP" sz="2800" dirty="0">
                <a:latin typeface="+mn-ea"/>
              </a:rPr>
              <a:t>J/psi</a:t>
            </a:r>
            <a:r>
              <a:rPr lang="ja-JP" altLang="en-US" sz="2800" dirty="0">
                <a:latin typeface="+mn-ea"/>
              </a:rPr>
              <a:t>質量変化</a:t>
            </a:r>
            <a:r>
              <a:rPr lang="en-US" altLang="ja-JP" sz="2800" dirty="0">
                <a:latin typeface="+mn-ea"/>
                <a:sym typeface="Wingdings" panose="05000000000000000000" pitchFamily="2" charset="2"/>
              </a:rPr>
              <a:t>QGP</a:t>
            </a:r>
            <a:r>
              <a:rPr lang="ja-JP" altLang="en-US" sz="2800" dirty="0">
                <a:latin typeface="+mn-ea"/>
                <a:sym typeface="Wingdings" panose="05000000000000000000" pitchFamily="2" charset="2"/>
              </a:rPr>
              <a:t>生成シグナル？</a:t>
            </a:r>
            <a:endParaRPr kumimoji="1" lang="ja-JP" altLang="en-US" sz="2800" dirty="0">
              <a:latin typeface="+mn-ea"/>
            </a:endParaRPr>
          </a:p>
        </p:txBody>
      </p:sp>
    </p:spTree>
    <p:extLst>
      <p:ext uri="{BB962C8B-B14F-4D97-AF65-F5344CB8AC3E}">
        <p14:creationId xmlns:p14="http://schemas.microsoft.com/office/powerpoint/2010/main" val="42376012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en-US" altLang="ja-JP" sz="4000" dirty="0"/>
              <a:t>QCD</a:t>
            </a:r>
            <a:r>
              <a:rPr lang="ja-JP" altLang="en-US" sz="4000" dirty="0"/>
              <a:t>相図の構造</a:t>
            </a:r>
          </a:p>
        </p:txBody>
      </p:sp>
      <p:sp>
        <p:nvSpPr>
          <p:cNvPr id="3" name="テキスト ボックス 2"/>
          <p:cNvSpPr txBox="1"/>
          <p:nvPr/>
        </p:nvSpPr>
        <p:spPr>
          <a:xfrm>
            <a:off x="4060025" y="5131121"/>
            <a:ext cx="4071949" cy="523220"/>
          </a:xfrm>
          <a:prstGeom prst="rect">
            <a:avLst/>
          </a:prstGeom>
          <a:noFill/>
        </p:spPr>
        <p:txBody>
          <a:bodyPr wrap="none" rtlCol="0">
            <a:spAutoFit/>
          </a:bodyPr>
          <a:lstStyle/>
          <a:p>
            <a:r>
              <a:rPr lang="en-US" altLang="ja-JP" sz="2800" dirty="0" err="1"/>
              <a:t>Asakawa-Yazaki</a:t>
            </a:r>
            <a:r>
              <a:rPr kumimoji="1" lang="en-US" altLang="ja-JP" sz="2800" dirty="0"/>
              <a:t> (1989)</a:t>
            </a:r>
            <a:endParaRPr kumimoji="1" lang="ja-JP" altLang="en-US" sz="2800" dirty="0"/>
          </a:p>
        </p:txBody>
      </p:sp>
      <p:pic>
        <p:nvPicPr>
          <p:cNvPr id="4" name="図 3"/>
          <p:cNvPicPr>
            <a:picLocks noChangeAspect="1"/>
          </p:cNvPicPr>
          <p:nvPr/>
        </p:nvPicPr>
        <p:blipFill rotWithShape="1">
          <a:blip r:embed="rId2"/>
          <a:srcRect l="13667" r="9908"/>
          <a:stretch/>
        </p:blipFill>
        <p:spPr>
          <a:xfrm>
            <a:off x="3900591" y="2060848"/>
            <a:ext cx="4392488" cy="3079400"/>
          </a:xfrm>
          <a:prstGeom prst="rect">
            <a:avLst/>
          </a:prstGeom>
        </p:spPr>
      </p:pic>
      <p:sp>
        <p:nvSpPr>
          <p:cNvPr id="5" name="テキスト ボックス 4"/>
          <p:cNvSpPr txBox="1"/>
          <p:nvPr/>
        </p:nvSpPr>
        <p:spPr>
          <a:xfrm>
            <a:off x="2824514" y="5858108"/>
            <a:ext cx="6583854" cy="523220"/>
          </a:xfrm>
          <a:prstGeom prst="rect">
            <a:avLst/>
          </a:prstGeom>
          <a:noFill/>
        </p:spPr>
        <p:txBody>
          <a:bodyPr wrap="none" rtlCol="0">
            <a:spAutoFit/>
          </a:bodyPr>
          <a:lstStyle/>
          <a:p>
            <a:r>
              <a:rPr kumimoji="1" lang="ja-JP" altLang="en-US" sz="2800" dirty="0">
                <a:latin typeface="+mn-ea"/>
              </a:rPr>
              <a:t>ＱＣＤ臨界点の存在</a:t>
            </a:r>
            <a:r>
              <a:rPr kumimoji="1" lang="en-US" altLang="ja-JP" sz="2800" dirty="0">
                <a:latin typeface="+mn-ea"/>
                <a:sym typeface="Wingdings" panose="05000000000000000000" pitchFamily="2" charset="2"/>
              </a:rPr>
              <a:t></a:t>
            </a:r>
            <a:r>
              <a:rPr kumimoji="1" lang="ja-JP" altLang="en-US" sz="2800" dirty="0">
                <a:latin typeface="+mn-ea"/>
                <a:sym typeface="Wingdings" panose="05000000000000000000" pitchFamily="2" charset="2"/>
              </a:rPr>
              <a:t>臨界点サーチの原点</a:t>
            </a:r>
            <a:endParaRPr kumimoji="1" lang="ja-JP" altLang="en-US" sz="2800" dirty="0">
              <a:latin typeface="+mn-ea"/>
            </a:endParaRPr>
          </a:p>
        </p:txBody>
      </p:sp>
    </p:spTree>
    <p:extLst>
      <p:ext uri="{BB962C8B-B14F-4D97-AF65-F5344CB8AC3E}">
        <p14:creationId xmlns:p14="http://schemas.microsoft.com/office/powerpoint/2010/main" val="6416032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F0452F-3428-462F-B02F-C85AD52D81C0}"/>
              </a:ext>
            </a:extLst>
          </p:cNvPr>
          <p:cNvSpPr>
            <a:spLocks noGrp="1"/>
          </p:cNvSpPr>
          <p:nvPr>
            <p:ph type="title"/>
          </p:nvPr>
        </p:nvSpPr>
        <p:spPr/>
        <p:txBody>
          <a:bodyPr>
            <a:normAutofit/>
          </a:bodyPr>
          <a:lstStyle/>
          <a:p>
            <a:pPr algn="ctr"/>
            <a:r>
              <a:rPr kumimoji="1" lang="en-US" altLang="ja-JP" sz="4000" dirty="0"/>
              <a:t>Made in Japan</a:t>
            </a:r>
            <a:r>
              <a:rPr kumimoji="1" lang="ja-JP" altLang="en-US" sz="4000" dirty="0"/>
              <a:t>の</a:t>
            </a:r>
            <a:br>
              <a:rPr kumimoji="1" lang="en-US" altLang="ja-JP" sz="4000" dirty="0"/>
            </a:br>
            <a:r>
              <a:rPr kumimoji="1" lang="ja-JP" altLang="en-US" sz="4000" dirty="0"/>
              <a:t>ハドロンカスケード模型</a:t>
            </a:r>
            <a:r>
              <a:rPr kumimoji="1" lang="en-US" altLang="ja-JP" sz="4000" dirty="0"/>
              <a:t>JAM</a:t>
            </a:r>
            <a:endParaRPr kumimoji="1" lang="ja-JP" altLang="en-US" sz="4000" dirty="0"/>
          </a:p>
        </p:txBody>
      </p:sp>
      <p:pic>
        <p:nvPicPr>
          <p:cNvPr id="3" name="図 2">
            <a:extLst>
              <a:ext uri="{FF2B5EF4-FFF2-40B4-BE49-F238E27FC236}">
                <a16:creationId xmlns:a16="http://schemas.microsoft.com/office/drawing/2014/main" id="{D6C13289-E9B0-4C9F-8ADA-CD5C753BE9CD}"/>
              </a:ext>
            </a:extLst>
          </p:cNvPr>
          <p:cNvPicPr>
            <a:picLocks noChangeAspect="1"/>
          </p:cNvPicPr>
          <p:nvPr/>
        </p:nvPicPr>
        <p:blipFill rotWithShape="1">
          <a:blip r:embed="rId2"/>
          <a:srcRect l="29526" r="29526" b="12304"/>
          <a:stretch/>
        </p:blipFill>
        <p:spPr>
          <a:xfrm>
            <a:off x="2135560" y="1556792"/>
            <a:ext cx="2880321" cy="3852918"/>
          </a:xfrm>
          <a:prstGeom prst="rect">
            <a:avLst/>
          </a:prstGeom>
        </p:spPr>
      </p:pic>
      <p:sp>
        <p:nvSpPr>
          <p:cNvPr id="4" name="テキスト ボックス 3">
            <a:extLst>
              <a:ext uri="{FF2B5EF4-FFF2-40B4-BE49-F238E27FC236}">
                <a16:creationId xmlns:a16="http://schemas.microsoft.com/office/drawing/2014/main" id="{4F6C0BFB-D79C-4CCA-B355-4FE3598CCD10}"/>
              </a:ext>
            </a:extLst>
          </p:cNvPr>
          <p:cNvSpPr txBox="1"/>
          <p:nvPr/>
        </p:nvSpPr>
        <p:spPr>
          <a:xfrm>
            <a:off x="479376" y="5547582"/>
            <a:ext cx="6912768" cy="523220"/>
          </a:xfrm>
          <a:prstGeom prst="rect">
            <a:avLst/>
          </a:prstGeom>
          <a:noFill/>
        </p:spPr>
        <p:txBody>
          <a:bodyPr wrap="square" rtlCol="0">
            <a:spAutoFit/>
          </a:bodyPr>
          <a:lstStyle/>
          <a:p>
            <a:pPr algn="l"/>
            <a:r>
              <a:rPr kumimoji="1" lang="en-US" altLang="ja-JP" sz="2800" dirty="0"/>
              <a:t>Nara-Otsuka-Ohnishi-</a:t>
            </a:r>
            <a:r>
              <a:rPr kumimoji="1" lang="en-US" altLang="ja-JP" sz="2800" dirty="0" err="1"/>
              <a:t>Niita</a:t>
            </a:r>
            <a:r>
              <a:rPr kumimoji="1" lang="en-US" altLang="ja-JP" sz="2800" dirty="0"/>
              <a:t>-Chiba (1999)</a:t>
            </a:r>
            <a:endParaRPr kumimoji="1" lang="ja-JP" altLang="en-US" sz="2800" dirty="0"/>
          </a:p>
        </p:txBody>
      </p:sp>
      <p:sp>
        <p:nvSpPr>
          <p:cNvPr id="5" name="テキスト ボックス 4">
            <a:extLst>
              <a:ext uri="{FF2B5EF4-FFF2-40B4-BE49-F238E27FC236}">
                <a16:creationId xmlns:a16="http://schemas.microsoft.com/office/drawing/2014/main" id="{F6A11AA4-07B8-45A3-8159-B258B63E76A2}"/>
              </a:ext>
            </a:extLst>
          </p:cNvPr>
          <p:cNvSpPr txBox="1"/>
          <p:nvPr/>
        </p:nvSpPr>
        <p:spPr>
          <a:xfrm>
            <a:off x="5616352" y="2090172"/>
            <a:ext cx="5184576" cy="2677656"/>
          </a:xfrm>
          <a:prstGeom prst="rect">
            <a:avLst/>
          </a:prstGeom>
          <a:noFill/>
        </p:spPr>
        <p:txBody>
          <a:bodyPr wrap="square" rtlCol="0">
            <a:spAutoFit/>
          </a:bodyPr>
          <a:lstStyle/>
          <a:p>
            <a:pPr algn="l"/>
            <a:r>
              <a:rPr kumimoji="1" lang="ja-JP" altLang="en-US" sz="2800" dirty="0"/>
              <a:t>実験結果と向き合うためには欠かせない模型</a:t>
            </a:r>
            <a:endParaRPr kumimoji="1" lang="en-US" altLang="ja-JP" sz="2800" dirty="0"/>
          </a:p>
          <a:p>
            <a:pPr algn="l"/>
            <a:endParaRPr kumimoji="1" lang="en-US" altLang="ja-JP" sz="2800" dirty="0"/>
          </a:p>
          <a:p>
            <a:pPr algn="l"/>
            <a:r>
              <a:rPr kumimoji="1" lang="ja-JP" altLang="en-US" sz="2800" dirty="0"/>
              <a:t>現在の最先端の模型では必ず</a:t>
            </a:r>
            <a:r>
              <a:rPr kumimoji="1" lang="en-US" altLang="ja-JP" sz="2800" dirty="0"/>
              <a:t>hadronic afterburner</a:t>
            </a:r>
            <a:r>
              <a:rPr kumimoji="1" lang="ja-JP" altLang="en-US" sz="2800" dirty="0"/>
              <a:t>が取り入れられている</a:t>
            </a:r>
          </a:p>
        </p:txBody>
      </p:sp>
    </p:spTree>
    <p:extLst>
      <p:ext uri="{BB962C8B-B14F-4D97-AF65-F5344CB8AC3E}">
        <p14:creationId xmlns:p14="http://schemas.microsoft.com/office/powerpoint/2010/main" val="24267134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6590F-4D10-4666-8C32-F3F44C000964}"/>
              </a:ext>
            </a:extLst>
          </p:cNvPr>
          <p:cNvSpPr>
            <a:spLocks noGrp="1"/>
          </p:cNvSpPr>
          <p:nvPr>
            <p:ph type="title"/>
          </p:nvPr>
        </p:nvSpPr>
        <p:spPr/>
        <p:txBody>
          <a:bodyPr>
            <a:normAutofit/>
          </a:bodyPr>
          <a:lstStyle/>
          <a:p>
            <a:pPr algn="ctr"/>
            <a:r>
              <a:rPr kumimoji="1" lang="ja-JP" altLang="en-US" sz="4000" dirty="0"/>
              <a:t>クォーク再結合模型</a:t>
            </a:r>
          </a:p>
        </p:txBody>
      </p:sp>
      <p:pic>
        <p:nvPicPr>
          <p:cNvPr id="3" name="図 2">
            <a:extLst>
              <a:ext uri="{FF2B5EF4-FFF2-40B4-BE49-F238E27FC236}">
                <a16:creationId xmlns:a16="http://schemas.microsoft.com/office/drawing/2014/main" id="{DC396A7C-031A-45F8-8327-4D578BCBAEF7}"/>
              </a:ext>
            </a:extLst>
          </p:cNvPr>
          <p:cNvPicPr>
            <a:picLocks noChangeAspect="1"/>
          </p:cNvPicPr>
          <p:nvPr/>
        </p:nvPicPr>
        <p:blipFill rotWithShape="1">
          <a:blip r:embed="rId2"/>
          <a:srcRect b="51597"/>
          <a:stretch/>
        </p:blipFill>
        <p:spPr>
          <a:xfrm>
            <a:off x="2579024" y="1699843"/>
            <a:ext cx="7033951" cy="2182826"/>
          </a:xfrm>
          <a:prstGeom prst="rect">
            <a:avLst/>
          </a:prstGeom>
        </p:spPr>
      </p:pic>
      <p:sp>
        <p:nvSpPr>
          <p:cNvPr id="4" name="テキスト ボックス 3">
            <a:extLst>
              <a:ext uri="{FF2B5EF4-FFF2-40B4-BE49-F238E27FC236}">
                <a16:creationId xmlns:a16="http://schemas.microsoft.com/office/drawing/2014/main" id="{370F9AF2-26D2-4737-8AA7-2B7F304E49EE}"/>
              </a:ext>
            </a:extLst>
          </p:cNvPr>
          <p:cNvSpPr txBox="1"/>
          <p:nvPr/>
        </p:nvSpPr>
        <p:spPr>
          <a:xfrm>
            <a:off x="3208029" y="4077072"/>
            <a:ext cx="5775940" cy="523220"/>
          </a:xfrm>
          <a:prstGeom prst="rect">
            <a:avLst/>
          </a:prstGeom>
          <a:noFill/>
        </p:spPr>
        <p:txBody>
          <a:bodyPr wrap="none" rtlCol="0">
            <a:spAutoFit/>
          </a:bodyPr>
          <a:lstStyle/>
          <a:p>
            <a:pPr algn="l"/>
            <a:r>
              <a:rPr kumimoji="1" lang="en-US" altLang="ja-JP" sz="2800" dirty="0"/>
              <a:t>Fries-Muller-Nonaka-Bass (2003)</a:t>
            </a:r>
            <a:endParaRPr kumimoji="1" lang="ja-JP" altLang="en-US" sz="2800" dirty="0"/>
          </a:p>
        </p:txBody>
      </p:sp>
      <p:sp>
        <p:nvSpPr>
          <p:cNvPr id="5" name="テキスト ボックス 4">
            <a:extLst>
              <a:ext uri="{FF2B5EF4-FFF2-40B4-BE49-F238E27FC236}">
                <a16:creationId xmlns:a16="http://schemas.microsoft.com/office/drawing/2014/main" id="{5A04A63C-FCB0-4528-8E19-3BBC4E208DF5}"/>
              </a:ext>
            </a:extLst>
          </p:cNvPr>
          <p:cNvSpPr txBox="1"/>
          <p:nvPr/>
        </p:nvSpPr>
        <p:spPr>
          <a:xfrm>
            <a:off x="1156197" y="5158157"/>
            <a:ext cx="9836347" cy="954107"/>
          </a:xfrm>
          <a:prstGeom prst="rect">
            <a:avLst/>
          </a:prstGeom>
          <a:noFill/>
        </p:spPr>
        <p:txBody>
          <a:bodyPr wrap="none" rtlCol="0">
            <a:spAutoFit/>
          </a:bodyPr>
          <a:lstStyle/>
          <a:p>
            <a:pPr algn="ctr"/>
            <a:r>
              <a:rPr kumimoji="1" lang="ja-JP" altLang="en-US" sz="2800" dirty="0"/>
              <a:t>クォーク再結合模型による実験結果の解釈</a:t>
            </a:r>
            <a:endParaRPr kumimoji="1" lang="en-US" altLang="ja-JP" sz="2800" dirty="0"/>
          </a:p>
          <a:p>
            <a:pPr algn="ctr"/>
            <a:r>
              <a:rPr kumimoji="1" lang="en-US" altLang="ja-JP" sz="2800" dirty="0"/>
              <a:t>QGP</a:t>
            </a:r>
            <a:r>
              <a:rPr kumimoji="1" lang="ja-JP" altLang="en-US" sz="2800" dirty="0"/>
              <a:t>生成の証拠の一つ</a:t>
            </a:r>
            <a:r>
              <a:rPr kumimoji="1" lang="en-US" altLang="ja-JP" sz="2800" dirty="0"/>
              <a:t>(</a:t>
            </a:r>
            <a:r>
              <a:rPr kumimoji="1" lang="ja-JP" altLang="en-US" sz="2800" dirty="0"/>
              <a:t>定量的にはもう少し詰める必要あり</a:t>
            </a:r>
            <a:r>
              <a:rPr kumimoji="1" lang="en-US" altLang="ja-JP" sz="2800" dirty="0"/>
              <a:t>)</a:t>
            </a:r>
            <a:endParaRPr kumimoji="1" lang="ja-JP" altLang="en-US" sz="2800" dirty="0"/>
          </a:p>
        </p:txBody>
      </p:sp>
    </p:spTree>
    <p:extLst>
      <p:ext uri="{BB962C8B-B14F-4D97-AF65-F5344CB8AC3E}">
        <p14:creationId xmlns:p14="http://schemas.microsoft.com/office/powerpoint/2010/main" val="5378088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1861CA-E446-41BB-BE6F-65E9C29B7248}"/>
              </a:ext>
            </a:extLst>
          </p:cNvPr>
          <p:cNvSpPr>
            <a:spLocks noGrp="1"/>
          </p:cNvSpPr>
          <p:nvPr>
            <p:ph type="title"/>
          </p:nvPr>
        </p:nvSpPr>
        <p:spPr/>
        <p:txBody>
          <a:bodyPr>
            <a:normAutofit/>
          </a:bodyPr>
          <a:lstStyle/>
          <a:p>
            <a:pPr algn="ctr"/>
            <a:r>
              <a:rPr kumimoji="1" lang="ja-JP" altLang="en-US" sz="4000" dirty="0"/>
              <a:t>時空描像の確立</a:t>
            </a:r>
          </a:p>
        </p:txBody>
      </p:sp>
      <p:pic>
        <p:nvPicPr>
          <p:cNvPr id="3" name="図 2">
            <a:extLst>
              <a:ext uri="{FF2B5EF4-FFF2-40B4-BE49-F238E27FC236}">
                <a16:creationId xmlns:a16="http://schemas.microsoft.com/office/drawing/2014/main" id="{6BBF7157-FAA4-4C79-AD66-ED6B842CA2C6}"/>
              </a:ext>
            </a:extLst>
          </p:cNvPr>
          <p:cNvPicPr>
            <a:picLocks noChangeAspect="1"/>
          </p:cNvPicPr>
          <p:nvPr/>
        </p:nvPicPr>
        <p:blipFill rotWithShape="1">
          <a:blip r:embed="rId2"/>
          <a:srcRect t="29242" b="29243"/>
          <a:stretch/>
        </p:blipFill>
        <p:spPr>
          <a:xfrm>
            <a:off x="3560249" y="1556792"/>
            <a:ext cx="5071501" cy="1872208"/>
          </a:xfrm>
          <a:prstGeom prst="rect">
            <a:avLst/>
          </a:prstGeom>
        </p:spPr>
      </p:pic>
      <p:sp>
        <p:nvSpPr>
          <p:cNvPr id="4" name="テキスト ボックス 3">
            <a:extLst>
              <a:ext uri="{FF2B5EF4-FFF2-40B4-BE49-F238E27FC236}">
                <a16:creationId xmlns:a16="http://schemas.microsoft.com/office/drawing/2014/main" id="{CE0603C7-7F89-4452-A580-4CC3B3C6D674}"/>
              </a:ext>
            </a:extLst>
          </p:cNvPr>
          <p:cNvSpPr txBox="1"/>
          <p:nvPr/>
        </p:nvSpPr>
        <p:spPr>
          <a:xfrm>
            <a:off x="1487487" y="4143611"/>
            <a:ext cx="9217024" cy="1384995"/>
          </a:xfrm>
          <a:prstGeom prst="rect">
            <a:avLst/>
          </a:prstGeom>
          <a:noFill/>
        </p:spPr>
        <p:txBody>
          <a:bodyPr wrap="square" rtlCol="0">
            <a:spAutoFit/>
          </a:bodyPr>
          <a:lstStyle/>
          <a:p>
            <a:pPr algn="l"/>
            <a:r>
              <a:rPr kumimoji="1" lang="ja-JP" altLang="en-US" sz="2800" dirty="0"/>
              <a:t>そもそも原子核をあてて何が起こっているのか非自明</a:t>
            </a:r>
            <a:endParaRPr kumimoji="1" lang="en-US" altLang="ja-JP" sz="2800" dirty="0"/>
          </a:p>
          <a:p>
            <a:pPr algn="l"/>
            <a:r>
              <a:rPr kumimoji="1" lang="ja-JP" altLang="en-US" sz="2800" dirty="0"/>
              <a:t>その中で</a:t>
            </a:r>
            <a:r>
              <a:rPr kumimoji="1" lang="en-US" altLang="ja-JP" sz="2800" dirty="0"/>
              <a:t>QGP</a:t>
            </a:r>
            <a:r>
              <a:rPr kumimoji="1" lang="ja-JP" altLang="en-US" sz="2800" dirty="0"/>
              <a:t>は完全流体的、ハドロンはガス的な振る舞いという描像の確立</a:t>
            </a:r>
          </a:p>
        </p:txBody>
      </p:sp>
      <p:sp>
        <p:nvSpPr>
          <p:cNvPr id="5" name="テキスト ボックス 4">
            <a:extLst>
              <a:ext uri="{FF2B5EF4-FFF2-40B4-BE49-F238E27FC236}">
                <a16:creationId xmlns:a16="http://schemas.microsoft.com/office/drawing/2014/main" id="{56FF1E7E-FD4C-48CC-896A-12F8C6B47B3C}"/>
              </a:ext>
            </a:extLst>
          </p:cNvPr>
          <p:cNvSpPr txBox="1"/>
          <p:nvPr/>
        </p:nvSpPr>
        <p:spPr>
          <a:xfrm>
            <a:off x="4051208" y="3443089"/>
            <a:ext cx="4089581" cy="523220"/>
          </a:xfrm>
          <a:prstGeom prst="rect">
            <a:avLst/>
          </a:prstGeom>
          <a:noFill/>
        </p:spPr>
        <p:txBody>
          <a:bodyPr wrap="none" rtlCol="0">
            <a:spAutoFit/>
          </a:bodyPr>
          <a:lstStyle/>
          <a:p>
            <a:pPr algn="l"/>
            <a:r>
              <a:rPr kumimoji="1" lang="en-US" altLang="ja-JP" sz="2800" dirty="0"/>
              <a:t>Hirano-</a:t>
            </a:r>
            <a:r>
              <a:rPr kumimoji="1" lang="en-US" altLang="ja-JP" sz="2800" dirty="0" err="1"/>
              <a:t>Gyulassy</a:t>
            </a:r>
            <a:r>
              <a:rPr kumimoji="1" lang="en-US" altLang="ja-JP" sz="2800" dirty="0"/>
              <a:t> (2006)</a:t>
            </a:r>
            <a:endParaRPr kumimoji="1" lang="ja-JP" altLang="en-US" sz="2800" dirty="0"/>
          </a:p>
        </p:txBody>
      </p:sp>
    </p:spTree>
    <p:extLst>
      <p:ext uri="{BB962C8B-B14F-4D97-AF65-F5344CB8AC3E}">
        <p14:creationId xmlns:p14="http://schemas.microsoft.com/office/powerpoint/2010/main" val="1617052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latin typeface="+mn-ea"/>
                <a:ea typeface="+mn-ea"/>
              </a:rPr>
              <a:t>断熱曲線</a:t>
            </a:r>
          </a:p>
        </p:txBody>
      </p:sp>
      <p:pic>
        <p:nvPicPr>
          <p:cNvPr id="3" name="図 2"/>
          <p:cNvPicPr>
            <a:picLocks noChangeAspect="1"/>
          </p:cNvPicPr>
          <p:nvPr/>
        </p:nvPicPr>
        <p:blipFill rotWithShape="1">
          <a:blip r:embed="rId2"/>
          <a:srcRect l="16339" t="15919" r="4687" b="22736"/>
          <a:stretch/>
        </p:blipFill>
        <p:spPr>
          <a:xfrm>
            <a:off x="911423" y="1988840"/>
            <a:ext cx="4392488" cy="3240360"/>
          </a:xfrm>
          <a:prstGeom prst="rect">
            <a:avLst/>
          </a:prstGeom>
        </p:spPr>
      </p:pic>
      <p:sp>
        <p:nvSpPr>
          <p:cNvPr id="4" name="テキスト ボックス 3"/>
          <p:cNvSpPr txBox="1"/>
          <p:nvPr/>
        </p:nvSpPr>
        <p:spPr>
          <a:xfrm>
            <a:off x="2999656" y="5229200"/>
            <a:ext cx="2116285" cy="400110"/>
          </a:xfrm>
          <a:prstGeom prst="rect">
            <a:avLst/>
          </a:prstGeom>
          <a:noFill/>
        </p:spPr>
        <p:txBody>
          <a:bodyPr wrap="none" rtlCol="0">
            <a:spAutoFit/>
          </a:bodyPr>
          <a:lstStyle/>
          <a:p>
            <a:r>
              <a:rPr kumimoji="1" lang="en-US" altLang="ja-JP" sz="2000" dirty="0"/>
              <a:t>Fukushima (2009)</a:t>
            </a:r>
            <a:endParaRPr kumimoji="1" lang="ja-JP" altLang="en-US" sz="2000" dirty="0"/>
          </a:p>
        </p:txBody>
      </p:sp>
      <p:sp>
        <p:nvSpPr>
          <p:cNvPr id="5" name="テキスト ボックス 4"/>
          <p:cNvSpPr txBox="1"/>
          <p:nvPr/>
        </p:nvSpPr>
        <p:spPr>
          <a:xfrm>
            <a:off x="1901135" y="5949280"/>
            <a:ext cx="7265130" cy="523220"/>
          </a:xfrm>
          <a:prstGeom prst="rect">
            <a:avLst/>
          </a:prstGeom>
          <a:noFill/>
        </p:spPr>
        <p:txBody>
          <a:bodyPr wrap="none" rtlCol="0">
            <a:spAutoFit/>
          </a:bodyPr>
          <a:lstStyle/>
          <a:p>
            <a:r>
              <a:rPr lang="ja-JP" altLang="en-US" sz="2800" dirty="0">
                <a:latin typeface="+mn-ea"/>
              </a:rPr>
              <a:t>重イオン衝突で相図上のスキャンしうる領域の目安</a:t>
            </a:r>
            <a:endParaRPr kumimoji="1" lang="ja-JP" altLang="en-US" sz="2800" dirty="0">
              <a:latin typeface="+mn-ea"/>
            </a:endParaRPr>
          </a:p>
        </p:txBody>
      </p:sp>
      <p:sp>
        <p:nvSpPr>
          <p:cNvPr id="6" name="テキスト ボックス 5"/>
          <p:cNvSpPr txBox="1"/>
          <p:nvPr/>
        </p:nvSpPr>
        <p:spPr>
          <a:xfrm>
            <a:off x="2621186" y="1516363"/>
            <a:ext cx="756938" cy="523220"/>
          </a:xfrm>
          <a:prstGeom prst="rect">
            <a:avLst/>
          </a:prstGeom>
          <a:noFill/>
        </p:spPr>
        <p:txBody>
          <a:bodyPr wrap="none" rtlCol="0">
            <a:spAutoFit/>
          </a:bodyPr>
          <a:lstStyle/>
          <a:p>
            <a:r>
              <a:rPr kumimoji="1" lang="en-US" altLang="ja-JP" sz="2800" dirty="0"/>
              <a:t>SPS</a:t>
            </a:r>
            <a:endParaRPr kumimoji="1" lang="ja-JP" altLang="en-US" sz="2800" dirty="0"/>
          </a:p>
        </p:txBody>
      </p:sp>
      <p:sp>
        <p:nvSpPr>
          <p:cNvPr id="7" name="テキスト ボックス 6"/>
          <p:cNvSpPr txBox="1"/>
          <p:nvPr/>
        </p:nvSpPr>
        <p:spPr>
          <a:xfrm>
            <a:off x="5368888" y="2579499"/>
            <a:ext cx="841897" cy="523220"/>
          </a:xfrm>
          <a:prstGeom prst="rect">
            <a:avLst/>
          </a:prstGeom>
          <a:noFill/>
        </p:spPr>
        <p:txBody>
          <a:bodyPr wrap="none" rtlCol="0">
            <a:spAutoFit/>
          </a:bodyPr>
          <a:lstStyle/>
          <a:p>
            <a:r>
              <a:rPr lang="en-US" altLang="ja-JP" sz="2800" dirty="0"/>
              <a:t>AG</a:t>
            </a:r>
            <a:r>
              <a:rPr kumimoji="1" lang="en-US" altLang="ja-JP" sz="2800" dirty="0"/>
              <a:t>S</a:t>
            </a:r>
            <a:endParaRPr kumimoji="1" lang="ja-JP" altLang="en-US" sz="2800" dirty="0"/>
          </a:p>
        </p:txBody>
      </p:sp>
      <p:sp>
        <p:nvSpPr>
          <p:cNvPr id="8" name="テキスト ボックス 7"/>
          <p:cNvSpPr txBox="1"/>
          <p:nvPr/>
        </p:nvSpPr>
        <p:spPr>
          <a:xfrm>
            <a:off x="1546175" y="1498040"/>
            <a:ext cx="1045479" cy="523220"/>
          </a:xfrm>
          <a:prstGeom prst="rect">
            <a:avLst/>
          </a:prstGeom>
          <a:noFill/>
        </p:spPr>
        <p:txBody>
          <a:bodyPr wrap="none" rtlCol="0">
            <a:spAutoFit/>
          </a:bodyPr>
          <a:lstStyle/>
          <a:p>
            <a:r>
              <a:rPr lang="en-US" altLang="ja-JP" sz="2800" dirty="0">
                <a:latin typeface="+mn-ea"/>
              </a:rPr>
              <a:t>RHIC</a:t>
            </a:r>
            <a:endParaRPr kumimoji="1" lang="ja-JP" altLang="en-US" sz="2800" dirty="0">
              <a:latin typeface="+mn-ea"/>
            </a:endParaRPr>
          </a:p>
        </p:txBody>
      </p:sp>
      <p:sp>
        <p:nvSpPr>
          <p:cNvPr id="9" name="テキスト ボックス 8"/>
          <p:cNvSpPr txBox="1"/>
          <p:nvPr/>
        </p:nvSpPr>
        <p:spPr>
          <a:xfrm>
            <a:off x="767408" y="1498040"/>
            <a:ext cx="822661" cy="523220"/>
          </a:xfrm>
          <a:prstGeom prst="rect">
            <a:avLst/>
          </a:prstGeom>
          <a:noFill/>
        </p:spPr>
        <p:txBody>
          <a:bodyPr wrap="none" rtlCol="0">
            <a:spAutoFit/>
          </a:bodyPr>
          <a:lstStyle/>
          <a:p>
            <a:r>
              <a:rPr lang="en-US" altLang="ja-JP" sz="2800" dirty="0"/>
              <a:t>LHC</a:t>
            </a:r>
            <a:endParaRPr kumimoji="1" lang="ja-JP" altLang="en-US" sz="2800" dirty="0"/>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20788899-C003-448D-BC66-AC140C543A26}"/>
                  </a:ext>
                </a:extLst>
              </p:cNvPr>
              <p:cNvSpPr txBox="1"/>
              <p:nvPr/>
            </p:nvSpPr>
            <p:spPr>
              <a:xfrm>
                <a:off x="6482152" y="2270192"/>
                <a:ext cx="5368225" cy="2677656"/>
              </a:xfrm>
              <a:prstGeom prst="rect">
                <a:avLst/>
              </a:prstGeom>
              <a:noFill/>
            </p:spPr>
            <p:txBody>
              <a:bodyPr wrap="square" rtlCol="0">
                <a:spAutoFit/>
              </a:bodyPr>
              <a:lstStyle/>
              <a:p>
                <a:pPr algn="l"/>
                <a:r>
                  <a:rPr kumimoji="1" lang="ja-JP" altLang="en-US" sz="2800" dirty="0"/>
                  <a:t>完全流体ではエントロピー保存</a:t>
                </a:r>
                <a:endParaRPr kumimoji="1" lang="en-US" altLang="ja-JP" sz="2800" dirty="0"/>
              </a:p>
              <a:p>
                <a:pPr algn="l"/>
                <a:r>
                  <a:rPr kumimoji="1" lang="ja-JP" altLang="en-US" sz="2800" dirty="0"/>
                  <a:t>バリオン数も保存</a:t>
                </a:r>
                <a:endParaRPr kumimoji="1" lang="en-US" altLang="ja-JP" sz="2800" dirty="0"/>
              </a:p>
              <a:p>
                <a:pPr algn="l"/>
                <a:r>
                  <a:rPr kumimoji="1" lang="en-US" altLang="ja-JP" sz="2800" dirty="0">
                    <a:sym typeface="Wingdings" panose="05000000000000000000" pitchFamily="2" charset="2"/>
                  </a:rPr>
                  <a:t></a:t>
                </a:r>
                <a14:m>
                  <m:oMath xmlns:m="http://schemas.openxmlformats.org/officeDocument/2006/math">
                    <m:r>
                      <a:rPr kumimoji="1" lang="en-US" altLang="ja-JP" sz="2800" b="0" i="1" smtClean="0">
                        <a:latin typeface="Cambria Math" panose="02040503050406030204" pitchFamily="18" charset="0"/>
                        <a:sym typeface="Wingdings" panose="05000000000000000000" pitchFamily="2" charset="2"/>
                      </a:rPr>
                      <m:t>𝑠</m:t>
                    </m:r>
                    <m:r>
                      <a:rPr kumimoji="1" lang="en-US" altLang="ja-JP" sz="2800" b="0" i="1" smtClean="0">
                        <a:latin typeface="Cambria Math" panose="02040503050406030204" pitchFamily="18" charset="0"/>
                        <a:sym typeface="Wingdings" panose="05000000000000000000" pitchFamily="2" charset="2"/>
                      </a:rPr>
                      <m:t>/</m:t>
                    </m:r>
                    <m:sSub>
                      <m:sSubPr>
                        <m:ctrlPr>
                          <a:rPr kumimoji="1" lang="en-US" altLang="ja-JP" sz="2800" b="0" i="1" smtClean="0">
                            <a:latin typeface="Cambria Math" panose="02040503050406030204" pitchFamily="18" charset="0"/>
                            <a:sym typeface="Wingdings" panose="05000000000000000000" pitchFamily="2" charset="2"/>
                          </a:rPr>
                        </m:ctrlPr>
                      </m:sSubPr>
                      <m:e>
                        <m:r>
                          <a:rPr kumimoji="1" lang="en-US" altLang="ja-JP" sz="2800" b="0" i="1" smtClean="0">
                            <a:latin typeface="Cambria Math" panose="02040503050406030204" pitchFamily="18" charset="0"/>
                            <a:sym typeface="Wingdings" panose="05000000000000000000" pitchFamily="2" charset="2"/>
                          </a:rPr>
                          <m:t>𝑛</m:t>
                        </m:r>
                      </m:e>
                      <m:sub>
                        <m:r>
                          <a:rPr kumimoji="1" lang="en-US" altLang="ja-JP" sz="2800" b="0" i="1" smtClean="0">
                            <a:latin typeface="Cambria Math" panose="02040503050406030204" pitchFamily="18" charset="0"/>
                            <a:sym typeface="Wingdings" panose="05000000000000000000" pitchFamily="2" charset="2"/>
                          </a:rPr>
                          <m:t>𝐵</m:t>
                        </m:r>
                      </m:sub>
                    </m:sSub>
                    <m:r>
                      <a:rPr kumimoji="1" lang="ja-JP" altLang="en-US" sz="2800" i="1">
                        <a:latin typeface="Cambria Math" panose="02040503050406030204" pitchFamily="18" charset="0"/>
                        <a:sym typeface="Wingdings" panose="05000000000000000000" pitchFamily="2" charset="2"/>
                      </a:rPr>
                      <m:t>は</m:t>
                    </m:r>
                  </m:oMath>
                </a14:m>
                <a:r>
                  <a:rPr kumimoji="1" lang="ja-JP" altLang="en-US" sz="2800" dirty="0"/>
                  <a:t>一定</a:t>
                </a:r>
                <a:endParaRPr kumimoji="1" lang="en-US" altLang="ja-JP" sz="2800" dirty="0"/>
              </a:p>
              <a:p>
                <a:pPr algn="l"/>
                <a:r>
                  <a:rPr kumimoji="1" lang="en-US" altLang="ja-JP" sz="2800" dirty="0"/>
                  <a:t>※</a:t>
                </a:r>
                <a:r>
                  <a:rPr kumimoji="1" lang="ja-JP" altLang="en-US" sz="2800" dirty="0"/>
                  <a:t>状態方程式さえあれば系のダイナミクスを解かなくてもおおよその経路が分かる</a:t>
                </a:r>
              </a:p>
            </p:txBody>
          </p:sp>
        </mc:Choice>
        <mc:Fallback xmlns="">
          <p:sp>
            <p:nvSpPr>
              <p:cNvPr id="10" name="テキスト ボックス 9">
                <a:extLst>
                  <a:ext uri="{FF2B5EF4-FFF2-40B4-BE49-F238E27FC236}">
                    <a16:creationId xmlns:a16="http://schemas.microsoft.com/office/drawing/2014/main" id="{20788899-C003-448D-BC66-AC140C543A26}"/>
                  </a:ext>
                </a:extLst>
              </p:cNvPr>
              <p:cNvSpPr txBox="1">
                <a:spLocks noRot="1" noChangeAspect="1" noMove="1" noResize="1" noEditPoints="1" noAdjustHandles="1" noChangeArrowheads="1" noChangeShapeType="1" noTextEdit="1"/>
              </p:cNvSpPr>
              <p:nvPr/>
            </p:nvSpPr>
            <p:spPr>
              <a:xfrm>
                <a:off x="6482152" y="2270192"/>
                <a:ext cx="5368225" cy="2677656"/>
              </a:xfrm>
              <a:prstGeom prst="rect">
                <a:avLst/>
              </a:prstGeom>
              <a:blipFill>
                <a:blip r:embed="rId3"/>
                <a:stretch>
                  <a:fillRect l="-2270" t="-2273" b="-522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152582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00" dirty="0"/>
              <a:t>中心度の解析例</a:t>
            </a:r>
            <a:r>
              <a:rPr lang="en-US" altLang="ja-JP" sz="4000" dirty="0"/>
              <a:t>(PHENIX</a:t>
            </a:r>
            <a:r>
              <a:rPr lang="ja-JP" altLang="en-US" sz="4000" dirty="0"/>
              <a:t>の例</a:t>
            </a:r>
            <a:r>
              <a:rPr lang="en-US" altLang="ja-JP" sz="4000" dirty="0"/>
              <a:t>)</a:t>
            </a:r>
            <a:endParaRPr lang="ja-JP" altLang="en-US" sz="4000" dirty="0"/>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l="20665" t="35471" r="21451" b="5182"/>
          <a:stretch>
            <a:fillRect/>
          </a:stretch>
        </p:blipFill>
        <p:spPr bwMode="auto">
          <a:xfrm>
            <a:off x="6456040" y="2143762"/>
            <a:ext cx="3671888"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l="17073" t="7811" r="13329" b="9033"/>
          <a:stretch>
            <a:fillRect/>
          </a:stretch>
        </p:blipFill>
        <p:spPr bwMode="auto">
          <a:xfrm>
            <a:off x="2093465" y="2143762"/>
            <a:ext cx="3673475" cy="272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矢印コネクタ 5"/>
          <p:cNvCxnSpPr/>
          <p:nvPr/>
        </p:nvCxnSpPr>
        <p:spPr>
          <a:xfrm flipV="1">
            <a:off x="5303912" y="2924944"/>
            <a:ext cx="1152128" cy="115212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4367808" y="4221088"/>
            <a:ext cx="4536504" cy="28803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円/楕円 6"/>
          <p:cNvSpPr/>
          <p:nvPr/>
        </p:nvSpPr>
        <p:spPr>
          <a:xfrm>
            <a:off x="6132104" y="4688108"/>
            <a:ext cx="900000" cy="9000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6824464" y="4689240"/>
            <a:ext cx="900000" cy="9000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6807896" y="1196752"/>
            <a:ext cx="900000" cy="9000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7176120" y="1197884"/>
            <a:ext cx="900000" cy="9000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9112352" y="4653136"/>
            <a:ext cx="900000" cy="9000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9228448" y="4654268"/>
            <a:ext cx="900000" cy="90000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290187" y="5715253"/>
            <a:ext cx="5588389" cy="954107"/>
          </a:xfrm>
          <a:prstGeom prst="rect">
            <a:avLst/>
          </a:prstGeom>
          <a:noFill/>
        </p:spPr>
        <p:txBody>
          <a:bodyPr wrap="none" rtlCol="0">
            <a:spAutoFit/>
          </a:bodyPr>
          <a:lstStyle/>
          <a:p>
            <a:pPr algn="ctr"/>
            <a:r>
              <a:rPr kumimoji="1" lang="ja-JP" altLang="en-US" sz="2800" dirty="0">
                <a:latin typeface="+mn-ea"/>
              </a:rPr>
              <a:t>数少ないパラメータのなか一つの切り口</a:t>
            </a:r>
            <a:endParaRPr kumimoji="1" lang="en-US" altLang="ja-JP" sz="2800" dirty="0">
              <a:latin typeface="+mn-ea"/>
            </a:endParaRPr>
          </a:p>
          <a:p>
            <a:pPr algn="ctr"/>
            <a:r>
              <a:rPr lang="ja-JP" altLang="en-US" sz="2800" dirty="0">
                <a:latin typeface="+mn-ea"/>
              </a:rPr>
              <a:t>衝突径数により現れ方が違う物理</a:t>
            </a:r>
            <a:endParaRPr kumimoji="1" lang="ja-JP" altLang="en-US" sz="2800" dirty="0">
              <a:latin typeface="+mn-ea"/>
            </a:endParaRPr>
          </a:p>
        </p:txBody>
      </p:sp>
    </p:spTree>
    <p:extLst>
      <p:ext uri="{BB962C8B-B14F-4D97-AF65-F5344CB8AC3E}">
        <p14:creationId xmlns:p14="http://schemas.microsoft.com/office/powerpoint/2010/main" val="3228033404"/>
      </p:ext>
    </p:extLst>
  </p:cSld>
  <p:clrMapOvr>
    <a:masterClrMapping/>
  </p:clrMapOvr>
</p:sld>
</file>

<file path=ppt/theme/theme1.xml><?xml version="1.0" encoding="utf-8"?>
<a:theme xmlns:a="http://schemas.openxmlformats.org/drawingml/2006/main" name="テーマ2">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u Gothicづくし">
      <a:majorFont>
        <a:latin typeface="游ゴシック Medium"/>
        <a:ea typeface="游ゴシック Medium"/>
        <a:cs typeface=""/>
      </a:majorFont>
      <a:minorFont>
        <a:latin typeface="游ゴシック Medium"/>
        <a:ea typeface="游ゴシック Medium"/>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kumimoji="1" sz="2800" dirty="0" smtClean="0"/>
        </a:defPPr>
      </a:lstStyle>
    </a:txDef>
  </a:objectDefaults>
  <a:extraClrSchemeLst/>
  <a:extLst>
    <a:ext uri="{05A4C25C-085E-4340-85A3-A5531E510DB2}">
      <thm15:themeFamily xmlns:thm15="http://schemas.microsoft.com/office/thememl/2012/main" name="テーマ2" id="{02EF607C-1F84-4C3B-8989-FB76661C179A}" vid="{3D23D2D0-FCE4-4671-8E3F-D4684837B881}"/>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テーマ2</Template>
  <TotalTime>11463</TotalTime>
  <Words>2444</Words>
  <Application>Microsoft Office PowerPoint</Application>
  <PresentationFormat>ワイド画面</PresentationFormat>
  <Paragraphs>527</Paragraphs>
  <Slides>77</Slides>
  <Notes>1</Notes>
  <HiddenSlides>0</HiddenSlides>
  <MMClips>1</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77</vt:i4>
      </vt:variant>
    </vt:vector>
  </HeadingPairs>
  <TitlesOfParts>
    <vt:vector size="84" baseType="lpstr">
      <vt:lpstr>游ゴシック Medium</vt:lpstr>
      <vt:lpstr>Arial</vt:lpstr>
      <vt:lpstr>Calibri</vt:lpstr>
      <vt:lpstr>Cambria Math</vt:lpstr>
      <vt:lpstr>Century Gothic</vt:lpstr>
      <vt:lpstr>Wingdings</vt:lpstr>
      <vt:lpstr>テーマ2</vt:lpstr>
      <vt:lpstr>重イオン衝突の物理概観</vt:lpstr>
      <vt:lpstr>はじめに</vt:lpstr>
      <vt:lpstr>重イオン衝突実験の概略</vt:lpstr>
      <vt:lpstr>重イオン衝突加速器</vt:lpstr>
      <vt:lpstr>RHICとLHCにおける検出器</vt:lpstr>
      <vt:lpstr>高エネルギー原子核衝突実験のパラメータ</vt:lpstr>
      <vt:lpstr>衝突エネルギー依存性</vt:lpstr>
      <vt:lpstr>断熱曲線</vt:lpstr>
      <vt:lpstr>中心度の解析例(PHENIXの例)</vt:lpstr>
      <vt:lpstr>重イオン衝突の物理の目指すところ</vt:lpstr>
      <vt:lpstr>「高エネルギー重イオン衝突の夢」 （日本の核物理将来レポート）</vt:lpstr>
      <vt:lpstr>ビッグバンとリトルバン</vt:lpstr>
      <vt:lpstr>初期宇宙との比較</vt:lpstr>
      <vt:lpstr>「高エネルギー重イオン衝突の夢」 （日本の核物理将来レポート）</vt:lpstr>
      <vt:lpstr>QCD相図（予想）</vt:lpstr>
      <vt:lpstr>「高エネルギー重イオン衝突の夢」 （日本の核物理将来レポート）</vt:lpstr>
      <vt:lpstr>ハドロンの質量生成機構</vt:lpstr>
      <vt:lpstr>「高エネルギー重イオン衝突の夢」 （日本の核物理将来レポート）</vt:lpstr>
      <vt:lpstr>QCD/QEDにおける強い場の物理</vt:lpstr>
      <vt:lpstr>重イオン衝突 反応の概略</vt:lpstr>
      <vt:lpstr>高エネルギー原子核衝突の標準的な描像 </vt:lpstr>
      <vt:lpstr>重イオン衝突の物理の観測量</vt:lpstr>
      <vt:lpstr>重イオン衝突反応の概略図</vt:lpstr>
      <vt:lpstr>各ステージ（バルク）</vt:lpstr>
      <vt:lpstr>カラーグラス凝縮</vt:lpstr>
      <vt:lpstr>ハドロン・原子核の”相図”</vt:lpstr>
      <vt:lpstr>各ステージ（バルク）</vt:lpstr>
      <vt:lpstr>グラズマ</vt:lpstr>
      <vt:lpstr>衝突直後</vt:lpstr>
      <vt:lpstr>QGP流体ステージへ</vt:lpstr>
      <vt:lpstr>各ステージ（バルク）</vt:lpstr>
      <vt:lpstr>QGP流体</vt:lpstr>
      <vt:lpstr>各ステージ（バルク）</vt:lpstr>
      <vt:lpstr>ハドロン化とハドロンガス</vt:lpstr>
      <vt:lpstr>粒子が相互作用を止めた時刻の分布</vt:lpstr>
      <vt:lpstr>パイオンの最終相互作用点の分布</vt:lpstr>
      <vt:lpstr>各ステージ（プローブ）</vt:lpstr>
      <vt:lpstr>良いプローブとは</vt:lpstr>
      <vt:lpstr>摂動論的QCD</vt:lpstr>
      <vt:lpstr>摂動論的QCD</vt:lpstr>
      <vt:lpstr>原子核パートン分布</vt:lpstr>
      <vt:lpstr>各ステージ（プローブ）</vt:lpstr>
      <vt:lpstr>重イオン衝突におけるジェットの物理</vt:lpstr>
      <vt:lpstr>ジェット伝播に対する媒質応答とQGPの膨張</vt:lpstr>
      <vt:lpstr>各ステージ（プローブ）</vt:lpstr>
      <vt:lpstr>重イオン衝突における破砕過程</vt:lpstr>
      <vt:lpstr>各ステージ（プローブ）</vt:lpstr>
      <vt:lpstr>各ステージ（放射）</vt:lpstr>
      <vt:lpstr>熱輻射</vt:lpstr>
      <vt:lpstr>生成率</vt:lpstr>
      <vt:lpstr>基本的な発見</vt:lpstr>
      <vt:lpstr>高エネルギー原子核衝突実験における発見</vt:lpstr>
      <vt:lpstr>格子QCDによる熱力学量</vt:lpstr>
      <vt:lpstr>Bjorkenエネルギー密度</vt:lpstr>
      <vt:lpstr>化学凍結温度</vt:lpstr>
      <vt:lpstr>熱放射スペクトル</vt:lpstr>
      <vt:lpstr>ギネス世界記録</vt:lpstr>
      <vt:lpstr>ジェットクエンチング</vt:lpstr>
      <vt:lpstr>原子核効果</vt:lpstr>
      <vt:lpstr>エネルギー依存性</vt:lpstr>
      <vt:lpstr>ジェット軸から離れた領域における粒子生成</vt:lpstr>
      <vt:lpstr>小さい系での集団運動</vt:lpstr>
      <vt:lpstr>ストレンジハドロン収量の増加</vt:lpstr>
      <vt:lpstr>強磁場の物理と渦の物理</vt:lpstr>
      <vt:lpstr>ハドロン・原子核物理との接点</vt:lpstr>
      <vt:lpstr>まとめ</vt:lpstr>
      <vt:lpstr>PowerPoint プレゼンテーション</vt:lpstr>
      <vt:lpstr>日本の先駆的研究の紹介（理論）</vt:lpstr>
      <vt:lpstr>場の理論による ランダウ流体モデルの基礎づけ</vt:lpstr>
      <vt:lpstr>コンパクト星内部におけるクォークの存在</vt:lpstr>
      <vt:lpstr>QCD真空構造の変化</vt:lpstr>
      <vt:lpstr>QGP生成シグナル</vt:lpstr>
      <vt:lpstr>J/psi 質量変化</vt:lpstr>
      <vt:lpstr>QCD相図の構造</vt:lpstr>
      <vt:lpstr>Made in Japanの ハドロンカスケード模型JAM</vt:lpstr>
      <vt:lpstr>クォーク再結合模型</vt:lpstr>
      <vt:lpstr>時空描像の確立</vt:lpstr>
    </vt:vector>
  </TitlesOfParts>
  <Company>東京大学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of Relativistic Heavy Ion Collisions at LHC</dc:title>
  <dc:creator>平野哲文</dc:creator>
  <cp:lastModifiedBy>Tetsufumi Hirano</cp:lastModifiedBy>
  <cp:revision>720</cp:revision>
  <dcterms:created xsi:type="dcterms:W3CDTF">2009-02-06T05:04:53Z</dcterms:created>
  <dcterms:modified xsi:type="dcterms:W3CDTF">2019-08-15T12:32:25Z</dcterms:modified>
</cp:coreProperties>
</file>