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7"/>
  </p:notesMasterIdLst>
  <p:sldIdLst>
    <p:sldId id="256" r:id="rId3"/>
    <p:sldId id="257" r:id="rId4"/>
    <p:sldId id="258" r:id="rId5"/>
    <p:sldId id="259" r:id="rId6"/>
    <p:sldId id="260" r:id="rId7"/>
    <p:sldId id="261" r:id="rId8"/>
    <p:sldId id="262" r:id="rId9"/>
    <p:sldId id="264" r:id="rId10"/>
    <p:sldId id="273" r:id="rId11"/>
    <p:sldId id="267" r:id="rId12"/>
    <p:sldId id="268" r:id="rId13"/>
    <p:sldId id="269" r:id="rId14"/>
    <p:sldId id="270"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3979" autoAdjust="0"/>
  </p:normalViewPr>
  <p:slideViewPr>
    <p:cSldViewPr snapToGrid="0">
      <p:cViewPr varScale="1">
        <p:scale>
          <a:sx n="73" d="100"/>
          <a:sy n="73" d="100"/>
        </p:scale>
        <p:origin x="5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2" name="PlaceHolder 1"/>
          <p:cNvSpPr>
            <a:spLocks noGrp="1" noRot="1" noChangeAspect="1"/>
          </p:cNvSpPr>
          <p:nvPr>
            <p:ph type="sldImg"/>
          </p:nvPr>
        </p:nvSpPr>
        <p:spPr>
          <a:xfrm>
            <a:off x="533520" y="764280"/>
            <a:ext cx="6704640" cy="3771360"/>
          </a:xfrm>
          <a:prstGeom prst="rect">
            <a:avLst/>
          </a:prstGeom>
        </p:spPr>
        <p:txBody>
          <a:bodyPr lIns="0" tIns="0" rIns="0" bIns="0" anchor="ctr"/>
          <a:lstStyle/>
          <a:p>
            <a:r>
              <a:rPr lang="en-US" sz="1800" b="0" strike="noStrike" spc="-1">
                <a:solidFill>
                  <a:srgbClr val="000000"/>
                </a:solidFill>
                <a:latin typeface="Calibri"/>
              </a:rPr>
              <a:t>Click to move the slide</a:t>
            </a:r>
          </a:p>
        </p:txBody>
      </p:sp>
      <p:sp>
        <p:nvSpPr>
          <p:cNvPr id="83" name="PlaceHolder 2"/>
          <p:cNvSpPr>
            <a:spLocks noGrp="1"/>
          </p:cNvSpPr>
          <p:nvPr>
            <p:ph type="body"/>
          </p:nvPr>
        </p:nvSpPr>
        <p:spPr>
          <a:xfrm>
            <a:off x="777240" y="4777560"/>
            <a:ext cx="6217560" cy="4525920"/>
          </a:xfrm>
          <a:prstGeom prst="rect">
            <a:avLst/>
          </a:prstGeom>
        </p:spPr>
        <p:txBody>
          <a:bodyPr lIns="0" tIns="0" rIns="0" bIns="0"/>
          <a:lstStyle/>
          <a:p>
            <a:r>
              <a:rPr lang="en-US" sz="2000" b="0" strike="noStrike" spc="-1">
                <a:latin typeface="Arial"/>
              </a:rPr>
              <a:t>Click to edit the notes format</a:t>
            </a:r>
          </a:p>
        </p:txBody>
      </p:sp>
      <p:sp>
        <p:nvSpPr>
          <p:cNvPr id="84" name="PlaceHolder 3"/>
          <p:cNvSpPr>
            <a:spLocks noGrp="1"/>
          </p:cNvSpPr>
          <p:nvPr>
            <p:ph type="hdr"/>
          </p:nvPr>
        </p:nvSpPr>
        <p:spPr>
          <a:xfrm>
            <a:off x="0" y="0"/>
            <a:ext cx="3372840" cy="502560"/>
          </a:xfrm>
          <a:prstGeom prst="rect">
            <a:avLst/>
          </a:prstGeom>
        </p:spPr>
        <p:txBody>
          <a:bodyPr lIns="0" tIns="0" rIns="0" bIns="0"/>
          <a:lstStyle/>
          <a:p>
            <a:r>
              <a:rPr lang="en-US" sz="1400" b="0" strike="noStrike" spc="-1">
                <a:latin typeface="Times New Roman"/>
              </a:rPr>
              <a:t> </a:t>
            </a:r>
          </a:p>
        </p:txBody>
      </p:sp>
      <p:sp>
        <p:nvSpPr>
          <p:cNvPr id="85" name="PlaceHolder 4"/>
          <p:cNvSpPr>
            <a:spLocks noGrp="1"/>
          </p:cNvSpPr>
          <p:nvPr>
            <p:ph type="dt"/>
          </p:nvPr>
        </p:nvSpPr>
        <p:spPr>
          <a:xfrm>
            <a:off x="4399200" y="0"/>
            <a:ext cx="3372840" cy="502560"/>
          </a:xfrm>
          <a:prstGeom prst="rect">
            <a:avLst/>
          </a:prstGeom>
        </p:spPr>
        <p:txBody>
          <a:bodyPr lIns="0" tIns="0" rIns="0" bIns="0"/>
          <a:lstStyle/>
          <a:p>
            <a:pPr algn="r"/>
            <a:r>
              <a:rPr lang="en-US" sz="1400" b="0" strike="noStrike" spc="-1">
                <a:latin typeface="Times New Roman"/>
              </a:rPr>
              <a:t> </a:t>
            </a:r>
          </a:p>
        </p:txBody>
      </p:sp>
      <p:sp>
        <p:nvSpPr>
          <p:cNvPr id="86" name="PlaceHolder 5"/>
          <p:cNvSpPr>
            <a:spLocks noGrp="1"/>
          </p:cNvSpPr>
          <p:nvPr>
            <p:ph type="ftr"/>
          </p:nvPr>
        </p:nvSpPr>
        <p:spPr>
          <a:xfrm>
            <a:off x="0" y="9555480"/>
            <a:ext cx="3372840" cy="502560"/>
          </a:xfrm>
          <a:prstGeom prst="rect">
            <a:avLst/>
          </a:prstGeom>
        </p:spPr>
        <p:txBody>
          <a:bodyPr lIns="0" tIns="0" rIns="0" bIns="0" anchor="b"/>
          <a:lstStyle/>
          <a:p>
            <a:r>
              <a:rPr lang="en-US" sz="1400" b="0" strike="noStrike" spc="-1">
                <a:latin typeface="Times New Roman"/>
              </a:rPr>
              <a:t> </a:t>
            </a:r>
          </a:p>
        </p:txBody>
      </p:sp>
      <p:sp>
        <p:nvSpPr>
          <p:cNvPr id="87" name="PlaceHolder 6"/>
          <p:cNvSpPr>
            <a:spLocks noGrp="1"/>
          </p:cNvSpPr>
          <p:nvPr>
            <p:ph type="sldNum"/>
          </p:nvPr>
        </p:nvSpPr>
        <p:spPr>
          <a:xfrm>
            <a:off x="4399200" y="9555480"/>
            <a:ext cx="3372840" cy="502560"/>
          </a:xfrm>
          <a:prstGeom prst="rect">
            <a:avLst/>
          </a:prstGeom>
        </p:spPr>
        <p:txBody>
          <a:bodyPr lIns="0" tIns="0" rIns="0" bIns="0" anchor="b"/>
          <a:lstStyle/>
          <a:p>
            <a:pPr algn="r"/>
            <a:fld id="{7F3874D7-7DFD-43A5-8FC7-E5B4D6D58F33}" type="slidenum">
              <a:rPr lang="en-US" sz="1400" b="0" strike="noStrike" spc="-1">
                <a:latin typeface="Times New Roman"/>
              </a:rPr>
              <a:t>‹#›</a:t>
            </a:fld>
            <a:endParaRPr lang="en-U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PlaceHolder 1"/>
          <p:cNvSpPr>
            <a:spLocks noGrp="1" noRot="1" noChangeAspect="1"/>
          </p:cNvSpPr>
          <p:nvPr>
            <p:ph type="sldImg"/>
          </p:nvPr>
        </p:nvSpPr>
        <p:spPr>
          <a:xfrm>
            <a:off x="685800" y="1143000"/>
            <a:ext cx="5486400" cy="3086100"/>
          </a:xfrm>
          <a:prstGeom prst="rect">
            <a:avLst/>
          </a:prstGeom>
        </p:spPr>
      </p:sp>
      <p:sp>
        <p:nvSpPr>
          <p:cNvPr id="278"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r>
              <a:rPr lang="en-US" sz="2000" b="0" strike="noStrike" spc="-1" dirty="0">
                <a:latin typeface="Arial"/>
              </a:rPr>
              <a:t>Good afternoon, everyone!</a:t>
            </a:r>
          </a:p>
          <a:p>
            <a:pPr marL="216000" indent="-216000">
              <a:lnSpc>
                <a:spcPct val="100000"/>
              </a:lnSpc>
            </a:pPr>
            <a:r>
              <a:rPr lang="en-US" sz="2000" b="0" strike="noStrike" spc="-1" dirty="0">
                <a:latin typeface="Arial"/>
              </a:rPr>
              <a:t>I’m Nguyen Le </a:t>
            </a:r>
            <a:r>
              <a:rPr lang="en-US" sz="2000" b="0" strike="noStrike" spc="-1" dirty="0" err="1">
                <a:latin typeface="Arial"/>
              </a:rPr>
              <a:t>Anh</a:t>
            </a:r>
            <a:r>
              <a:rPr lang="en-US" sz="2000" b="0" strike="noStrike" spc="-1" dirty="0">
                <a:latin typeface="Arial"/>
              </a:rPr>
              <a:t>, from Ho Chi Minh City University of Education, Vietnam.</a:t>
            </a:r>
          </a:p>
          <a:p>
            <a:pPr marL="216000" indent="-216000">
              <a:lnSpc>
                <a:spcPct val="100000"/>
              </a:lnSpc>
            </a:pPr>
            <a:r>
              <a:rPr lang="en-US" sz="2000" b="0" strike="noStrike" spc="-1" dirty="0">
                <a:latin typeface="Arial"/>
              </a:rPr>
              <a:t>Now I’m the master student of Professor Dao Tien </a:t>
            </a:r>
            <a:r>
              <a:rPr lang="en-US" sz="2000" b="0" strike="noStrike" spc="-1" dirty="0" err="1">
                <a:latin typeface="Arial"/>
              </a:rPr>
              <a:t>Khoa</a:t>
            </a:r>
            <a:r>
              <a:rPr lang="en-US" sz="2000" b="0" strike="noStrike" spc="-1" dirty="0">
                <a:latin typeface="Arial"/>
              </a:rPr>
              <a:t> in Institute of Nuclear Science and Technology.</a:t>
            </a:r>
          </a:p>
          <a:p>
            <a:pPr marL="216000" indent="-216000">
              <a:lnSpc>
                <a:spcPct val="100000"/>
              </a:lnSpc>
            </a:pPr>
            <a:r>
              <a:rPr lang="en-US" sz="2000" b="0" strike="noStrike" spc="-1" dirty="0">
                <a:latin typeface="Arial"/>
              </a:rPr>
              <a:t>Today, I am here to present to you about the mean-field study of the proton radiative capture of C12 and C13 reactions.</a:t>
            </a:r>
          </a:p>
          <a:p>
            <a:pPr marL="216000" indent="-216000">
              <a:lnSpc>
                <a:spcPct val="100000"/>
              </a:lnSpc>
            </a:pPr>
            <a:endParaRPr lang="en-US" sz="2000" b="0" strike="noStrike" spc="-1" dirty="0">
              <a:latin typeface="Arial"/>
            </a:endParaRPr>
          </a:p>
        </p:txBody>
      </p:sp>
      <p:sp>
        <p:nvSpPr>
          <p:cNvPr id="279" name="TextShape 3"/>
          <p:cNvSpPr txBox="1"/>
          <p:nvPr/>
        </p:nvSpPr>
        <p:spPr>
          <a:xfrm>
            <a:off x="3884760" y="8685360"/>
            <a:ext cx="2971440" cy="458280"/>
          </a:xfrm>
          <a:prstGeom prst="rect">
            <a:avLst/>
          </a:prstGeom>
          <a:noFill/>
          <a:ln>
            <a:noFill/>
          </a:ln>
        </p:spPr>
        <p:txBody>
          <a:bodyPr anchor="b"/>
          <a:lstStyle/>
          <a:p>
            <a:pPr algn="r">
              <a:lnSpc>
                <a:spcPct val="100000"/>
              </a:lnSpc>
            </a:pPr>
            <a:fld id="{18EF8455-011C-4714-9B7A-F399DE14ADC8}" type="slidenum">
              <a:rPr lang="en-US" sz="1200" b="0" strike="noStrike" spc="-1">
                <a:solidFill>
                  <a:srgbClr val="000000"/>
                </a:solidFill>
                <a:latin typeface="+mn-lt"/>
                <a:ea typeface="+mn-ea"/>
              </a:rPr>
              <a:t>1</a:t>
            </a:fld>
            <a:endParaRPr lang="en-US" sz="1200" b="0" strike="noStrike" spc="-1">
              <a:latin typeface="Times New Roman"/>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PlaceHolder 1"/>
          <p:cNvSpPr>
            <a:spLocks noGrp="1" noRot="1" noChangeAspect="1"/>
          </p:cNvSpPr>
          <p:nvPr>
            <p:ph type="sldImg"/>
          </p:nvPr>
        </p:nvSpPr>
        <p:spPr>
          <a:xfrm>
            <a:off x="685800" y="1143000"/>
            <a:ext cx="5486400" cy="3086100"/>
          </a:xfrm>
          <a:prstGeom prst="rect">
            <a:avLst/>
          </a:prstGeom>
        </p:spPr>
      </p:sp>
      <p:sp>
        <p:nvSpPr>
          <p:cNvPr id="302"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r>
              <a:rPr lang="en-US" sz="2000" b="0" strike="noStrike" spc="-1">
                <a:latin typeface="Arial"/>
              </a:rPr>
              <a:t>For low energy proton induced reactions, the cross section times velocity, i.e., the reaction rate term, is approximately a constant</a:t>
            </a:r>
          </a:p>
        </p:txBody>
      </p:sp>
      <p:sp>
        <p:nvSpPr>
          <p:cNvPr id="303" name="TextShape 3"/>
          <p:cNvSpPr txBox="1"/>
          <p:nvPr/>
        </p:nvSpPr>
        <p:spPr>
          <a:xfrm>
            <a:off x="3884760" y="8685360"/>
            <a:ext cx="2971440" cy="458280"/>
          </a:xfrm>
          <a:prstGeom prst="rect">
            <a:avLst/>
          </a:prstGeom>
          <a:noFill/>
          <a:ln>
            <a:noFill/>
          </a:ln>
        </p:spPr>
        <p:txBody>
          <a:bodyPr anchor="b"/>
          <a:lstStyle/>
          <a:p>
            <a:pPr algn="r">
              <a:lnSpc>
                <a:spcPct val="100000"/>
              </a:lnSpc>
            </a:pPr>
            <a:fld id="{3F0D9EA9-3AEF-46FD-970E-D813E3398D60}" type="slidenum">
              <a:rPr lang="en-US" sz="1200" b="0" strike="noStrike" spc="-1">
                <a:solidFill>
                  <a:srgbClr val="000000"/>
                </a:solidFill>
                <a:latin typeface="+mn-lt"/>
                <a:ea typeface="+mn-ea"/>
              </a:rPr>
              <a:t>11</a:t>
            </a:fld>
            <a:endParaRPr lang="en-US" sz="1200" b="0" strike="noStrike" spc="-1">
              <a:latin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PlaceHolder 1"/>
          <p:cNvSpPr>
            <a:spLocks noGrp="1" noRot="1" noChangeAspect="1"/>
          </p:cNvSpPr>
          <p:nvPr>
            <p:ph type="sldImg"/>
          </p:nvPr>
        </p:nvSpPr>
        <p:spPr>
          <a:xfrm>
            <a:off x="685800" y="1143000"/>
            <a:ext cx="5486400" cy="3086100"/>
          </a:xfrm>
          <a:prstGeom prst="rect">
            <a:avLst/>
          </a:prstGeom>
        </p:spPr>
      </p:sp>
      <p:sp>
        <p:nvSpPr>
          <p:cNvPr id="281"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r>
              <a:rPr lang="en-US" sz="2000" b="0" strike="noStrike" spc="-1" dirty="0">
                <a:latin typeface="Arial"/>
              </a:rPr>
              <a:t>My presentation is divided into five parts.</a:t>
            </a:r>
          </a:p>
          <a:p>
            <a:pPr marL="216000" indent="-216000">
              <a:lnSpc>
                <a:spcPct val="100000"/>
              </a:lnSpc>
            </a:pPr>
            <a:r>
              <a:rPr lang="en-US" sz="2000" b="0" strike="noStrike" spc="-1" dirty="0">
                <a:latin typeface="Arial"/>
              </a:rPr>
              <a:t>Firstly, I will start with the definition of the radiative capture that means how important the radiative capture processes are in nature.</a:t>
            </a:r>
          </a:p>
          <a:p>
            <a:pPr marL="216000" indent="-216000">
              <a:lnSpc>
                <a:spcPct val="100000"/>
              </a:lnSpc>
            </a:pPr>
            <a:r>
              <a:rPr lang="en-US" sz="2000" b="0" strike="noStrike" spc="-1" dirty="0">
                <a:latin typeface="Arial"/>
              </a:rPr>
              <a:t>Then I will look at the nuclear mean-field potential.</a:t>
            </a:r>
          </a:p>
          <a:p>
            <a:pPr marL="216000" indent="-216000">
              <a:lnSpc>
                <a:spcPct val="100000"/>
              </a:lnSpc>
            </a:pPr>
            <a:r>
              <a:rPr lang="en-US" sz="2000" b="0" strike="noStrike" spc="-1" dirty="0">
                <a:latin typeface="Arial"/>
              </a:rPr>
              <a:t>Next, the folding model will be also discussed to describe the mean-field of effective NN interaction.</a:t>
            </a:r>
          </a:p>
          <a:p>
            <a:pPr marL="216000" indent="-216000">
              <a:lnSpc>
                <a:spcPct val="100000"/>
              </a:lnSpc>
            </a:pPr>
            <a:r>
              <a:rPr lang="en-US" sz="2000" b="0" strike="noStrike" spc="-1" dirty="0" smtClean="0">
                <a:latin typeface="Arial"/>
              </a:rPr>
              <a:t>Then, </a:t>
            </a:r>
            <a:r>
              <a:rPr lang="en-US" sz="2000" b="0" strike="noStrike" spc="-1" dirty="0">
                <a:latin typeface="Arial"/>
              </a:rPr>
              <a:t>I will present several results on mean-field description of the two reactions.</a:t>
            </a:r>
          </a:p>
          <a:p>
            <a:pPr marL="216000" indent="-216000">
              <a:lnSpc>
                <a:spcPct val="100000"/>
              </a:lnSpc>
            </a:pPr>
            <a:r>
              <a:rPr lang="en-US" sz="2000" b="0" strike="noStrike" spc="-1" dirty="0" smtClean="0">
                <a:latin typeface="Arial"/>
              </a:rPr>
              <a:t>Finally, </a:t>
            </a:r>
            <a:r>
              <a:rPr lang="en-US" sz="2000" b="0" strike="noStrike" spc="-1" dirty="0">
                <a:latin typeface="Arial"/>
              </a:rPr>
              <a:t>there are some conclusion for our study</a:t>
            </a:r>
          </a:p>
        </p:txBody>
      </p:sp>
      <p:sp>
        <p:nvSpPr>
          <p:cNvPr id="282" name="TextShape 3"/>
          <p:cNvSpPr txBox="1"/>
          <p:nvPr/>
        </p:nvSpPr>
        <p:spPr>
          <a:xfrm>
            <a:off x="3884760" y="8685360"/>
            <a:ext cx="2971440" cy="458280"/>
          </a:xfrm>
          <a:prstGeom prst="rect">
            <a:avLst/>
          </a:prstGeom>
          <a:noFill/>
          <a:ln>
            <a:noFill/>
          </a:ln>
        </p:spPr>
        <p:txBody>
          <a:bodyPr anchor="b"/>
          <a:lstStyle/>
          <a:p>
            <a:pPr algn="r">
              <a:lnSpc>
                <a:spcPct val="100000"/>
              </a:lnSpc>
            </a:pPr>
            <a:fld id="{3187B67F-A9B7-4AE2-8A3B-007CAB0665E9}" type="slidenum">
              <a:rPr lang="en-US" sz="1200" b="0" strike="noStrike" spc="-1">
                <a:solidFill>
                  <a:srgbClr val="000000"/>
                </a:solidFill>
                <a:latin typeface="+mn-lt"/>
                <a:ea typeface="+mn-ea"/>
              </a:rPr>
              <a:t>2</a:t>
            </a:fld>
            <a:endParaRPr lang="en-US" sz="1200" b="0" strike="noStrike" spc="-1">
              <a:latin typeface="Times New Roman"/>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PlaceHolder 1"/>
          <p:cNvSpPr>
            <a:spLocks noGrp="1" noRot="1" noChangeAspect="1"/>
          </p:cNvSpPr>
          <p:nvPr>
            <p:ph type="sldImg"/>
          </p:nvPr>
        </p:nvSpPr>
        <p:spPr>
          <a:xfrm>
            <a:off x="685800" y="1143000"/>
            <a:ext cx="5486400" cy="3086100"/>
          </a:xfrm>
          <a:prstGeom prst="rect">
            <a:avLst/>
          </a:prstGeom>
        </p:spPr>
      </p:sp>
      <p:sp>
        <p:nvSpPr>
          <p:cNvPr id="284"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r>
              <a:rPr lang="en-US" sz="2000" b="0" strike="noStrike" spc="-1" dirty="0">
                <a:latin typeface="Arial"/>
              </a:rPr>
              <a:t>To start, I would like to give you some background information about the radiative capture occurred in the universe.</a:t>
            </a:r>
          </a:p>
          <a:p>
            <a:pPr marL="216000" indent="-216000">
              <a:lnSpc>
                <a:spcPct val="100000"/>
              </a:lnSpc>
            </a:pPr>
            <a:r>
              <a:rPr lang="en-US" sz="2000" b="0" strike="noStrike" spc="-1" dirty="0">
                <a:latin typeface="Arial"/>
              </a:rPr>
              <a:t>The nuclear reaction in which the target nucleus captures </a:t>
            </a:r>
            <a:r>
              <a:rPr lang="en-US" sz="2000" b="0" strike="noStrike" spc="-1" dirty="0" smtClean="0">
                <a:latin typeface="Arial"/>
              </a:rPr>
              <a:t>another </a:t>
            </a:r>
            <a:r>
              <a:rPr lang="en-US" sz="2000" b="0" strike="noStrike" spc="-1" dirty="0">
                <a:latin typeface="Arial"/>
              </a:rPr>
              <a:t>nucleus or nucleon and the excitation energy of the nucleus formed is radiated as a </a:t>
            </a:r>
            <a:r>
              <a:rPr lang="en-US" sz="2000" b="0" strike="noStrike" spc="-1" dirty="0" smtClean="0">
                <a:latin typeface="Arial"/>
              </a:rPr>
              <a:t>gamma</a:t>
            </a:r>
            <a:r>
              <a:rPr lang="en-US" sz="2000" b="0" strike="noStrike" spc="-1" baseline="0" dirty="0" smtClean="0">
                <a:latin typeface="Arial"/>
              </a:rPr>
              <a:t> </a:t>
            </a:r>
            <a:r>
              <a:rPr lang="en-US" sz="2000" b="0" strike="noStrike" spc="-1" dirty="0" smtClean="0">
                <a:latin typeface="Arial"/>
              </a:rPr>
              <a:t>quantum</a:t>
            </a:r>
            <a:r>
              <a:rPr lang="en-US" sz="2000" b="0" strike="noStrike" spc="-1" dirty="0">
                <a:latin typeface="Arial"/>
              </a:rPr>
              <a:t>.</a:t>
            </a:r>
          </a:p>
          <a:p>
            <a:pPr>
              <a:lnSpc>
                <a:spcPct val="100000"/>
              </a:lnSpc>
            </a:pPr>
            <a:r>
              <a:rPr lang="en-US" sz="2000" b="0" strike="noStrike" spc="-1" dirty="0">
                <a:latin typeface="Arial"/>
              </a:rPr>
              <a:t>In fact, radiative capture is an important reaction because of its astrophysical application.</a:t>
            </a:r>
          </a:p>
          <a:p>
            <a:pPr>
              <a:lnSpc>
                <a:spcPct val="100000"/>
              </a:lnSpc>
            </a:pPr>
            <a:r>
              <a:rPr lang="en-US" sz="2000" b="0" strike="noStrike" spc="-1" dirty="0">
                <a:latin typeface="Arial"/>
              </a:rPr>
              <a:t>At low energies, radiative capture reactions play an important role in big bang nucleosynthesis, main path stellar evolution, element synthesis or X-ray burst, so on.</a:t>
            </a:r>
          </a:p>
          <a:p>
            <a:pPr>
              <a:lnSpc>
                <a:spcPct val="100000"/>
              </a:lnSpc>
            </a:pPr>
            <a:endParaRPr lang="en-US" sz="2000" b="0" strike="noStrike" spc="-1" dirty="0">
              <a:latin typeface="Arial"/>
            </a:endParaRPr>
          </a:p>
          <a:p>
            <a:pPr>
              <a:lnSpc>
                <a:spcPct val="100000"/>
              </a:lnSpc>
            </a:pPr>
            <a:r>
              <a:rPr lang="en-US" sz="2000" b="0" strike="noStrike" spc="-1" dirty="0">
                <a:latin typeface="Arial"/>
              </a:rPr>
              <a:t>There are several radiative capture reactions occurred in the astrophysical processes you can see here. The Hydrogen burning mechanism is essentially the nuclear fusion of four protons into one 4He nucleus. There are two reaction chains that can convert hydrogen to helium, namely the proton–proton (or pp chain) chain, also called pp reaction, and the CNO cycle. The pp chain is more important in stars the mass of the Sun or less and stars of similar mass The CNO cycle by which stars convert hydrogen to helium is the dominant source of energy in more massive stars.</a:t>
            </a:r>
          </a:p>
          <a:p>
            <a:pPr>
              <a:lnSpc>
                <a:spcPct val="100000"/>
              </a:lnSpc>
            </a:pPr>
            <a:endParaRPr lang="en-US" sz="2000" b="0" strike="noStrike" spc="-1" dirty="0">
              <a:latin typeface="Arial"/>
            </a:endParaRPr>
          </a:p>
          <a:p>
            <a:pPr>
              <a:lnSpc>
                <a:spcPct val="100000"/>
              </a:lnSpc>
            </a:pPr>
            <a:r>
              <a:rPr lang="en-US" sz="2000" b="0" strike="noStrike" spc="-1" dirty="0">
                <a:latin typeface="Arial"/>
              </a:rPr>
              <a:t>In our study, we investigate two first reactions in the CNO cycle for C12 and C13.</a:t>
            </a:r>
          </a:p>
        </p:txBody>
      </p:sp>
      <p:sp>
        <p:nvSpPr>
          <p:cNvPr id="285" name="TextShape 3"/>
          <p:cNvSpPr txBox="1"/>
          <p:nvPr/>
        </p:nvSpPr>
        <p:spPr>
          <a:xfrm>
            <a:off x="3884760" y="8685360"/>
            <a:ext cx="2971440" cy="458280"/>
          </a:xfrm>
          <a:prstGeom prst="rect">
            <a:avLst/>
          </a:prstGeom>
          <a:noFill/>
          <a:ln>
            <a:noFill/>
          </a:ln>
        </p:spPr>
        <p:txBody>
          <a:bodyPr anchor="b"/>
          <a:lstStyle/>
          <a:p>
            <a:pPr algn="r">
              <a:lnSpc>
                <a:spcPct val="100000"/>
              </a:lnSpc>
            </a:pPr>
            <a:fld id="{1EC026BE-87D6-41F3-97F9-42F1B9609A7E}" type="slidenum">
              <a:rPr lang="en-US" sz="1200" b="0" strike="noStrike" spc="-1">
                <a:solidFill>
                  <a:srgbClr val="000000"/>
                </a:solidFill>
                <a:latin typeface="+mn-lt"/>
                <a:ea typeface="+mn-ea"/>
              </a:rPr>
              <a:t>3</a:t>
            </a:fld>
            <a:endParaRPr lang="en-US" sz="1200" b="0" strike="noStrike" spc="-1">
              <a:latin typeface="Times New Roman"/>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PlaceHolder 1"/>
          <p:cNvSpPr>
            <a:spLocks noGrp="1" noRot="1" noChangeAspect="1"/>
          </p:cNvSpPr>
          <p:nvPr>
            <p:ph type="sldImg"/>
          </p:nvPr>
        </p:nvSpPr>
        <p:spPr>
          <a:xfrm>
            <a:off x="685800" y="1143000"/>
            <a:ext cx="5486400" cy="3086100"/>
          </a:xfrm>
          <a:prstGeom prst="rect">
            <a:avLst/>
          </a:prstGeom>
        </p:spPr>
      </p:sp>
      <p:sp>
        <p:nvSpPr>
          <p:cNvPr id="287"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r>
              <a:rPr lang="en-US" sz="2000" b="0" strike="noStrike" spc="-1" dirty="0">
                <a:latin typeface="Arial"/>
              </a:rPr>
              <a:t>The nucleon capture can occur two different reaction mechanisms that is direct capture and compound nucleus formation.</a:t>
            </a:r>
          </a:p>
          <a:p>
            <a:pPr marL="216000" indent="-216000">
              <a:lnSpc>
                <a:spcPct val="100000"/>
              </a:lnSpc>
            </a:pPr>
            <a:r>
              <a:rPr lang="en-US" sz="2000" b="0" strike="noStrike" spc="-1" dirty="0">
                <a:latin typeface="Arial"/>
              </a:rPr>
              <a:t>In direct capture</a:t>
            </a:r>
            <a:r>
              <a:rPr lang="en-US" sz="2000" b="0" strike="noStrike" spc="-1">
                <a:latin typeface="Arial"/>
              </a:rPr>
              <a:t>, </a:t>
            </a:r>
            <a:r>
              <a:rPr lang="en-US" sz="2000" b="0" strike="noStrike" spc="-1" smtClean="0">
                <a:latin typeface="Arial"/>
              </a:rPr>
              <a:t>a</a:t>
            </a:r>
            <a:r>
              <a:rPr lang="en-US" sz="2000" b="0" strike="noStrike" spc="-1" baseline="0" smtClean="0">
                <a:latin typeface="Arial"/>
              </a:rPr>
              <a:t> </a:t>
            </a:r>
            <a:r>
              <a:rPr lang="en-US" sz="2000" b="0" strike="noStrike" spc="-1" smtClean="0">
                <a:latin typeface="Arial"/>
              </a:rPr>
              <a:t>nucleus </a:t>
            </a:r>
            <a:r>
              <a:rPr lang="en-US" sz="2000" b="0" strike="noStrike" spc="-1" dirty="0">
                <a:latin typeface="Arial"/>
              </a:rPr>
              <a:t>and incident nucleon (or nucleus) react without a sharing of energy among all the nucleons. An example be the direct radiative capture of a neutron or proton and the immediate ejection of one or more photons. The ejected photons are strongly peaked along the trajectory of the incident projectile. The reaction time is very short.</a:t>
            </a:r>
          </a:p>
          <a:p>
            <a:pPr marL="216000" indent="-216000">
              <a:lnSpc>
                <a:spcPct val="100000"/>
              </a:lnSpc>
            </a:pPr>
            <a:r>
              <a:rPr lang="en-US" sz="2000" b="0" strike="noStrike" spc="-1" dirty="0">
                <a:latin typeface="Arial"/>
              </a:rPr>
              <a:t>In the second mechanism, nucleon will bombard to the target nucleus in terms of scattering process, then an excited compound nucleus is formed and finally they in a while drop to lower excitation or ground state. </a:t>
            </a:r>
          </a:p>
          <a:p>
            <a:pPr marL="216000" indent="-216000">
              <a:lnSpc>
                <a:spcPct val="100000"/>
              </a:lnSpc>
            </a:pPr>
            <a:r>
              <a:rPr lang="en-US" sz="2000" b="0" strike="noStrike" spc="-1" dirty="0">
                <a:latin typeface="Arial"/>
              </a:rPr>
              <a:t>The main goal is to find the wave functions in the potential model by solving bound state and scattering state systems of the radial Schrodinger equation for a given potential. It is accompanied by normalization condition as shown. The necessary parts of the model are the potential used to generate the wave functions. In this framework, we adopt nuclear potential </a:t>
            </a:r>
            <a:r>
              <a:rPr lang="en-US" sz="2000" b="0" strike="noStrike" spc="-1" dirty="0" smtClean="0">
                <a:latin typeface="Arial"/>
              </a:rPr>
              <a:t>of folding</a:t>
            </a:r>
            <a:r>
              <a:rPr lang="en-US" sz="2000" b="0" strike="noStrike" spc="-1" baseline="0" dirty="0" smtClean="0">
                <a:latin typeface="Arial"/>
              </a:rPr>
              <a:t> model.</a:t>
            </a:r>
            <a:endParaRPr lang="en-US" sz="2000" b="0" strike="noStrike" spc="-1" dirty="0">
              <a:latin typeface="Arial"/>
            </a:endParaRPr>
          </a:p>
          <a:p>
            <a:pPr marL="216000" indent="-216000">
              <a:lnSpc>
                <a:spcPct val="100000"/>
              </a:lnSpc>
            </a:pPr>
            <a:endParaRPr lang="en-US" sz="2000" b="0" strike="noStrike" spc="-1" dirty="0">
              <a:latin typeface="Arial"/>
            </a:endParaRPr>
          </a:p>
        </p:txBody>
      </p:sp>
      <p:sp>
        <p:nvSpPr>
          <p:cNvPr id="288" name="TextShape 3"/>
          <p:cNvSpPr txBox="1"/>
          <p:nvPr/>
        </p:nvSpPr>
        <p:spPr>
          <a:xfrm>
            <a:off x="3884760" y="8685360"/>
            <a:ext cx="2971440" cy="458280"/>
          </a:xfrm>
          <a:prstGeom prst="rect">
            <a:avLst/>
          </a:prstGeom>
          <a:noFill/>
          <a:ln>
            <a:noFill/>
          </a:ln>
        </p:spPr>
        <p:txBody>
          <a:bodyPr anchor="b"/>
          <a:lstStyle/>
          <a:p>
            <a:pPr algn="r">
              <a:lnSpc>
                <a:spcPct val="100000"/>
              </a:lnSpc>
            </a:pPr>
            <a:fld id="{05F7F710-C517-475C-BA5C-FEF84156FBAA}" type="slidenum">
              <a:rPr lang="en-US" sz="1200" b="0" strike="noStrike" spc="-1">
                <a:solidFill>
                  <a:srgbClr val="000000"/>
                </a:solidFill>
                <a:latin typeface="+mn-lt"/>
                <a:ea typeface="+mn-ea"/>
              </a:rPr>
              <a:t>4</a:t>
            </a:fld>
            <a:endParaRPr lang="en-US" sz="1200" b="0" strike="noStrike" spc="-1">
              <a:latin typeface="Times New Roman"/>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 name="PlaceHolder 1"/>
          <p:cNvSpPr>
            <a:spLocks noGrp="1" noRot="1" noChangeAspect="1"/>
          </p:cNvSpPr>
          <p:nvPr>
            <p:ph type="sldImg"/>
          </p:nvPr>
        </p:nvSpPr>
        <p:spPr>
          <a:xfrm>
            <a:off x="685800" y="1143000"/>
            <a:ext cx="5486400" cy="3086100"/>
          </a:xfrm>
          <a:prstGeom prst="rect">
            <a:avLst/>
          </a:prstGeom>
        </p:spPr>
      </p:sp>
      <p:sp>
        <p:nvSpPr>
          <p:cNvPr id="290"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r>
              <a:rPr lang="en-US" sz="2000" b="0" strike="noStrike" spc="-1" dirty="0">
                <a:latin typeface="Arial"/>
              </a:rPr>
              <a:t>There is no doubt that the cross sections of the reaction are often necessary for investigating the astrophysical entities. </a:t>
            </a:r>
          </a:p>
          <a:p>
            <a:pPr marL="216000" indent="-216000">
              <a:lnSpc>
                <a:spcPct val="100000"/>
              </a:lnSpc>
            </a:pPr>
            <a:r>
              <a:rPr lang="en-US" sz="2000" b="0" strike="noStrike" spc="-1" dirty="0">
                <a:latin typeface="Arial"/>
              </a:rPr>
              <a:t>In radiative capture, the cross section for the (</a:t>
            </a:r>
            <a:r>
              <a:rPr lang="en-US" sz="2000" b="0" strike="noStrike" spc="-1" dirty="0" err="1">
                <a:latin typeface="Arial"/>
              </a:rPr>
              <a:t>p,gamma</a:t>
            </a:r>
            <a:r>
              <a:rPr lang="en-US" sz="2000" b="0" strike="noStrike" spc="-1" dirty="0">
                <a:latin typeface="Arial"/>
              </a:rPr>
              <a:t>) reactions are calculated by using the balanced detail as follows</a:t>
            </a:r>
          </a:p>
          <a:p>
            <a:pPr marL="216000" indent="-216000">
              <a:lnSpc>
                <a:spcPct val="100000"/>
              </a:lnSpc>
            </a:pPr>
            <a:r>
              <a:rPr lang="en-US" sz="2000" b="0" strike="noStrike" spc="-1" dirty="0">
                <a:latin typeface="Arial"/>
              </a:rPr>
              <a:t>You can see it includes the photon part and the nuclear part.</a:t>
            </a:r>
          </a:p>
          <a:p>
            <a:pPr marL="216000" indent="-216000">
              <a:lnSpc>
                <a:spcPct val="100000"/>
              </a:lnSpc>
            </a:pPr>
            <a:r>
              <a:rPr lang="en-US" sz="2000" b="0" strike="noStrike" spc="-1" dirty="0">
                <a:latin typeface="Arial"/>
              </a:rPr>
              <a:t>In the nuclear part, the transition matrix element could be determined as follows. It can be explained as a product of three factors including the angular momentum coupling coefficients and the radial overlap integral between the scattering wave function and bound state wave function. </a:t>
            </a:r>
          </a:p>
          <a:p>
            <a:pPr marL="216000" indent="-216000">
              <a:lnSpc>
                <a:spcPct val="100000"/>
              </a:lnSpc>
            </a:pPr>
            <a:r>
              <a:rPr lang="en-US" sz="2000" b="0" strike="noStrike" spc="-1" dirty="0">
                <a:latin typeface="Arial"/>
              </a:rPr>
              <a:t>Finally, the total capture cross section is obtained by adding all multi-polarities and final spins of the bound state.</a:t>
            </a:r>
          </a:p>
          <a:p>
            <a:pPr marL="216000" indent="-216000">
              <a:lnSpc>
                <a:spcPct val="100000"/>
              </a:lnSpc>
            </a:pPr>
            <a:r>
              <a:rPr lang="en-US" sz="2000" b="0" strike="noStrike" spc="-1" dirty="0">
                <a:latin typeface="Arial"/>
              </a:rPr>
              <a:t>This S-factor should vary slowly with energy. The first order effects of the Coulomb barrier and Compton wavelength have been factored out.</a:t>
            </a:r>
          </a:p>
        </p:txBody>
      </p:sp>
      <p:sp>
        <p:nvSpPr>
          <p:cNvPr id="291" name="TextShape 3"/>
          <p:cNvSpPr txBox="1"/>
          <p:nvPr/>
        </p:nvSpPr>
        <p:spPr>
          <a:xfrm>
            <a:off x="3884760" y="8685360"/>
            <a:ext cx="2971440" cy="458280"/>
          </a:xfrm>
          <a:prstGeom prst="rect">
            <a:avLst/>
          </a:prstGeom>
          <a:noFill/>
          <a:ln>
            <a:noFill/>
          </a:ln>
        </p:spPr>
        <p:txBody>
          <a:bodyPr anchor="b"/>
          <a:lstStyle/>
          <a:p>
            <a:pPr algn="r">
              <a:lnSpc>
                <a:spcPct val="100000"/>
              </a:lnSpc>
            </a:pPr>
            <a:fld id="{BE957295-43B3-40BD-BA98-4A59E195BAD2}" type="slidenum">
              <a:rPr lang="en-US" sz="1200" b="0" strike="noStrike" spc="-1">
                <a:solidFill>
                  <a:srgbClr val="000000"/>
                </a:solidFill>
                <a:latin typeface="+mn-lt"/>
                <a:ea typeface="+mn-ea"/>
              </a:rPr>
              <a:t>5</a:t>
            </a:fld>
            <a:endParaRPr lang="en-US"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PlaceHolder 1"/>
          <p:cNvSpPr>
            <a:spLocks noGrp="1" noRot="1" noChangeAspect="1"/>
          </p:cNvSpPr>
          <p:nvPr>
            <p:ph type="sldImg"/>
          </p:nvPr>
        </p:nvSpPr>
        <p:spPr>
          <a:xfrm>
            <a:off x="685800" y="1143000"/>
            <a:ext cx="5486400" cy="3086100"/>
          </a:xfrm>
          <a:prstGeom prst="rect">
            <a:avLst/>
          </a:prstGeom>
        </p:spPr>
      </p:sp>
      <p:sp>
        <p:nvSpPr>
          <p:cNvPr id="293"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r>
              <a:rPr lang="en-US" sz="2000" b="0" strike="noStrike" spc="-1" dirty="0">
                <a:latin typeface="Arial"/>
              </a:rPr>
              <a:t>The nucleon mean-field potential or single-particle potential is the most important quantity determining the single-particle properties of neutrons and protons in the nuclear matter as well as in the finite nuclei, and it has been the focus of recent many-body studies of the nuclear matter, like </a:t>
            </a:r>
            <a:r>
              <a:rPr lang="en-US" sz="2000" b="0" strike="noStrike" spc="-1" dirty="0" err="1">
                <a:latin typeface="Arial"/>
              </a:rPr>
              <a:t>Brueckener-Hartree-Fock</a:t>
            </a:r>
            <a:r>
              <a:rPr lang="en-US" sz="2000" b="0" strike="noStrike" spc="-1" dirty="0">
                <a:latin typeface="Arial"/>
              </a:rPr>
              <a:t> calculations of the nuclear matter starting from a realistic choice of the free nucleon-nucleon interaction or the mean-field studies of the nuclear matter on the </a:t>
            </a:r>
            <a:r>
              <a:rPr lang="en-US" sz="2000" b="0" strike="noStrike" spc="-1" dirty="0" err="1">
                <a:latin typeface="Arial"/>
              </a:rPr>
              <a:t>Hartree-Fock</a:t>
            </a:r>
            <a:r>
              <a:rPr lang="en-US" sz="2000" b="0" strike="noStrike" spc="-1" dirty="0">
                <a:latin typeface="Arial"/>
              </a:rPr>
              <a:t> level, using the different version of the effective (in-medium) nucleon-nucleon interaction.</a:t>
            </a:r>
          </a:p>
          <a:p>
            <a:pPr marL="216000" indent="-216000">
              <a:lnSpc>
                <a:spcPct val="100000"/>
              </a:lnSpc>
            </a:pPr>
            <a:r>
              <a:rPr lang="en-US" sz="2000" b="0" strike="noStrike" spc="-1" dirty="0">
                <a:latin typeface="Arial"/>
              </a:rPr>
              <a:t>An interesting aspect of the single-particle potential is related to the nuclear symmetry energy, an important quantity for the equation of state of asymmetric nuclear matter like neutron star. </a:t>
            </a:r>
          </a:p>
          <a:p>
            <a:pPr marL="216000" indent="-216000">
              <a:lnSpc>
                <a:spcPct val="100000"/>
              </a:lnSpc>
            </a:pPr>
            <a:r>
              <a:rPr lang="en-US" sz="2000" b="0" strike="noStrike" spc="-1" dirty="0">
                <a:latin typeface="Arial"/>
              </a:rPr>
              <a:t>In addition, for finite nuclei, the nuclear mean field is applied to solving bound problems and scattering problem. Mean-field theories have successfully been applied to the nuclear structure problems, in particular for stable nuclei. They are also useful to investigate basic characters of the effective interactions.</a:t>
            </a:r>
          </a:p>
          <a:p>
            <a:pPr marL="216000" indent="-216000">
              <a:lnSpc>
                <a:spcPct val="100000"/>
              </a:lnSpc>
            </a:pPr>
            <a:r>
              <a:rPr lang="en-US" sz="2000" b="0" strike="noStrike" spc="-1" dirty="0">
                <a:latin typeface="Arial"/>
              </a:rPr>
              <a:t>In this framework, we use nuclear mean-field potential applying to the radiative capture problem.</a:t>
            </a:r>
          </a:p>
        </p:txBody>
      </p:sp>
      <p:sp>
        <p:nvSpPr>
          <p:cNvPr id="294" name="TextShape 3"/>
          <p:cNvSpPr txBox="1"/>
          <p:nvPr/>
        </p:nvSpPr>
        <p:spPr>
          <a:xfrm>
            <a:off x="3884760" y="8685360"/>
            <a:ext cx="2971440" cy="458280"/>
          </a:xfrm>
          <a:prstGeom prst="rect">
            <a:avLst/>
          </a:prstGeom>
          <a:noFill/>
          <a:ln>
            <a:noFill/>
          </a:ln>
        </p:spPr>
        <p:txBody>
          <a:bodyPr anchor="b"/>
          <a:lstStyle/>
          <a:p>
            <a:pPr algn="r">
              <a:lnSpc>
                <a:spcPct val="100000"/>
              </a:lnSpc>
            </a:pPr>
            <a:fld id="{0DAC8564-B785-4FEC-BBA3-33BE78034FDA}" type="slidenum">
              <a:rPr lang="en-US" sz="1200" b="0" strike="noStrike" spc="-1">
                <a:solidFill>
                  <a:srgbClr val="000000"/>
                </a:solidFill>
                <a:latin typeface="+mn-lt"/>
                <a:ea typeface="+mn-ea"/>
              </a:rPr>
              <a:t>6</a:t>
            </a:fld>
            <a:endParaRPr lang="en-US" sz="1200" b="0" strike="noStrike" spc="-1">
              <a:latin typeface="Times New Roman"/>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PlaceHolder 1"/>
          <p:cNvSpPr>
            <a:spLocks noGrp="1" noRot="1" noChangeAspect="1"/>
          </p:cNvSpPr>
          <p:nvPr>
            <p:ph type="sldImg"/>
          </p:nvPr>
        </p:nvSpPr>
        <p:spPr>
          <a:xfrm>
            <a:off x="685800" y="1143000"/>
            <a:ext cx="5486400" cy="3086100"/>
          </a:xfrm>
          <a:prstGeom prst="rect">
            <a:avLst/>
          </a:prstGeom>
        </p:spPr>
      </p:sp>
      <p:sp>
        <p:nvSpPr>
          <p:cNvPr id="296"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r>
              <a:rPr lang="en-US" sz="2000" b="0" strike="noStrike" spc="-1" dirty="0">
                <a:latin typeface="Arial"/>
              </a:rPr>
              <a:t>Due to the system include all fermions which wave functions are antisymmetric, so HF approach is given by the direct part and exchange part. </a:t>
            </a:r>
          </a:p>
          <a:p>
            <a:pPr marL="216000" indent="-216000">
              <a:lnSpc>
                <a:spcPct val="100000"/>
              </a:lnSpc>
            </a:pPr>
            <a:r>
              <a:rPr lang="en-US" sz="2000" b="0" strike="noStrike" spc="-1" dirty="0">
                <a:latin typeface="Arial"/>
              </a:rPr>
              <a:t>The so-called Michigan three range Yukawa M3Y interaction has been derived from the bare NN interaction, by fitting the Yukawa functions to the G-matrix. Represented by the sum of the Yukawa functions, the M3Y type interactions will be tractable in various models.  M3Y-type interactions have successfully been applied to nuclear reactions. By using a recently developed algorithm, the M3Y-type interaction versions CDMY3n can be applied also to the mean-field calculations.</a:t>
            </a:r>
          </a:p>
          <a:p>
            <a:pPr marL="216000" indent="-216000">
              <a:lnSpc>
                <a:spcPct val="100000"/>
              </a:lnSpc>
            </a:pPr>
            <a:r>
              <a:rPr lang="en-US" sz="2000" b="0" strike="noStrike" spc="-1" dirty="0">
                <a:latin typeface="Arial"/>
              </a:rPr>
              <a:t>The density dependent nucleon-nucleon interaction includes an </a:t>
            </a:r>
            <a:r>
              <a:rPr lang="en-US" sz="2000" b="0" strike="noStrike" spc="-1" dirty="0" err="1">
                <a:latin typeface="Arial"/>
              </a:rPr>
              <a:t>iso</a:t>
            </a:r>
            <a:r>
              <a:rPr lang="en-US" sz="2000" b="0" strike="noStrike" spc="-1" dirty="0">
                <a:latin typeface="Arial"/>
              </a:rPr>
              <a:t>-scalar term and an </a:t>
            </a:r>
            <a:r>
              <a:rPr lang="en-US" sz="2000" b="0" strike="noStrike" spc="-1" dirty="0" err="1">
                <a:latin typeface="Arial"/>
              </a:rPr>
              <a:t>iso</a:t>
            </a:r>
            <a:r>
              <a:rPr lang="en-US" sz="2000" b="0" strike="noStrike" spc="-1" dirty="0">
                <a:latin typeface="Arial"/>
              </a:rPr>
              <a:t>-vector term. For each term, it is the product of density dependence and G-matrix based on M3Y interaction.</a:t>
            </a:r>
          </a:p>
          <a:p>
            <a:pPr marL="216000" indent="-216000">
              <a:lnSpc>
                <a:spcPct val="100000"/>
              </a:lnSpc>
            </a:pPr>
            <a:r>
              <a:rPr lang="en-US" sz="2000" b="0" strike="noStrike" spc="-1" dirty="0">
                <a:latin typeface="Arial"/>
              </a:rPr>
              <a:t>In this study, the CDM3Y3 and CDM3Y6 versions are used to construct the nuclear potential for solving the bound state and scattering state.</a:t>
            </a:r>
          </a:p>
        </p:txBody>
      </p:sp>
      <p:sp>
        <p:nvSpPr>
          <p:cNvPr id="297" name="TextShape 3"/>
          <p:cNvSpPr txBox="1"/>
          <p:nvPr/>
        </p:nvSpPr>
        <p:spPr>
          <a:xfrm>
            <a:off x="3884760" y="8685360"/>
            <a:ext cx="2971440" cy="458280"/>
          </a:xfrm>
          <a:prstGeom prst="rect">
            <a:avLst/>
          </a:prstGeom>
          <a:noFill/>
          <a:ln>
            <a:noFill/>
          </a:ln>
        </p:spPr>
        <p:txBody>
          <a:bodyPr anchor="b"/>
          <a:lstStyle/>
          <a:p>
            <a:pPr algn="r">
              <a:lnSpc>
                <a:spcPct val="100000"/>
              </a:lnSpc>
            </a:pPr>
            <a:fld id="{C9EE24FC-5E05-401C-BE9A-62B4E428192E}" type="slidenum">
              <a:rPr lang="en-US" sz="1200" b="0" strike="noStrike" spc="-1">
                <a:solidFill>
                  <a:srgbClr val="000000"/>
                </a:solidFill>
                <a:latin typeface="+mn-lt"/>
                <a:ea typeface="+mn-ea"/>
              </a:rPr>
              <a:t>7</a:t>
            </a:fld>
            <a:endParaRPr lang="en-US" sz="1200" b="0" strike="noStrike" spc="-1">
              <a:latin typeface="Times New Roman"/>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33400" y="763588"/>
            <a:ext cx="6704013" cy="37719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algn="r"/>
            <a:fld id="{7F3874D7-7DFD-43A5-8FC7-E5B4D6D58F33}" type="slidenum">
              <a:rPr lang="en-US" sz="1400" b="0" strike="noStrike" spc="-1" smtClean="0">
                <a:latin typeface="Times New Roman"/>
              </a:rPr>
              <a:t>8</a:t>
            </a:fld>
            <a:endParaRPr lang="en-US" sz="1400" b="0" strike="noStrike" spc="-1">
              <a:latin typeface="Times New Roman"/>
            </a:endParaRPr>
          </a:p>
        </p:txBody>
      </p:sp>
    </p:spTree>
    <p:extLst>
      <p:ext uri="{BB962C8B-B14F-4D97-AF65-F5344CB8AC3E}">
        <p14:creationId xmlns:p14="http://schemas.microsoft.com/office/powerpoint/2010/main" val="35478478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PlaceHolder 1"/>
          <p:cNvSpPr>
            <a:spLocks noGrp="1" noRot="1" noChangeAspect="1"/>
          </p:cNvSpPr>
          <p:nvPr>
            <p:ph type="sldImg"/>
          </p:nvPr>
        </p:nvSpPr>
        <p:spPr>
          <a:xfrm>
            <a:off x="685800" y="1143000"/>
            <a:ext cx="5486400" cy="3086100"/>
          </a:xfrm>
          <a:prstGeom prst="rect">
            <a:avLst/>
          </a:prstGeom>
        </p:spPr>
      </p:sp>
      <p:sp>
        <p:nvSpPr>
          <p:cNvPr id="299" name="PlaceHolder 2"/>
          <p:cNvSpPr>
            <a:spLocks noGrp="1"/>
          </p:cNvSpPr>
          <p:nvPr>
            <p:ph type="body"/>
          </p:nvPr>
        </p:nvSpPr>
        <p:spPr>
          <a:xfrm>
            <a:off x="685800" y="4400640"/>
            <a:ext cx="5486040" cy="3600000"/>
          </a:xfrm>
          <a:prstGeom prst="rect">
            <a:avLst/>
          </a:prstGeom>
        </p:spPr>
        <p:txBody>
          <a:bodyPr/>
          <a:lstStyle/>
          <a:p>
            <a:pPr marL="216000" indent="-216000">
              <a:lnSpc>
                <a:spcPct val="100000"/>
              </a:lnSpc>
            </a:pPr>
            <a:r>
              <a:rPr lang="en-US" sz="2000" b="0" strike="noStrike" spc="-1">
                <a:latin typeface="Arial"/>
              </a:rPr>
              <a:t>In stellar evolution, the 12C(p, γ)13N reaction plays a key role for the following reasons. Firstly, it is the first reaction in the Carbon-Nitrogen-Oxygen (CNO) cycle which dominates the energy production in stars with masses heavier than 1.5 M [1,2]. Secondly, the 12C(p, γ)13N(β+)13C reactions can enhance the 13C abundance [3], and thus influence the 12C/13C ratio which is thought to be an important measure for stellar evolution and nucleosynthesis [4]. Thirdly, the supply of 13C by the 12C(p, γ)13N(β+)13C reactions is also important for the 13C(α, n)16O neutron source in the asymptotic giant branch (AGB) stars. A recent calculation with parametric one-zone nucleosynthesis showed that more 13C supply is needed at the end of the CNO cycle in solar-metallicity stars [5]. In view of the above-mentioned significance, it is highly desirable to carefully investigate the 12C(p, γ)13N cross section at energies below 1.0 MeV for the astrophysical interest</a:t>
            </a:r>
          </a:p>
        </p:txBody>
      </p:sp>
      <p:sp>
        <p:nvSpPr>
          <p:cNvPr id="300" name="TextShape 3"/>
          <p:cNvSpPr txBox="1"/>
          <p:nvPr/>
        </p:nvSpPr>
        <p:spPr>
          <a:xfrm>
            <a:off x="3884760" y="8685360"/>
            <a:ext cx="2971440" cy="458280"/>
          </a:xfrm>
          <a:prstGeom prst="rect">
            <a:avLst/>
          </a:prstGeom>
          <a:noFill/>
          <a:ln>
            <a:noFill/>
          </a:ln>
        </p:spPr>
        <p:txBody>
          <a:bodyPr anchor="b"/>
          <a:lstStyle/>
          <a:p>
            <a:pPr algn="r">
              <a:lnSpc>
                <a:spcPct val="100000"/>
              </a:lnSpc>
            </a:pPr>
            <a:fld id="{1622F49C-B701-4429-9EDF-66FDAC8607B9}" type="slidenum">
              <a:rPr lang="en-US" sz="1200" b="0" strike="noStrike" spc="-1">
                <a:solidFill>
                  <a:srgbClr val="000000"/>
                </a:solidFill>
                <a:latin typeface="+mn-lt"/>
                <a:ea typeface="+mn-ea"/>
              </a:rPr>
              <a:t>10</a:t>
            </a:fld>
            <a:endParaRPr lang="en-US" sz="1200" b="0" strike="noStrike" spc="-1">
              <a:latin typeface="Times New Roman"/>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en-US"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en-US"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en-US"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en-US" sz="4400" b="0" strike="noStrike" spc="-1">
                <a:solidFill>
                  <a:srgbClr val="000000"/>
                </a:solidFill>
                <a:latin typeface="Calibri Light"/>
              </a:rPr>
              <a:t>Click to edit Master title style</a:t>
            </a:r>
            <a:endParaRPr lang="en-US" sz="44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58B6C999-A04F-45ED-9D74-481D11A8E878}" type="datetime1">
              <a:rPr lang="en-US" sz="1200" b="0" strike="noStrike" spc="-1">
                <a:solidFill>
                  <a:srgbClr val="8B8B8B"/>
                </a:solidFill>
                <a:latin typeface="Calibri"/>
              </a:rPr>
              <a:t>8/20/2018</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pPr algn="ctr">
              <a:lnSpc>
                <a:spcPct val="100000"/>
              </a:lnSpc>
            </a:pPr>
            <a:r>
              <a:rPr lang="en-US" sz="1200" b="0" strike="noStrike" spc="-1">
                <a:solidFill>
                  <a:srgbClr val="8B8B8B"/>
                </a:solidFill>
                <a:latin typeface="Calibri"/>
              </a:rPr>
              <a:t>CNSSS18</a:t>
            </a:r>
            <a:endParaRPr lang="en-US" sz="12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D66D8CFE-AC45-402B-8BA9-0A64D047E5BF}"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en-US"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en-US"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en-US"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en-US"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en-US"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en-US"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en-US" sz="4400" b="0" strike="noStrike" spc="-1">
                <a:solidFill>
                  <a:srgbClr val="000000"/>
                </a:solidFill>
                <a:latin typeface="Calibri Light"/>
              </a:rPr>
              <a:t>Click to edit Master title style</a:t>
            </a:r>
            <a:endParaRPr lang="en-US"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en-US" sz="2800" b="0" strike="noStrike" spc="-1">
                <a:solidFill>
                  <a:srgbClr val="000000"/>
                </a:solidFill>
                <a:latin typeface="Calibri"/>
              </a:rPr>
              <a:t>Edit Master text styles</a:t>
            </a:r>
          </a:p>
          <a:p>
            <a:pPr marL="685800" lvl="1" indent="-228240">
              <a:lnSpc>
                <a:spcPct val="90000"/>
              </a:lnSpc>
              <a:spcBef>
                <a:spcPts val="499"/>
              </a:spcBef>
              <a:buClr>
                <a:srgbClr val="000000"/>
              </a:buClr>
              <a:buFont typeface="Arial"/>
              <a:buChar char="•"/>
            </a:pPr>
            <a:r>
              <a:rPr lang="en-US" sz="2400" b="0" strike="noStrike" spc="-1">
                <a:solidFill>
                  <a:srgbClr val="000000"/>
                </a:solidFill>
                <a:latin typeface="Calibri"/>
              </a:rPr>
              <a:t>Second level</a:t>
            </a:r>
          </a:p>
          <a:p>
            <a:pPr marL="1143000" lvl="2" indent="-228240">
              <a:lnSpc>
                <a:spcPct val="90000"/>
              </a:lnSpc>
              <a:spcBef>
                <a:spcPts val="499"/>
              </a:spcBef>
              <a:buClr>
                <a:srgbClr val="000000"/>
              </a:buClr>
              <a:buFont typeface="Arial"/>
              <a:buChar char="•"/>
            </a:pPr>
            <a:r>
              <a:rPr lang="en-US" sz="2000" b="0" strike="noStrike" spc="-1">
                <a:solidFill>
                  <a:srgbClr val="000000"/>
                </a:solidFill>
                <a:latin typeface="Calibri"/>
              </a:rPr>
              <a:t>Third level</a:t>
            </a:r>
          </a:p>
          <a:p>
            <a:pPr marL="1600200" lvl="3" indent="-228240">
              <a:lnSpc>
                <a:spcPct val="90000"/>
              </a:lnSpc>
              <a:spcBef>
                <a:spcPts val="499"/>
              </a:spcBef>
              <a:buClr>
                <a:srgbClr val="000000"/>
              </a:buClr>
              <a:buFont typeface="Arial"/>
              <a:buChar char="•"/>
            </a:pPr>
            <a:r>
              <a:rPr lang="en-US" sz="1800" b="0" strike="noStrike" spc="-1">
                <a:solidFill>
                  <a:srgbClr val="000000"/>
                </a:solidFill>
                <a:latin typeface="Calibri"/>
              </a:rPr>
              <a:t>Fourth level</a:t>
            </a:r>
          </a:p>
          <a:p>
            <a:pPr marL="2057400" lvl="4" indent="-228240">
              <a:lnSpc>
                <a:spcPct val="90000"/>
              </a:lnSpc>
              <a:spcBef>
                <a:spcPts val="499"/>
              </a:spcBef>
              <a:buClr>
                <a:srgbClr val="000000"/>
              </a:buClr>
              <a:buFont typeface="Arial"/>
              <a:buChar char="•"/>
            </a:pPr>
            <a:r>
              <a:rPr lang="en-US" sz="1800" b="0" strike="noStrike" spc="-1">
                <a:solidFill>
                  <a:srgbClr val="000000"/>
                </a:solidFill>
                <a:latin typeface="Calibri"/>
              </a:rPr>
              <a:t>Fifth level</a:t>
            </a:r>
          </a:p>
        </p:txBody>
      </p:sp>
      <p:sp>
        <p:nvSpPr>
          <p:cNvPr id="43" name="PlaceHolder 3"/>
          <p:cNvSpPr>
            <a:spLocks noGrp="1"/>
          </p:cNvSpPr>
          <p:nvPr>
            <p:ph type="dt"/>
          </p:nvPr>
        </p:nvSpPr>
        <p:spPr>
          <a:xfrm>
            <a:off x="838080" y="6356520"/>
            <a:ext cx="2742840" cy="364680"/>
          </a:xfrm>
          <a:prstGeom prst="rect">
            <a:avLst/>
          </a:prstGeom>
        </p:spPr>
        <p:txBody>
          <a:bodyPr anchor="ctr"/>
          <a:lstStyle/>
          <a:p>
            <a:pPr>
              <a:lnSpc>
                <a:spcPct val="100000"/>
              </a:lnSpc>
            </a:pPr>
            <a:fld id="{0DA3F442-099D-469A-B8F5-5204CF608BC7}" type="datetime1">
              <a:rPr lang="en-US" sz="1200" b="0" strike="noStrike" spc="-1">
                <a:solidFill>
                  <a:srgbClr val="8B8B8B"/>
                </a:solidFill>
                <a:latin typeface="Calibri"/>
              </a:rPr>
              <a:t>8/20/2018</a:t>
            </a:fld>
            <a:endParaRPr lang="en-US"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lstStyle/>
          <a:p>
            <a:pPr algn="ctr">
              <a:lnSpc>
                <a:spcPct val="100000"/>
              </a:lnSpc>
            </a:pPr>
            <a:r>
              <a:rPr lang="en-US" sz="1200" b="0" strike="noStrike" spc="-1">
                <a:solidFill>
                  <a:srgbClr val="8B8B8B"/>
                </a:solidFill>
                <a:latin typeface="Calibri"/>
              </a:rPr>
              <a:t>CNSSS18</a:t>
            </a:r>
            <a:endParaRPr lang="en-US" sz="12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9670AD8D-489C-4050-9A17-80DB4B044BBD}"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9.xml"/><Relationship Id="rId1" Type="http://schemas.openxmlformats.org/officeDocument/2006/relationships/slideLayout" Target="../slideLayouts/slideLayout13.xml"/><Relationship Id="rId4" Type="http://schemas.openxmlformats.org/officeDocument/2006/relationships/image" Target="../media/image220.png"/></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image" Target="../media/image230.png"/></Relationships>
</file>

<file path=ppt/slides/_rels/slide1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9.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8.gif"/></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13.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180.pn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image" Target="../media/image23.pn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1011240" y="235440"/>
            <a:ext cx="10515240" cy="905760"/>
          </a:xfrm>
          <a:prstGeom prst="rect">
            <a:avLst/>
          </a:prstGeom>
          <a:noFill/>
          <a:ln>
            <a:noFill/>
          </a:ln>
        </p:spPr>
        <p:txBody>
          <a:bodyPr anchor="ctr">
            <a:normAutofit/>
          </a:bodyPr>
          <a:lstStyle/>
          <a:p>
            <a:pPr algn="ctr">
              <a:lnSpc>
                <a:spcPct val="90000"/>
              </a:lnSpc>
            </a:pPr>
            <a:r>
              <a:rPr lang="en-US" sz="3200" b="1" strike="noStrike" spc="-1" dirty="0">
                <a:solidFill>
                  <a:srgbClr val="002060"/>
                </a:solidFill>
                <a:latin typeface="Calibri Light"/>
              </a:rPr>
              <a:t>The 17th CNS International Summer </a:t>
            </a:r>
            <a:r>
              <a:rPr lang="en-US" sz="3200" b="1" strike="noStrike" spc="-1" dirty="0" smtClean="0">
                <a:solidFill>
                  <a:srgbClr val="002060"/>
                </a:solidFill>
                <a:latin typeface="Calibri Light"/>
              </a:rPr>
              <a:t>School</a:t>
            </a:r>
            <a:endParaRPr lang="en-US" sz="3200" b="0" strike="noStrike" spc="-1" dirty="0">
              <a:solidFill>
                <a:srgbClr val="000000"/>
              </a:solidFill>
              <a:latin typeface="Calibri"/>
            </a:endParaRPr>
          </a:p>
        </p:txBody>
      </p:sp>
      <p:sp>
        <p:nvSpPr>
          <p:cNvPr id="89" name="CustomShape 2"/>
          <p:cNvSpPr/>
          <p:nvPr/>
        </p:nvSpPr>
        <p:spPr>
          <a:xfrm>
            <a:off x="798978" y="4446000"/>
            <a:ext cx="3900600" cy="897840"/>
          </a:xfrm>
          <a:prstGeom prst="rect">
            <a:avLst/>
          </a:prstGeom>
          <a:noFill/>
          <a:ln>
            <a:noFill/>
          </a:ln>
        </p:spPr>
        <p:style>
          <a:lnRef idx="0">
            <a:scrgbClr r="0" g="0" b="0"/>
          </a:lnRef>
          <a:fillRef idx="0">
            <a:scrgbClr r="0" g="0" b="0"/>
          </a:fillRef>
          <a:effectRef idx="0">
            <a:scrgbClr r="0" g="0" b="0"/>
          </a:effectRef>
          <a:fontRef idx="minor"/>
        </p:style>
        <p:txBody>
          <a:bodyPr anchor="ctr">
            <a:normAutofit/>
          </a:bodyPr>
          <a:lstStyle/>
          <a:p>
            <a:pPr>
              <a:lnSpc>
                <a:spcPct val="90000"/>
              </a:lnSpc>
            </a:pPr>
            <a:r>
              <a:rPr lang="en-US" sz="2000" b="0" u="sng" strike="noStrike" spc="-1" dirty="0">
                <a:solidFill>
                  <a:srgbClr val="002060"/>
                </a:solidFill>
                <a:uFillTx/>
                <a:latin typeface="Times New Roman"/>
              </a:rPr>
              <a:t>Speaker:</a:t>
            </a:r>
            <a:r>
              <a:rPr lang="en-US" sz="2000" b="0" strike="noStrike" spc="-1" dirty="0">
                <a:solidFill>
                  <a:srgbClr val="002060"/>
                </a:solidFill>
                <a:latin typeface="Times New Roman"/>
              </a:rPr>
              <a:t> </a:t>
            </a:r>
            <a:r>
              <a:rPr lang="en-US" sz="2000" b="1" strike="noStrike" spc="-1" dirty="0">
                <a:solidFill>
                  <a:srgbClr val="002060"/>
                </a:solidFill>
                <a:latin typeface="Times New Roman"/>
              </a:rPr>
              <a:t>Le-Anh Nguyen</a:t>
            </a:r>
            <a:endParaRPr lang="en-US" sz="2000" b="0" strike="noStrike" spc="-1" dirty="0">
              <a:latin typeface="Arial"/>
            </a:endParaRPr>
          </a:p>
          <a:p>
            <a:pPr>
              <a:lnSpc>
                <a:spcPct val="90000"/>
              </a:lnSpc>
            </a:pPr>
            <a:r>
              <a:rPr lang="en-US" sz="2000" b="0" u="sng" strike="noStrike" spc="-1" dirty="0">
                <a:solidFill>
                  <a:srgbClr val="002060"/>
                </a:solidFill>
                <a:uFillTx/>
                <a:latin typeface="Times New Roman"/>
              </a:rPr>
              <a:t>Supervisor</a:t>
            </a:r>
            <a:r>
              <a:rPr lang="en-US" sz="2000" b="1" u="sng" strike="noStrike" spc="-1" dirty="0">
                <a:solidFill>
                  <a:srgbClr val="002060"/>
                </a:solidFill>
                <a:uFillTx/>
                <a:latin typeface="Times New Roman"/>
              </a:rPr>
              <a:t>:</a:t>
            </a:r>
            <a:r>
              <a:rPr lang="en-US" sz="2000" b="1" strike="noStrike" spc="-1" dirty="0">
                <a:solidFill>
                  <a:srgbClr val="002060"/>
                </a:solidFill>
                <a:latin typeface="Times New Roman"/>
              </a:rPr>
              <a:t> Prof. Dao Tien </a:t>
            </a:r>
            <a:r>
              <a:rPr lang="en-US" sz="2000" b="1" strike="noStrike" spc="-1" dirty="0" err="1">
                <a:solidFill>
                  <a:srgbClr val="002060"/>
                </a:solidFill>
                <a:latin typeface="Times New Roman"/>
              </a:rPr>
              <a:t>Khoa</a:t>
            </a:r>
            <a:endParaRPr lang="en-US" sz="2000" b="0" strike="noStrike" spc="-1" dirty="0">
              <a:latin typeface="Arial"/>
            </a:endParaRPr>
          </a:p>
        </p:txBody>
      </p:sp>
      <p:sp>
        <p:nvSpPr>
          <p:cNvPr id="90" name="CustomShape 3"/>
          <p:cNvSpPr/>
          <p:nvPr/>
        </p:nvSpPr>
        <p:spPr>
          <a:xfrm>
            <a:off x="606600" y="2240640"/>
            <a:ext cx="11011680" cy="2521440"/>
          </a:xfrm>
          <a:prstGeom prst="rect">
            <a:avLst/>
          </a:prstGeom>
          <a:noFill/>
          <a:ln>
            <a:noFill/>
          </a:ln>
        </p:spPr>
        <p:style>
          <a:lnRef idx="0">
            <a:scrgbClr r="0" g="0" b="0"/>
          </a:lnRef>
          <a:fillRef idx="0">
            <a:scrgbClr r="0" g="0" b="0"/>
          </a:fillRef>
          <a:effectRef idx="0">
            <a:scrgbClr r="0" g="0" b="0"/>
          </a:effectRef>
          <a:fontRef idx="minor"/>
        </p:style>
        <p:txBody>
          <a:bodyPr anchor="ctr"/>
          <a:lstStyle/>
          <a:p>
            <a:pPr algn="ctr"/>
            <a:r>
              <a:rPr lang="en-US" sz="3600" b="1" strike="noStrike" spc="-1" dirty="0">
                <a:solidFill>
                  <a:srgbClr val="FF0000"/>
                </a:solidFill>
                <a:latin typeface="Calibri"/>
              </a:rPr>
              <a:t>MEAN-FIELD STUDY OF THE RADIATIVE CAPTURE </a:t>
            </a:r>
            <a:endParaRPr lang="en-US" sz="3600" b="0" strike="noStrike" spc="-1" dirty="0">
              <a:latin typeface="Arial"/>
            </a:endParaRPr>
          </a:p>
          <a:p>
            <a:pPr algn="ctr"/>
            <a:r>
              <a:rPr lang="en-US" sz="3600" b="1" strike="noStrike" spc="-1" baseline="30000" dirty="0">
                <a:solidFill>
                  <a:srgbClr val="FF0000"/>
                </a:solidFill>
                <a:latin typeface="Calibri"/>
              </a:rPr>
              <a:t>12</a:t>
            </a:r>
            <a:r>
              <a:rPr lang="en-US" sz="3600" b="1" strike="noStrike" spc="-1" dirty="0">
                <a:solidFill>
                  <a:srgbClr val="FF0000"/>
                </a:solidFill>
                <a:latin typeface="Calibri"/>
              </a:rPr>
              <a:t>C(</a:t>
            </a:r>
            <a:r>
              <a:rPr lang="en-US" sz="3600" b="1" strike="noStrike" spc="-1" dirty="0" err="1">
                <a:solidFill>
                  <a:srgbClr val="FF0000"/>
                </a:solidFill>
                <a:latin typeface="Calibri"/>
              </a:rPr>
              <a:t>p,γ</a:t>
            </a:r>
            <a:r>
              <a:rPr lang="en-US" sz="3600" b="1" strike="noStrike" spc="-1" dirty="0">
                <a:solidFill>
                  <a:srgbClr val="FF0000"/>
                </a:solidFill>
                <a:latin typeface="Calibri"/>
              </a:rPr>
              <a:t>)</a:t>
            </a:r>
            <a:r>
              <a:rPr lang="en-US" sz="3600" b="1" strike="noStrike" spc="-1" baseline="30000" dirty="0">
                <a:solidFill>
                  <a:srgbClr val="FF0000"/>
                </a:solidFill>
                <a:latin typeface="Calibri"/>
              </a:rPr>
              <a:t>13</a:t>
            </a:r>
            <a:r>
              <a:rPr lang="en-US" sz="3600" b="1" strike="noStrike" spc="-1" dirty="0">
                <a:solidFill>
                  <a:srgbClr val="FF0000"/>
                </a:solidFill>
                <a:latin typeface="Calibri"/>
              </a:rPr>
              <a:t>N AND </a:t>
            </a:r>
            <a:r>
              <a:rPr lang="en-US" sz="3600" b="1" strike="noStrike" spc="-1" baseline="30000" dirty="0">
                <a:solidFill>
                  <a:srgbClr val="FF0000"/>
                </a:solidFill>
                <a:latin typeface="Calibri"/>
              </a:rPr>
              <a:t>13</a:t>
            </a:r>
            <a:r>
              <a:rPr lang="en-US" sz="3600" b="1" strike="noStrike" spc="-1" dirty="0">
                <a:solidFill>
                  <a:srgbClr val="FF0000"/>
                </a:solidFill>
                <a:latin typeface="Calibri"/>
              </a:rPr>
              <a:t>C(</a:t>
            </a:r>
            <a:r>
              <a:rPr lang="en-US" sz="3600" b="1" strike="noStrike" spc="-1" dirty="0" err="1">
                <a:solidFill>
                  <a:srgbClr val="FF0000"/>
                </a:solidFill>
                <a:latin typeface="Calibri"/>
              </a:rPr>
              <a:t>p,γ</a:t>
            </a:r>
            <a:r>
              <a:rPr lang="en-US" sz="3600" b="1" strike="noStrike" spc="-1" dirty="0">
                <a:solidFill>
                  <a:srgbClr val="FF0000"/>
                </a:solidFill>
                <a:latin typeface="Calibri"/>
              </a:rPr>
              <a:t>)</a:t>
            </a:r>
            <a:r>
              <a:rPr lang="en-US" sz="3600" b="1" strike="noStrike" spc="-1" baseline="30000" dirty="0">
                <a:solidFill>
                  <a:srgbClr val="FF0000"/>
                </a:solidFill>
                <a:latin typeface="Calibri"/>
              </a:rPr>
              <a:t>14</a:t>
            </a:r>
            <a:r>
              <a:rPr lang="en-US" sz="3600" b="1" strike="noStrike" spc="-1" dirty="0">
                <a:solidFill>
                  <a:srgbClr val="FF0000"/>
                </a:solidFill>
                <a:latin typeface="Calibri"/>
              </a:rPr>
              <a:t>N REACTIONS</a:t>
            </a:r>
            <a:endParaRPr lang="en-US" sz="3600" b="0" strike="noStrike" spc="-1" dirty="0">
              <a:latin typeface="Arial"/>
            </a:endParaRPr>
          </a:p>
        </p:txBody>
      </p:sp>
      <p:pic>
        <p:nvPicPr>
          <p:cNvPr id="91" name="Picture 8"/>
          <p:cNvPicPr/>
          <p:nvPr/>
        </p:nvPicPr>
        <p:blipFill>
          <a:blip r:embed="rId3"/>
          <a:stretch/>
        </p:blipFill>
        <p:spPr>
          <a:xfrm>
            <a:off x="5541840" y="1263240"/>
            <a:ext cx="1141200" cy="1064880"/>
          </a:xfrm>
          <a:prstGeom prst="rect">
            <a:avLst/>
          </a:prstGeom>
          <a:ln>
            <a:noFill/>
          </a:ln>
        </p:spPr>
      </p:pic>
      <p:sp>
        <p:nvSpPr>
          <p:cNvPr id="92" name="CustomShape 4"/>
          <p:cNvSpPr/>
          <p:nvPr/>
        </p:nvSpPr>
        <p:spPr>
          <a:xfrm>
            <a:off x="4607834" y="6017156"/>
            <a:ext cx="3009211" cy="438247"/>
          </a:xfrm>
          <a:prstGeom prst="rect">
            <a:avLst/>
          </a:prstGeom>
          <a:noFill/>
          <a:ln>
            <a:noFill/>
          </a:ln>
        </p:spPr>
        <p:style>
          <a:lnRef idx="0">
            <a:scrgbClr r="0" g="0" b="0"/>
          </a:lnRef>
          <a:fillRef idx="0">
            <a:scrgbClr r="0" g="0" b="0"/>
          </a:fillRef>
          <a:effectRef idx="0">
            <a:scrgbClr r="0" g="0" b="0"/>
          </a:effectRef>
          <a:fontRef idx="minor"/>
        </p:style>
        <p:txBody>
          <a:bodyPr anchor="ctr">
            <a:normAutofit fontScale="92500" lnSpcReduction="10000"/>
          </a:bodyPr>
          <a:lstStyle/>
          <a:p>
            <a:pPr algn="ctr">
              <a:lnSpc>
                <a:spcPct val="90000"/>
              </a:lnSpc>
            </a:pPr>
            <a:r>
              <a:rPr lang="en-US" sz="2800" b="0" strike="noStrike" spc="-1" dirty="0" smtClean="0">
                <a:solidFill>
                  <a:srgbClr val="0D0D0D"/>
                </a:solidFill>
                <a:latin typeface="Calibri"/>
              </a:rPr>
              <a:t>25/8/2018</a:t>
            </a:r>
            <a:endParaRPr lang="en-US" sz="2800" b="0" strike="noStrike" spc="-1" dirty="0">
              <a:latin typeface="Arial"/>
            </a:endParaRPr>
          </a:p>
        </p:txBody>
      </p:sp>
      <p:sp>
        <p:nvSpPr>
          <p:cNvPr id="93" name="CustomShape 5"/>
          <p:cNvSpPr/>
          <p:nvPr/>
        </p:nvSpPr>
        <p:spPr>
          <a:xfrm>
            <a:off x="933120" y="2660760"/>
            <a:ext cx="10671840" cy="1790280"/>
          </a:xfrm>
          <a:prstGeom prst="rect">
            <a:avLst/>
          </a:prstGeom>
          <a:noFill/>
          <a:ln/>
          <a:effectLst>
            <a:outerShdw blurRad="50800" dist="38100" dir="2700000" algn="tl" rotWithShape="0">
              <a:srgbClr val="000000">
                <a:alpha val="40000"/>
              </a:srgbClr>
            </a:outerShdw>
          </a:effectLst>
        </p:spPr>
        <p:style>
          <a:lnRef idx="2">
            <a:schemeClr val="accent1">
              <a:shade val="50000"/>
            </a:schemeClr>
          </a:lnRef>
          <a:fillRef idx="1">
            <a:schemeClr val="accent1"/>
          </a:fillRef>
          <a:effectRef idx="0">
            <a:schemeClr val="accent1"/>
          </a:effectRef>
          <a:fontRef idx="minor"/>
        </p:style>
      </p:sp>
      <p:sp>
        <p:nvSpPr>
          <p:cNvPr id="94" name="TextShape 6"/>
          <p:cNvSpPr txBox="1"/>
          <p:nvPr/>
        </p:nvSpPr>
        <p:spPr>
          <a:xfrm>
            <a:off x="8610480" y="6356520"/>
            <a:ext cx="2742840" cy="364680"/>
          </a:xfrm>
          <a:prstGeom prst="rect">
            <a:avLst/>
          </a:prstGeom>
          <a:noFill/>
          <a:ln>
            <a:noFill/>
          </a:ln>
        </p:spPr>
        <p:txBody>
          <a:bodyPr anchor="ctr"/>
          <a:lstStyle/>
          <a:p>
            <a:pPr algn="r">
              <a:lnSpc>
                <a:spcPct val="100000"/>
              </a:lnSpc>
            </a:pPr>
            <a:fld id="{ED2D6DE6-C738-4328-A132-87FF034AA2BB}" type="slidenum">
              <a:rPr lang="en-US" sz="1200" b="0" strike="noStrike" spc="-1">
                <a:solidFill>
                  <a:srgbClr val="8B8B8B"/>
                </a:solidFill>
                <a:latin typeface="Calibri"/>
              </a:rPr>
              <a:t>1</a:t>
            </a:fld>
            <a:endParaRPr lang="en-US" sz="1200" b="0" strike="noStrike" spc="-1">
              <a:latin typeface="Times New Roman"/>
            </a:endParaRPr>
          </a:p>
        </p:txBody>
      </p:sp>
      <p:sp>
        <p:nvSpPr>
          <p:cNvPr id="9" name="CustomShape 2"/>
          <p:cNvSpPr/>
          <p:nvPr/>
        </p:nvSpPr>
        <p:spPr>
          <a:xfrm>
            <a:off x="4891956" y="4477431"/>
            <a:ext cx="7041109" cy="897840"/>
          </a:xfrm>
          <a:prstGeom prst="rect">
            <a:avLst/>
          </a:prstGeom>
          <a:noFill/>
          <a:ln>
            <a:noFill/>
          </a:ln>
        </p:spPr>
        <p:style>
          <a:lnRef idx="0">
            <a:scrgbClr r="0" g="0" b="0"/>
          </a:lnRef>
          <a:fillRef idx="0">
            <a:scrgbClr r="0" g="0" b="0"/>
          </a:fillRef>
          <a:effectRef idx="0">
            <a:scrgbClr r="0" g="0" b="0"/>
          </a:effectRef>
          <a:fontRef idx="minor"/>
        </p:style>
        <p:txBody>
          <a:bodyPr anchor="ctr">
            <a:normAutofit/>
          </a:bodyPr>
          <a:lstStyle/>
          <a:p>
            <a:pPr>
              <a:lnSpc>
                <a:spcPct val="90000"/>
              </a:lnSpc>
            </a:pPr>
            <a:r>
              <a:rPr lang="en-US" sz="2000" b="0" strike="noStrike" spc="-1" dirty="0" smtClean="0">
                <a:solidFill>
                  <a:srgbClr val="002060"/>
                </a:solidFill>
                <a:uFillTx/>
                <a:latin typeface="Times New Roman"/>
              </a:rPr>
              <a:t>Ho Chi Minh City University of Education, Vietnam</a:t>
            </a:r>
          </a:p>
          <a:p>
            <a:pPr>
              <a:lnSpc>
                <a:spcPct val="90000"/>
              </a:lnSpc>
            </a:pPr>
            <a:r>
              <a:rPr lang="en-US" sz="2000" spc="-1" dirty="0" smtClean="0">
                <a:solidFill>
                  <a:srgbClr val="002060"/>
                </a:solidFill>
                <a:latin typeface="Times New Roman"/>
              </a:rPr>
              <a:t>Institute of Nuclear Science and Technology, VINATOM, Vietnam</a:t>
            </a:r>
            <a:endParaRPr lang="en-US"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0360" y="945249"/>
            <a:ext cx="5501480" cy="6112756"/>
          </a:xfrm>
          <a:prstGeom prst="rect">
            <a:avLst/>
          </a:prstGeom>
        </p:spPr>
      </p:pic>
      <p:sp>
        <p:nvSpPr>
          <p:cNvPr id="3" name="Rounded Rectangle 2"/>
          <p:cNvSpPr/>
          <p:nvPr/>
        </p:nvSpPr>
        <p:spPr>
          <a:xfrm>
            <a:off x="3570800" y="5283201"/>
            <a:ext cx="2839236" cy="122843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3" name="CustomShape 1"/>
          <p:cNvSpPr/>
          <p:nvPr/>
        </p:nvSpPr>
        <p:spPr>
          <a:xfrm>
            <a:off x="744480" y="0"/>
            <a:ext cx="10854720" cy="1815840"/>
          </a:xfrm>
          <a:prstGeom prst="rect">
            <a:avLst/>
          </a:prstGeom>
          <a:noFill/>
          <a:ln>
            <a:noFill/>
          </a:ln>
        </p:spPr>
        <p:style>
          <a:lnRef idx="0">
            <a:scrgbClr r="0" g="0" b="0"/>
          </a:lnRef>
          <a:fillRef idx="0">
            <a:scrgbClr r="0" g="0" b="0"/>
          </a:fillRef>
          <a:effectRef idx="0">
            <a:scrgbClr r="0" g="0" b="0"/>
          </a:effectRef>
          <a:fontRef idx="minor"/>
        </p:style>
        <p:txBody>
          <a:bodyPr anchor="ctr">
            <a:normAutofit/>
          </a:bodyPr>
          <a:lstStyle/>
          <a:p>
            <a:pPr algn="ctr">
              <a:lnSpc>
                <a:spcPct val="90000"/>
              </a:lnSpc>
            </a:pPr>
            <a:r>
              <a:rPr lang="en-US" sz="4400" b="1" strike="noStrike" spc="-1">
                <a:solidFill>
                  <a:srgbClr val="FF0000"/>
                </a:solidFill>
                <a:latin typeface="Calibri Light"/>
              </a:rPr>
              <a:t>MEAN-FIELD DESCRIPTION OF </a:t>
            </a:r>
            <a:endParaRPr lang="en-US" sz="4400" b="0" strike="noStrike" spc="-1">
              <a:latin typeface="Arial"/>
            </a:endParaRPr>
          </a:p>
          <a:p>
            <a:pPr algn="ctr">
              <a:lnSpc>
                <a:spcPct val="90000"/>
              </a:lnSpc>
            </a:pPr>
            <a:r>
              <a:rPr lang="en-US" sz="4400" b="1" strike="noStrike" spc="-1">
                <a:solidFill>
                  <a:srgbClr val="FF0000"/>
                </a:solidFill>
                <a:latin typeface="Calibri Light"/>
              </a:rPr>
              <a:t>THE </a:t>
            </a:r>
            <a:r>
              <a:rPr lang="en-US" sz="4400" b="1" strike="noStrike" spc="-1" baseline="30000">
                <a:solidFill>
                  <a:srgbClr val="FF0000"/>
                </a:solidFill>
                <a:latin typeface="Calibri Light"/>
              </a:rPr>
              <a:t>12</a:t>
            </a:r>
            <a:r>
              <a:rPr lang="en-US" sz="4400" b="1" strike="noStrike" spc="-1">
                <a:solidFill>
                  <a:srgbClr val="FF0000"/>
                </a:solidFill>
                <a:latin typeface="Calibri Light"/>
              </a:rPr>
              <a:t>C(p,γ)</a:t>
            </a:r>
            <a:r>
              <a:rPr lang="en-US" sz="4400" b="1" strike="noStrike" spc="-1" baseline="30000">
                <a:solidFill>
                  <a:srgbClr val="FF0000"/>
                </a:solidFill>
                <a:latin typeface="Calibri Light"/>
              </a:rPr>
              <a:t>13</a:t>
            </a:r>
            <a:r>
              <a:rPr lang="en-US" sz="4400" b="1" strike="noStrike" spc="-1">
                <a:solidFill>
                  <a:srgbClr val="FF0000"/>
                </a:solidFill>
                <a:latin typeface="Calibri Light"/>
              </a:rPr>
              <a:t>N AND </a:t>
            </a:r>
            <a:r>
              <a:rPr lang="en-US" sz="4400" b="1" strike="noStrike" spc="-1" baseline="30000">
                <a:solidFill>
                  <a:srgbClr val="FF0000"/>
                </a:solidFill>
                <a:latin typeface="Calibri Light"/>
              </a:rPr>
              <a:t>13</a:t>
            </a:r>
            <a:r>
              <a:rPr lang="en-US" sz="4400" b="1" strike="noStrike" spc="-1">
                <a:solidFill>
                  <a:srgbClr val="FF0000"/>
                </a:solidFill>
                <a:latin typeface="Calibri Light"/>
              </a:rPr>
              <a:t>C(p,γ)</a:t>
            </a:r>
            <a:r>
              <a:rPr lang="en-US" sz="4400" b="1" strike="noStrike" spc="-1" baseline="30000">
                <a:solidFill>
                  <a:srgbClr val="FF0000"/>
                </a:solidFill>
                <a:latin typeface="Calibri Light"/>
              </a:rPr>
              <a:t>14</a:t>
            </a:r>
            <a:r>
              <a:rPr lang="en-US" sz="4400" b="1" strike="noStrike" spc="-1">
                <a:solidFill>
                  <a:srgbClr val="FF0000"/>
                </a:solidFill>
                <a:latin typeface="Calibri Light"/>
              </a:rPr>
              <a:t>N REACTIONS</a:t>
            </a:r>
            <a:endParaRPr lang="en-US" sz="4400" b="0" strike="noStrike" spc="-1">
              <a:latin typeface="Arial"/>
            </a:endParaRPr>
          </a:p>
        </p:txBody>
      </p:sp>
      <p:sp>
        <p:nvSpPr>
          <p:cNvPr id="244" name="CustomShape 2"/>
          <p:cNvSpPr/>
          <p:nvPr/>
        </p:nvSpPr>
        <p:spPr>
          <a:xfrm>
            <a:off x="1195920" y="2234520"/>
            <a:ext cx="1866960" cy="404640"/>
          </a:xfrm>
          <a:prstGeom prst="rect">
            <a:avLst/>
          </a:prstGeom>
          <a:ln/>
        </p:spPr>
        <p:style>
          <a:lnRef idx="2">
            <a:schemeClr val="accent4">
              <a:shade val="50000"/>
            </a:schemeClr>
          </a:lnRef>
          <a:fillRef idx="1">
            <a:schemeClr val="accent4"/>
          </a:fillRef>
          <a:effectRef idx="0">
            <a:schemeClr val="accent4"/>
          </a:effectRef>
          <a:fontRef idx="minor"/>
        </p:style>
        <p:txBody>
          <a:bodyPr/>
          <a:lstStyle/>
          <a:p>
            <a:pPr algn="ctr">
              <a:lnSpc>
                <a:spcPct val="90000"/>
              </a:lnSpc>
              <a:spcBef>
                <a:spcPts val="1001"/>
              </a:spcBef>
            </a:pPr>
            <a:r>
              <a:rPr lang="en-US" sz="2000" b="0" strike="noStrike" spc="-1" baseline="30000">
                <a:solidFill>
                  <a:srgbClr val="FFFFFF"/>
                </a:solidFill>
                <a:latin typeface="Calibri"/>
              </a:rPr>
              <a:t>12</a:t>
            </a:r>
            <a:r>
              <a:rPr lang="en-US" sz="2000" b="0" strike="noStrike" spc="-1">
                <a:solidFill>
                  <a:srgbClr val="FFFFFF"/>
                </a:solidFill>
                <a:latin typeface="Calibri"/>
              </a:rPr>
              <a:t>C(p,γ)</a:t>
            </a:r>
            <a:r>
              <a:rPr lang="en-US" sz="2000" b="0" strike="noStrike" spc="-1" baseline="30000">
                <a:solidFill>
                  <a:srgbClr val="FFFFFF"/>
                </a:solidFill>
                <a:latin typeface="Calibri"/>
              </a:rPr>
              <a:t>13</a:t>
            </a:r>
            <a:r>
              <a:rPr lang="en-US" sz="2000" b="0" strike="noStrike" spc="-1">
                <a:solidFill>
                  <a:srgbClr val="FFFFFF"/>
                </a:solidFill>
                <a:latin typeface="Calibri"/>
              </a:rPr>
              <a:t>N </a:t>
            </a:r>
            <a:endParaRPr lang="en-US" sz="2000" b="0" strike="noStrike" spc="-1">
              <a:latin typeface="Arial"/>
            </a:endParaRPr>
          </a:p>
        </p:txBody>
      </p:sp>
      <p:grpSp>
        <p:nvGrpSpPr>
          <p:cNvPr id="245" name="Group 3"/>
          <p:cNvGrpSpPr/>
          <p:nvPr/>
        </p:nvGrpSpPr>
        <p:grpSpPr>
          <a:xfrm>
            <a:off x="744480" y="3106800"/>
            <a:ext cx="3937320" cy="2460240"/>
            <a:chOff x="744480" y="3106800"/>
            <a:chExt cx="3937320" cy="2460240"/>
          </a:xfrm>
        </p:grpSpPr>
        <p:sp>
          <p:nvSpPr>
            <p:cNvPr id="246" name="Line 4"/>
            <p:cNvSpPr/>
            <p:nvPr/>
          </p:nvSpPr>
          <p:spPr>
            <a:xfrm>
              <a:off x="757080" y="3106800"/>
              <a:ext cx="360" cy="2377440"/>
            </a:xfrm>
            <a:prstGeom prst="line">
              <a:avLst/>
            </a:prstGeom>
            <a:ln w="28440"/>
          </p:spPr>
          <p:style>
            <a:lnRef idx="1">
              <a:schemeClr val="dk1"/>
            </a:lnRef>
            <a:fillRef idx="0">
              <a:schemeClr val="dk1"/>
            </a:fillRef>
            <a:effectRef idx="0">
              <a:schemeClr val="dk1"/>
            </a:effectRef>
            <a:fontRef idx="minor"/>
          </p:style>
        </p:sp>
        <p:sp>
          <p:nvSpPr>
            <p:cNvPr id="247" name="Line 5"/>
            <p:cNvSpPr/>
            <p:nvPr/>
          </p:nvSpPr>
          <p:spPr>
            <a:xfrm flipH="1">
              <a:off x="757080" y="5484240"/>
              <a:ext cx="2198880" cy="360"/>
            </a:xfrm>
            <a:prstGeom prst="line">
              <a:avLst/>
            </a:prstGeom>
            <a:ln w="28440"/>
          </p:spPr>
          <p:style>
            <a:lnRef idx="1">
              <a:schemeClr val="dk1"/>
            </a:lnRef>
            <a:fillRef idx="0">
              <a:schemeClr val="dk1"/>
            </a:fillRef>
            <a:effectRef idx="0">
              <a:schemeClr val="dk1"/>
            </a:effectRef>
            <a:fontRef idx="minor"/>
          </p:style>
        </p:sp>
        <p:sp>
          <p:nvSpPr>
            <p:cNvPr id="248" name="Line 6"/>
            <p:cNvSpPr/>
            <p:nvPr/>
          </p:nvSpPr>
          <p:spPr>
            <a:xfrm flipH="1">
              <a:off x="754920" y="4460760"/>
              <a:ext cx="2198880" cy="360"/>
            </a:xfrm>
            <a:prstGeom prst="line">
              <a:avLst/>
            </a:prstGeom>
            <a:ln>
              <a:custDash>
                <a:ds d="700000" sp="500000"/>
              </a:custDash>
            </a:ln>
          </p:spPr>
          <p:style>
            <a:lnRef idx="1">
              <a:schemeClr val="accent2"/>
            </a:lnRef>
            <a:fillRef idx="0">
              <a:schemeClr val="accent2"/>
            </a:fillRef>
            <a:effectRef idx="0">
              <a:schemeClr val="accent2"/>
            </a:effectRef>
            <a:fontRef idx="minor"/>
          </p:style>
        </p:sp>
        <p:sp>
          <p:nvSpPr>
            <p:cNvPr id="249" name="CustomShape 7"/>
            <p:cNvSpPr/>
            <p:nvPr/>
          </p:nvSpPr>
          <p:spPr>
            <a:xfrm>
              <a:off x="910440" y="4105800"/>
              <a:ext cx="1866960" cy="404640"/>
            </a:xfrm>
            <a:prstGeom prst="rect">
              <a:avLst/>
            </a:prstGeom>
            <a:noFill/>
            <a:ln>
              <a:noFill/>
            </a:ln>
          </p:spPr>
          <p:style>
            <a:lnRef idx="2">
              <a:schemeClr val="accent4">
                <a:shade val="50000"/>
              </a:schemeClr>
            </a:lnRef>
            <a:fillRef idx="1">
              <a:schemeClr val="accent4"/>
            </a:fillRef>
            <a:effectRef idx="0">
              <a:schemeClr val="accent4"/>
            </a:effectRef>
            <a:fontRef idx="minor"/>
          </p:style>
          <p:txBody>
            <a:bodyPr/>
            <a:lstStyle/>
            <a:p>
              <a:pPr algn="ctr">
                <a:lnSpc>
                  <a:spcPct val="90000"/>
                </a:lnSpc>
                <a:spcBef>
                  <a:spcPts val="1001"/>
                </a:spcBef>
              </a:pPr>
              <a:r>
                <a:rPr lang="en-US" sz="2000" b="0" strike="noStrike" spc="-1">
                  <a:latin typeface="Calibri"/>
                </a:rPr>
                <a:t>p + </a:t>
              </a:r>
              <a:r>
                <a:rPr lang="en-US" sz="2000" b="0" strike="noStrike" spc="-1" baseline="30000">
                  <a:latin typeface="Calibri"/>
                </a:rPr>
                <a:t>12</a:t>
              </a:r>
              <a:r>
                <a:rPr lang="en-US" sz="2000" b="0" strike="noStrike" spc="-1">
                  <a:latin typeface="Calibri"/>
                </a:rPr>
                <a:t>C </a:t>
              </a:r>
              <a:endParaRPr lang="en-US" sz="2000" b="0" strike="noStrike" spc="-1">
                <a:latin typeface="Arial"/>
              </a:endParaRPr>
            </a:p>
          </p:txBody>
        </p:sp>
        <p:sp>
          <p:nvSpPr>
            <p:cNvPr id="250" name="CustomShape 8"/>
            <p:cNvSpPr/>
            <p:nvPr/>
          </p:nvSpPr>
          <p:spPr>
            <a:xfrm>
              <a:off x="2814840" y="4269600"/>
              <a:ext cx="1866960" cy="404640"/>
            </a:xfrm>
            <a:prstGeom prst="rect">
              <a:avLst/>
            </a:prstGeom>
            <a:noFill/>
            <a:ln>
              <a:noFill/>
            </a:ln>
          </p:spPr>
          <p:style>
            <a:lnRef idx="2">
              <a:schemeClr val="accent4">
                <a:shade val="50000"/>
              </a:schemeClr>
            </a:lnRef>
            <a:fillRef idx="1">
              <a:schemeClr val="accent4"/>
            </a:fillRef>
            <a:effectRef idx="0">
              <a:schemeClr val="accent4"/>
            </a:effectRef>
            <a:fontRef idx="minor"/>
          </p:style>
          <p:txBody>
            <a:bodyPr/>
            <a:lstStyle/>
            <a:p>
              <a:pPr algn="ctr">
                <a:lnSpc>
                  <a:spcPct val="90000"/>
                </a:lnSpc>
                <a:spcBef>
                  <a:spcPts val="1001"/>
                </a:spcBef>
              </a:pPr>
              <a:r>
                <a:rPr lang="en-US" sz="2000" b="0" strike="noStrike" spc="-1">
                  <a:latin typeface="Calibri"/>
                </a:rPr>
                <a:t>Q = 1.94 MeV</a:t>
              </a:r>
              <a:endParaRPr lang="en-US" sz="2000" b="0" strike="noStrike" spc="-1">
                <a:latin typeface="Arial"/>
              </a:endParaRPr>
            </a:p>
          </p:txBody>
        </p:sp>
        <p:sp>
          <p:nvSpPr>
            <p:cNvPr id="251" name="Line 9"/>
            <p:cNvSpPr/>
            <p:nvPr/>
          </p:nvSpPr>
          <p:spPr>
            <a:xfrm flipH="1">
              <a:off x="744480" y="3716280"/>
              <a:ext cx="2198880" cy="360"/>
            </a:xfrm>
            <a:prstGeom prst="line">
              <a:avLst/>
            </a:prstGeom>
            <a:ln w="28440"/>
          </p:spPr>
          <p:style>
            <a:lnRef idx="1">
              <a:schemeClr val="dk1"/>
            </a:lnRef>
            <a:fillRef idx="0">
              <a:schemeClr val="dk1"/>
            </a:fillRef>
            <a:effectRef idx="0">
              <a:schemeClr val="dk1"/>
            </a:effectRef>
            <a:fontRef idx="minor"/>
          </p:style>
        </p:sp>
        <p:sp>
          <p:nvSpPr>
            <p:cNvPr id="252" name="CustomShape 10"/>
            <p:cNvSpPr/>
            <p:nvPr/>
          </p:nvSpPr>
          <p:spPr>
            <a:xfrm>
              <a:off x="822600" y="3354840"/>
              <a:ext cx="2131200" cy="404640"/>
            </a:xfrm>
            <a:prstGeom prst="rect">
              <a:avLst/>
            </a:prstGeom>
            <a:noFill/>
            <a:ln>
              <a:noFill/>
            </a:ln>
          </p:spPr>
          <p:style>
            <a:lnRef idx="2">
              <a:schemeClr val="accent4">
                <a:shade val="50000"/>
              </a:schemeClr>
            </a:lnRef>
            <a:fillRef idx="1">
              <a:schemeClr val="accent4"/>
            </a:fillRef>
            <a:effectRef idx="0">
              <a:schemeClr val="accent4"/>
            </a:effectRef>
            <a:fontRef idx="minor"/>
          </p:style>
          <p:txBody>
            <a:bodyPr/>
            <a:lstStyle/>
            <a:p>
              <a:pPr algn="ctr">
                <a:lnSpc>
                  <a:spcPct val="90000"/>
                </a:lnSpc>
                <a:spcBef>
                  <a:spcPts val="1001"/>
                </a:spcBef>
              </a:pPr>
              <a:r>
                <a:rPr lang="en-US" sz="2000" b="0" strike="noStrike" spc="-1">
                  <a:latin typeface="Calibri"/>
                </a:rPr>
                <a:t>2.36 MeV     (1/2</a:t>
              </a:r>
              <a:r>
                <a:rPr lang="en-US" sz="2000" b="0" strike="noStrike" spc="-1" baseline="30000">
                  <a:latin typeface="Calibri"/>
                </a:rPr>
                <a:t>+</a:t>
              </a:r>
              <a:r>
                <a:rPr lang="en-US" sz="2000" b="0" strike="noStrike" spc="-1">
                  <a:latin typeface="Calibri"/>
                </a:rPr>
                <a:t>)</a:t>
              </a:r>
              <a:endParaRPr lang="en-US" sz="2000" b="0" strike="noStrike" spc="-1">
                <a:latin typeface="Arial"/>
              </a:endParaRPr>
            </a:p>
          </p:txBody>
        </p:sp>
        <p:sp>
          <p:nvSpPr>
            <p:cNvPr id="253" name="CustomShape 11"/>
            <p:cNvSpPr/>
            <p:nvPr/>
          </p:nvSpPr>
          <p:spPr>
            <a:xfrm>
              <a:off x="2777760" y="3716640"/>
              <a:ext cx="360" cy="744120"/>
            </a:xfrm>
            <a:custGeom>
              <a:avLst/>
              <a:gdLst/>
              <a:ahLst/>
              <a:cxnLst/>
              <a:rect l="l" t="t" r="r" b="b"/>
              <a:pathLst>
                <a:path w="21600" h="21600">
                  <a:moveTo>
                    <a:pt x="0" y="0"/>
                  </a:moveTo>
                  <a:lnTo>
                    <a:pt x="21600" y="21600"/>
                  </a:lnTo>
                </a:path>
              </a:pathLst>
            </a:custGeom>
            <a:noFill/>
            <a:ln>
              <a:custDash>
                <a:ds d="700000" sp="500000"/>
              </a:custDash>
              <a:headEnd type="triangle" w="med" len="med"/>
              <a:tailEnd type="triangle" w="med" len="med"/>
            </a:ln>
          </p:spPr>
          <p:style>
            <a:lnRef idx="1">
              <a:schemeClr val="accent1"/>
            </a:lnRef>
            <a:fillRef idx="0">
              <a:schemeClr val="accent1"/>
            </a:fillRef>
            <a:effectRef idx="0">
              <a:schemeClr val="accent1"/>
            </a:effectRef>
            <a:fontRef idx="minor"/>
          </p:style>
        </p:sp>
        <p:sp>
          <p:nvSpPr>
            <p:cNvPr id="254" name="CustomShape 12"/>
            <p:cNvSpPr/>
            <p:nvPr/>
          </p:nvSpPr>
          <p:spPr>
            <a:xfrm>
              <a:off x="2801880" y="3869280"/>
              <a:ext cx="1866960" cy="404640"/>
            </a:xfrm>
            <a:prstGeom prst="rect">
              <a:avLst/>
            </a:prstGeom>
            <a:noFill/>
            <a:ln>
              <a:noFill/>
            </a:ln>
          </p:spPr>
          <p:style>
            <a:lnRef idx="2">
              <a:schemeClr val="accent4">
                <a:shade val="50000"/>
              </a:schemeClr>
            </a:lnRef>
            <a:fillRef idx="1">
              <a:schemeClr val="accent4"/>
            </a:fillRef>
            <a:effectRef idx="0">
              <a:schemeClr val="accent4"/>
            </a:effectRef>
            <a:fontRef idx="minor"/>
          </p:style>
          <p:txBody>
            <a:bodyPr/>
            <a:lstStyle/>
            <a:p>
              <a:pPr algn="ctr">
                <a:lnSpc>
                  <a:spcPct val="90000"/>
                </a:lnSpc>
                <a:spcBef>
                  <a:spcPts val="1001"/>
                </a:spcBef>
              </a:pPr>
              <a:r>
                <a:rPr lang="en-US" sz="2000" b="0" strike="noStrike" spc="-1">
                  <a:latin typeface="Calibri"/>
                </a:rPr>
                <a:t>E</a:t>
              </a:r>
              <a:r>
                <a:rPr lang="en-US" sz="2000" b="0" strike="noStrike" spc="-1" baseline="-25000">
                  <a:latin typeface="Calibri"/>
                </a:rPr>
                <a:t>x</a:t>
              </a:r>
              <a:r>
                <a:rPr lang="en-US" sz="2000" b="0" strike="noStrike" spc="-1">
                  <a:latin typeface="Calibri"/>
                </a:rPr>
                <a:t> = 0.42 MeV</a:t>
              </a:r>
              <a:endParaRPr lang="en-US" sz="2000" b="0" strike="noStrike" spc="-1">
                <a:latin typeface="Arial"/>
              </a:endParaRPr>
            </a:p>
          </p:txBody>
        </p:sp>
        <p:sp>
          <p:nvSpPr>
            <p:cNvPr id="255" name="CustomShape 13"/>
            <p:cNvSpPr/>
            <p:nvPr/>
          </p:nvSpPr>
          <p:spPr>
            <a:xfrm>
              <a:off x="947520" y="3716640"/>
              <a:ext cx="360" cy="1767600"/>
            </a:xfrm>
            <a:custGeom>
              <a:avLst/>
              <a:gdLst/>
              <a:ahLst/>
              <a:cxnLst/>
              <a:rect l="l" t="t" r="r" b="b"/>
              <a:pathLst>
                <a:path w="21600" h="21600">
                  <a:moveTo>
                    <a:pt x="0" y="0"/>
                  </a:moveTo>
                  <a:lnTo>
                    <a:pt x="21600" y="21600"/>
                  </a:lnTo>
                </a:path>
              </a:pathLst>
            </a:custGeom>
            <a:noFill/>
            <a:ln w="28440">
              <a:tailEnd type="triangle" w="med" len="med"/>
            </a:ln>
          </p:spPr>
          <p:style>
            <a:lnRef idx="1">
              <a:schemeClr val="accent6"/>
            </a:lnRef>
            <a:fillRef idx="0">
              <a:schemeClr val="accent6"/>
            </a:fillRef>
            <a:effectRef idx="0">
              <a:schemeClr val="accent6"/>
            </a:effectRef>
            <a:fontRef idx="minor"/>
          </p:style>
        </p:sp>
        <p:sp>
          <p:nvSpPr>
            <p:cNvPr id="256" name="CustomShape 14"/>
            <p:cNvSpPr/>
            <p:nvPr/>
          </p:nvSpPr>
          <p:spPr>
            <a:xfrm>
              <a:off x="839160" y="4620240"/>
              <a:ext cx="623160" cy="404640"/>
            </a:xfrm>
            <a:prstGeom prst="rect">
              <a:avLst/>
            </a:prstGeom>
            <a:noFill/>
            <a:ln>
              <a:noFill/>
            </a:ln>
          </p:spPr>
          <p:style>
            <a:lnRef idx="2">
              <a:schemeClr val="accent4">
                <a:shade val="50000"/>
              </a:schemeClr>
            </a:lnRef>
            <a:fillRef idx="1">
              <a:schemeClr val="accent4"/>
            </a:fillRef>
            <a:effectRef idx="0">
              <a:schemeClr val="accent4"/>
            </a:effectRef>
            <a:fontRef idx="minor"/>
          </p:style>
          <p:txBody>
            <a:bodyPr/>
            <a:lstStyle/>
            <a:p>
              <a:pPr algn="ctr">
                <a:lnSpc>
                  <a:spcPct val="90000"/>
                </a:lnSpc>
                <a:spcBef>
                  <a:spcPts val="1001"/>
                </a:spcBef>
              </a:pPr>
              <a:r>
                <a:rPr lang="en-US" sz="2000" b="0" strike="noStrike" spc="-1">
                  <a:latin typeface="Calibri"/>
                </a:rPr>
                <a:t>E</a:t>
              </a:r>
              <a:r>
                <a:rPr lang="en-US" sz="2000" b="0" strike="noStrike" spc="-1" baseline="-25000">
                  <a:latin typeface="Calibri"/>
                </a:rPr>
                <a:t>γ</a:t>
              </a:r>
              <a:endParaRPr lang="en-US" sz="2000" b="0" strike="noStrike" spc="-1">
                <a:latin typeface="Arial"/>
              </a:endParaRPr>
            </a:p>
          </p:txBody>
        </p:sp>
        <p:sp>
          <p:nvSpPr>
            <p:cNvPr id="257" name="CustomShape 15"/>
            <p:cNvSpPr/>
            <p:nvPr/>
          </p:nvSpPr>
          <p:spPr>
            <a:xfrm>
              <a:off x="988560" y="5162400"/>
              <a:ext cx="2131200" cy="404640"/>
            </a:xfrm>
            <a:prstGeom prst="rect">
              <a:avLst/>
            </a:prstGeom>
            <a:noFill/>
            <a:ln>
              <a:noFill/>
            </a:ln>
          </p:spPr>
          <p:style>
            <a:lnRef idx="2">
              <a:schemeClr val="accent4">
                <a:shade val="50000"/>
              </a:schemeClr>
            </a:lnRef>
            <a:fillRef idx="1">
              <a:schemeClr val="accent4"/>
            </a:fillRef>
            <a:effectRef idx="0">
              <a:schemeClr val="accent4"/>
            </a:effectRef>
            <a:fontRef idx="minor"/>
          </p:style>
          <p:txBody>
            <a:bodyPr/>
            <a:lstStyle/>
            <a:p>
              <a:pPr algn="ctr">
                <a:lnSpc>
                  <a:spcPct val="90000"/>
                </a:lnSpc>
                <a:spcBef>
                  <a:spcPts val="1001"/>
                </a:spcBef>
              </a:pPr>
              <a:r>
                <a:rPr lang="en-US" sz="2000" b="0" strike="noStrike" spc="-1">
                  <a:latin typeface="Calibri"/>
                </a:rPr>
                <a:t>G.S. (1/2</a:t>
              </a:r>
              <a:r>
                <a:rPr lang="en-US" sz="2000" b="0" strike="noStrike" spc="-1" baseline="30000">
                  <a:latin typeface="Calibri"/>
                </a:rPr>
                <a:t>-</a:t>
              </a:r>
              <a:r>
                <a:rPr lang="en-US" sz="2000" b="0" strike="noStrike" spc="-1">
                  <a:latin typeface="Calibri"/>
                </a:rPr>
                <a:t>)</a:t>
              </a:r>
              <a:endParaRPr lang="en-US" sz="2000" b="0" strike="noStrike" spc="-1">
                <a:latin typeface="Arial"/>
              </a:endParaRPr>
            </a:p>
          </p:txBody>
        </p:sp>
      </p:grpSp>
      <p:sp>
        <p:nvSpPr>
          <p:cNvPr id="258" name="TextShape 16"/>
          <p:cNvSpPr txBox="1"/>
          <p:nvPr/>
        </p:nvSpPr>
        <p:spPr>
          <a:xfrm>
            <a:off x="8610480" y="6356520"/>
            <a:ext cx="2742840" cy="364680"/>
          </a:xfrm>
          <a:prstGeom prst="rect">
            <a:avLst/>
          </a:prstGeom>
          <a:noFill/>
          <a:ln>
            <a:noFill/>
          </a:ln>
        </p:spPr>
        <p:txBody>
          <a:bodyPr anchor="ctr"/>
          <a:lstStyle/>
          <a:p>
            <a:pPr algn="r">
              <a:lnSpc>
                <a:spcPct val="100000"/>
              </a:lnSpc>
            </a:pPr>
            <a:fld id="{F7962311-56EC-41BB-BAB8-052E98DFA4C6}" type="slidenum">
              <a:rPr lang="en-US" sz="1200" b="0" strike="noStrike" spc="-1">
                <a:solidFill>
                  <a:srgbClr val="8B8B8B"/>
                </a:solidFill>
                <a:latin typeface="Calibri"/>
              </a:rPr>
              <a:t>10</a:t>
            </a:fld>
            <a:endParaRPr lang="en-US" sz="1200" b="0" strike="noStrike" spc="-1">
              <a:latin typeface="Times New Roman"/>
            </a:endParaRPr>
          </a:p>
        </p:txBody>
      </p:sp>
      <p:sp>
        <p:nvSpPr>
          <p:cNvPr id="260" name="CustomShape 17"/>
          <p:cNvSpPr/>
          <p:nvPr/>
        </p:nvSpPr>
        <p:spPr>
          <a:xfrm>
            <a:off x="826560" y="5502240"/>
            <a:ext cx="1866960" cy="404640"/>
          </a:xfrm>
          <a:prstGeom prst="rect">
            <a:avLst/>
          </a:prstGeom>
          <a:noFill/>
          <a:ln>
            <a:noFill/>
          </a:ln>
        </p:spPr>
        <p:style>
          <a:lnRef idx="2">
            <a:schemeClr val="accent4">
              <a:shade val="50000"/>
            </a:schemeClr>
          </a:lnRef>
          <a:fillRef idx="1">
            <a:schemeClr val="accent4"/>
          </a:fillRef>
          <a:effectRef idx="0">
            <a:schemeClr val="accent4"/>
          </a:effectRef>
          <a:fontRef idx="minor"/>
        </p:style>
        <p:txBody>
          <a:bodyPr/>
          <a:lstStyle/>
          <a:p>
            <a:pPr algn="ctr">
              <a:lnSpc>
                <a:spcPct val="90000"/>
              </a:lnSpc>
              <a:spcBef>
                <a:spcPts val="1001"/>
              </a:spcBef>
            </a:pPr>
            <a:r>
              <a:rPr lang="en-US" sz="2000" b="0" strike="noStrike" spc="-1" baseline="30000">
                <a:solidFill>
                  <a:srgbClr val="FFFFFF"/>
                </a:solidFill>
                <a:latin typeface="Calibri"/>
              </a:rPr>
              <a:t>13</a:t>
            </a:r>
            <a:r>
              <a:rPr lang="en-US" sz="2000" b="0" strike="noStrike" spc="-1">
                <a:solidFill>
                  <a:srgbClr val="FFFFFF"/>
                </a:solidFill>
                <a:latin typeface="Calibri"/>
              </a:rPr>
              <a:t>N </a:t>
            </a:r>
            <a:endParaRPr lang="en-US" sz="2000" b="0" strike="noStrike" spc="-1">
              <a:latin typeface="Arial"/>
            </a:endParaRPr>
          </a:p>
        </p:txBody>
      </p:sp>
      <p:sp>
        <p:nvSpPr>
          <p:cNvPr id="2" name="TextBox 1"/>
          <p:cNvSpPr txBox="1"/>
          <p:nvPr/>
        </p:nvSpPr>
        <p:spPr>
          <a:xfrm>
            <a:off x="4437121" y="5509098"/>
            <a:ext cx="1056700" cy="369332"/>
          </a:xfrm>
          <a:prstGeom prst="rect">
            <a:avLst/>
          </a:prstGeom>
          <a:noFill/>
        </p:spPr>
        <p:txBody>
          <a:bodyPr wrap="none" rtlCol="0">
            <a:spAutoFit/>
          </a:bodyPr>
          <a:lstStyle/>
          <a:p>
            <a:r>
              <a:rPr lang="en-US" b="1" dirty="0" smtClean="0"/>
              <a:t>S-factor</a:t>
            </a:r>
            <a:endParaRPr lang="en-US" b="1" dirty="0"/>
          </a:p>
        </p:txBody>
      </p:sp>
      <mc:AlternateContent xmlns:mc="http://schemas.openxmlformats.org/markup-compatibility/2006" xmlns:a14="http://schemas.microsoft.com/office/drawing/2010/main">
        <mc:Choice Requires="a14">
          <p:sp>
            <p:nvSpPr>
              <p:cNvPr id="21" name="Formula 3"/>
              <p:cNvSpPr txBox="1"/>
              <p:nvPr/>
            </p:nvSpPr>
            <p:spPr>
              <a:xfrm>
                <a:off x="3762680" y="5878430"/>
                <a:ext cx="2717680" cy="482169"/>
              </a:xfrm>
              <a:prstGeom prst="rect">
                <a:avLst/>
              </a:prstGeom>
            </p:spPr>
            <p:txBody>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𝑆</m:t>
                      </m:r>
                      <m:d>
                        <m:dPr>
                          <m:ctrlPr>
                            <a:rPr lang="en-US" b="0" i="1" smtClean="0">
                              <a:latin typeface="Cambria Math" panose="02040503050406030204" pitchFamily="18" charset="0"/>
                            </a:rPr>
                          </m:ctrlPr>
                        </m:dPr>
                        <m:e>
                          <m:r>
                            <a:rPr lang="en-US" b="0" i="1" smtClean="0">
                              <a:latin typeface="Cambria Math" panose="02040503050406030204" pitchFamily="18" charset="0"/>
                            </a:rPr>
                            <m:t>𝐸</m:t>
                          </m:r>
                        </m:e>
                      </m:d>
                      <m:r>
                        <a:rPr lang="en-US" b="0" i="1" smtClean="0">
                          <a:latin typeface="Cambria Math" panose="02040503050406030204" pitchFamily="18" charset="0"/>
                        </a:rPr>
                        <m:t>=</m:t>
                      </m:r>
                      <m:r>
                        <a:rPr lang="en-US" b="0" i="1" smtClean="0">
                          <a:latin typeface="Cambria Math" panose="02040503050406030204" pitchFamily="18" charset="0"/>
                        </a:rPr>
                        <m:t>𝐸</m:t>
                      </m:r>
                      <m:func>
                        <m:funcPr>
                          <m:ctrlPr>
                            <a:rPr lang="en-US" b="0" i="1" smtClean="0">
                              <a:latin typeface="Cambria Math" panose="02040503050406030204" pitchFamily="18" charset="0"/>
                            </a:rPr>
                          </m:ctrlPr>
                        </m:funcPr>
                        <m:fName>
                          <m:r>
                            <m:rPr>
                              <m:sty m:val="p"/>
                            </m:rPr>
                            <a:rPr lang="en-US" b="0" i="0" smtClean="0">
                              <a:latin typeface="Cambria Math" panose="02040503050406030204" pitchFamily="18" charset="0"/>
                            </a:rPr>
                            <m:t>exp</m:t>
                          </m:r>
                        </m:fName>
                        <m:e>
                          <m:d>
                            <m:dPr>
                              <m:ctrlPr>
                                <a:rPr lang="en-US" b="0" i="1" smtClean="0">
                                  <a:latin typeface="Cambria Math" panose="02040503050406030204" pitchFamily="18" charset="0"/>
                                </a:rPr>
                              </m:ctrlPr>
                            </m:dPr>
                            <m:e>
                              <m:r>
                                <a:rPr lang="en-US" b="0" i="1" smtClean="0">
                                  <a:latin typeface="Cambria Math" panose="02040503050406030204" pitchFamily="18" charset="0"/>
                                </a:rPr>
                                <m:t>2</m:t>
                              </m:r>
                              <m:r>
                                <a:rPr lang="en-US" b="0" i="1" smtClean="0">
                                  <a:latin typeface="Cambria Math" panose="02040503050406030204" pitchFamily="18" charset="0"/>
                                  <a:ea typeface="Cambria Math" panose="02040503050406030204" pitchFamily="18" charset="0"/>
                                </a:rPr>
                                <m:t>𝜋𝜂</m:t>
                              </m:r>
                            </m:e>
                          </m:d>
                        </m:e>
                      </m:func>
                      <m:r>
                        <a:rPr lang="en-US" b="0" i="1" smtClean="0">
                          <a:latin typeface="Cambria Math" panose="02040503050406030204" pitchFamily="18" charset="0"/>
                          <a:ea typeface="Cambria Math" panose="02040503050406030204" pitchFamily="18" charset="0"/>
                        </a:rPr>
                        <m:t>𝜎</m:t>
                      </m:r>
                      <m:d>
                        <m:dPr>
                          <m:ctrlPr>
                            <a:rPr lang="en-US" b="0" i="1" smtClean="0">
                              <a:latin typeface="Cambria Math" panose="02040503050406030204" pitchFamily="18" charset="0"/>
                              <a:ea typeface="Cambria Math" panose="02040503050406030204" pitchFamily="18" charset="0"/>
                            </a:rPr>
                          </m:ctrlPr>
                        </m:dPr>
                        <m:e>
                          <m:r>
                            <a:rPr lang="en-US" b="0" i="1" smtClean="0">
                              <a:latin typeface="Cambria Math" panose="02040503050406030204" pitchFamily="18" charset="0"/>
                              <a:ea typeface="Cambria Math" panose="02040503050406030204" pitchFamily="18" charset="0"/>
                            </a:rPr>
                            <m:t>𝐸</m:t>
                          </m:r>
                        </m:e>
                      </m:d>
                    </m:oMath>
                  </m:oMathPara>
                </a14:m>
                <a:endParaRPr dirty="0"/>
              </a:p>
            </p:txBody>
          </p:sp>
        </mc:Choice>
        <mc:Fallback xmlns="">
          <p:sp>
            <p:nvSpPr>
              <p:cNvPr id="21" name="Formula 3"/>
              <p:cNvSpPr txBox="1">
                <a:spLocks noRot="1" noChangeAspect="1" noMove="1" noResize="1" noEditPoints="1" noAdjustHandles="1" noChangeArrowheads="1" noChangeShapeType="1" noTextEdit="1"/>
              </p:cNvSpPr>
              <p:nvPr/>
            </p:nvSpPr>
            <p:spPr>
              <a:xfrm>
                <a:off x="3762680" y="5878430"/>
                <a:ext cx="2717680" cy="482169"/>
              </a:xfrm>
              <a:prstGeom prst="rect">
                <a:avLst/>
              </a:prstGeom>
              <a:blipFill>
                <a:blip r:embed="rId4"/>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1" name="Picture 1"/>
          <p:cNvPicPr/>
          <p:nvPr/>
        </p:nvPicPr>
        <p:blipFill>
          <a:blip r:embed="rId3"/>
          <a:stretch/>
        </p:blipFill>
        <p:spPr>
          <a:xfrm>
            <a:off x="6242760" y="1910160"/>
            <a:ext cx="4947480" cy="4947480"/>
          </a:xfrm>
          <a:prstGeom prst="rect">
            <a:avLst/>
          </a:prstGeom>
          <a:ln>
            <a:noFill/>
          </a:ln>
        </p:spPr>
      </p:pic>
      <p:sp>
        <p:nvSpPr>
          <p:cNvPr id="262" name="CustomShape 1"/>
          <p:cNvSpPr/>
          <p:nvPr/>
        </p:nvSpPr>
        <p:spPr>
          <a:xfrm>
            <a:off x="744480" y="0"/>
            <a:ext cx="10854720" cy="1815840"/>
          </a:xfrm>
          <a:prstGeom prst="rect">
            <a:avLst/>
          </a:prstGeom>
          <a:noFill/>
          <a:ln>
            <a:noFill/>
          </a:ln>
        </p:spPr>
        <p:style>
          <a:lnRef idx="0">
            <a:scrgbClr r="0" g="0" b="0"/>
          </a:lnRef>
          <a:fillRef idx="0">
            <a:scrgbClr r="0" g="0" b="0"/>
          </a:fillRef>
          <a:effectRef idx="0">
            <a:scrgbClr r="0" g="0" b="0"/>
          </a:effectRef>
          <a:fontRef idx="minor"/>
        </p:style>
        <p:txBody>
          <a:bodyPr anchor="ctr">
            <a:normAutofit/>
          </a:bodyPr>
          <a:lstStyle/>
          <a:p>
            <a:pPr algn="ctr">
              <a:lnSpc>
                <a:spcPct val="90000"/>
              </a:lnSpc>
            </a:pPr>
            <a:r>
              <a:rPr lang="en-US" sz="4400" b="1" strike="noStrike" spc="-1">
                <a:solidFill>
                  <a:srgbClr val="FF0000"/>
                </a:solidFill>
                <a:latin typeface="Calibri Light"/>
              </a:rPr>
              <a:t>MEAN-FIELD DESCRIPTION OF </a:t>
            </a:r>
            <a:endParaRPr lang="en-US" sz="4400" b="0" strike="noStrike" spc="-1">
              <a:latin typeface="Arial"/>
            </a:endParaRPr>
          </a:p>
          <a:p>
            <a:pPr algn="ctr">
              <a:lnSpc>
                <a:spcPct val="90000"/>
              </a:lnSpc>
            </a:pPr>
            <a:r>
              <a:rPr lang="en-US" sz="4400" b="1" strike="noStrike" spc="-1">
                <a:solidFill>
                  <a:srgbClr val="FF0000"/>
                </a:solidFill>
                <a:latin typeface="Calibri Light"/>
              </a:rPr>
              <a:t>THE </a:t>
            </a:r>
            <a:r>
              <a:rPr lang="en-US" sz="4400" b="1" strike="noStrike" spc="-1" baseline="30000">
                <a:solidFill>
                  <a:srgbClr val="FF0000"/>
                </a:solidFill>
                <a:latin typeface="Calibri Light"/>
              </a:rPr>
              <a:t>12</a:t>
            </a:r>
            <a:r>
              <a:rPr lang="en-US" sz="4400" b="1" strike="noStrike" spc="-1">
                <a:solidFill>
                  <a:srgbClr val="FF0000"/>
                </a:solidFill>
                <a:latin typeface="Calibri Light"/>
              </a:rPr>
              <a:t>C(p,γ)</a:t>
            </a:r>
            <a:r>
              <a:rPr lang="en-US" sz="4400" b="1" strike="noStrike" spc="-1" baseline="30000">
                <a:solidFill>
                  <a:srgbClr val="FF0000"/>
                </a:solidFill>
                <a:latin typeface="Calibri Light"/>
              </a:rPr>
              <a:t>13</a:t>
            </a:r>
            <a:r>
              <a:rPr lang="en-US" sz="4400" b="1" strike="noStrike" spc="-1">
                <a:solidFill>
                  <a:srgbClr val="FF0000"/>
                </a:solidFill>
                <a:latin typeface="Calibri Light"/>
              </a:rPr>
              <a:t>N AND </a:t>
            </a:r>
            <a:r>
              <a:rPr lang="en-US" sz="4400" b="1" strike="noStrike" spc="-1" baseline="30000">
                <a:solidFill>
                  <a:srgbClr val="FF0000"/>
                </a:solidFill>
                <a:latin typeface="Calibri Light"/>
              </a:rPr>
              <a:t>13</a:t>
            </a:r>
            <a:r>
              <a:rPr lang="en-US" sz="4400" b="1" strike="noStrike" spc="-1">
                <a:solidFill>
                  <a:srgbClr val="FF0000"/>
                </a:solidFill>
                <a:latin typeface="Calibri Light"/>
              </a:rPr>
              <a:t>C(p,γ)</a:t>
            </a:r>
            <a:r>
              <a:rPr lang="en-US" sz="4400" b="1" strike="noStrike" spc="-1" baseline="30000">
                <a:solidFill>
                  <a:srgbClr val="FF0000"/>
                </a:solidFill>
                <a:latin typeface="Calibri Light"/>
              </a:rPr>
              <a:t>14</a:t>
            </a:r>
            <a:r>
              <a:rPr lang="en-US" sz="4400" b="1" strike="noStrike" spc="-1">
                <a:solidFill>
                  <a:srgbClr val="FF0000"/>
                </a:solidFill>
                <a:latin typeface="Calibri Light"/>
              </a:rPr>
              <a:t>N REACTIONS</a:t>
            </a:r>
            <a:endParaRPr lang="en-US" sz="4400" b="0" strike="noStrike" spc="-1">
              <a:latin typeface="Arial"/>
            </a:endParaRPr>
          </a:p>
        </p:txBody>
      </p:sp>
      <p:sp>
        <p:nvSpPr>
          <p:cNvPr id="263" name="TextShape 2"/>
          <p:cNvSpPr txBox="1"/>
          <p:nvPr/>
        </p:nvSpPr>
        <p:spPr>
          <a:xfrm>
            <a:off x="8610480" y="6356520"/>
            <a:ext cx="2742840" cy="364680"/>
          </a:xfrm>
          <a:prstGeom prst="rect">
            <a:avLst/>
          </a:prstGeom>
          <a:noFill/>
          <a:ln>
            <a:noFill/>
          </a:ln>
        </p:spPr>
        <p:txBody>
          <a:bodyPr anchor="ctr"/>
          <a:lstStyle/>
          <a:p>
            <a:pPr algn="r">
              <a:lnSpc>
                <a:spcPct val="100000"/>
              </a:lnSpc>
            </a:pPr>
            <a:fld id="{10BD1778-3197-415A-8F0A-5FD3F88BC844}" type="slidenum">
              <a:rPr lang="en-US" sz="1200" b="0" strike="noStrike" spc="-1">
                <a:solidFill>
                  <a:srgbClr val="8B8B8B"/>
                </a:solidFill>
                <a:latin typeface="Calibri"/>
              </a:rPr>
              <a:t>11</a:t>
            </a:fld>
            <a:endParaRPr lang="en-US" sz="1200" b="0" strike="noStrike" spc="-1">
              <a:latin typeface="Times New Roman"/>
            </a:endParaRPr>
          </a:p>
        </p:txBody>
      </p:sp>
      <p:sp>
        <p:nvSpPr>
          <p:cNvPr id="264" name="CustomShape 3"/>
          <p:cNvSpPr/>
          <p:nvPr/>
        </p:nvSpPr>
        <p:spPr>
          <a:xfrm>
            <a:off x="5580000" y="1816200"/>
            <a:ext cx="1324800" cy="404640"/>
          </a:xfrm>
          <a:prstGeom prst="rect">
            <a:avLst/>
          </a:prstGeom>
          <a:ln/>
        </p:spPr>
        <p:style>
          <a:lnRef idx="2">
            <a:schemeClr val="accent4">
              <a:shade val="50000"/>
            </a:schemeClr>
          </a:lnRef>
          <a:fillRef idx="1">
            <a:schemeClr val="accent4"/>
          </a:fillRef>
          <a:effectRef idx="0">
            <a:schemeClr val="accent4"/>
          </a:effectRef>
          <a:fontRef idx="minor"/>
        </p:style>
        <p:txBody>
          <a:bodyPr/>
          <a:lstStyle/>
          <a:p>
            <a:pPr algn="ctr">
              <a:lnSpc>
                <a:spcPct val="90000"/>
              </a:lnSpc>
              <a:spcBef>
                <a:spcPts val="1001"/>
              </a:spcBef>
            </a:pPr>
            <a:r>
              <a:rPr lang="en-US" sz="2000" b="0" strike="noStrike" spc="-1" baseline="30000">
                <a:solidFill>
                  <a:srgbClr val="FFFFFF"/>
                </a:solidFill>
                <a:latin typeface="Calibri"/>
              </a:rPr>
              <a:t>12</a:t>
            </a:r>
            <a:r>
              <a:rPr lang="en-US" sz="2000" b="0" strike="noStrike" spc="-1">
                <a:solidFill>
                  <a:srgbClr val="FFFFFF"/>
                </a:solidFill>
                <a:latin typeface="Calibri"/>
              </a:rPr>
              <a:t>C(p,γ)</a:t>
            </a:r>
            <a:r>
              <a:rPr lang="en-US" sz="2000" b="0" strike="noStrike" spc="-1" baseline="30000">
                <a:solidFill>
                  <a:srgbClr val="FFFFFF"/>
                </a:solidFill>
                <a:latin typeface="Calibri"/>
              </a:rPr>
              <a:t>13</a:t>
            </a:r>
            <a:r>
              <a:rPr lang="en-US" sz="2000" b="0" strike="noStrike" spc="-1">
                <a:solidFill>
                  <a:srgbClr val="FFFFFF"/>
                </a:solidFill>
                <a:latin typeface="Calibri"/>
              </a:rPr>
              <a:t>N </a:t>
            </a:r>
            <a:endParaRPr lang="en-US" sz="2000" b="0" strike="noStrike" spc="-1">
              <a:latin typeface="Arial"/>
            </a:endParaRPr>
          </a:p>
        </p:txBody>
      </p:sp>
      <p:sp>
        <p:nvSpPr>
          <p:cNvPr id="265" name="CustomShape 4"/>
          <p:cNvSpPr/>
          <p:nvPr/>
        </p:nvSpPr>
        <p:spPr>
          <a:xfrm>
            <a:off x="1352160" y="3295800"/>
            <a:ext cx="1866960" cy="404640"/>
          </a:xfrm>
          <a:prstGeom prst="rect">
            <a:avLst/>
          </a:prstGeom>
          <a:noFill/>
          <a:ln>
            <a:noFill/>
          </a:ln>
        </p:spPr>
        <p:style>
          <a:lnRef idx="2">
            <a:schemeClr val="accent4">
              <a:shade val="50000"/>
            </a:schemeClr>
          </a:lnRef>
          <a:fillRef idx="1">
            <a:schemeClr val="accent4"/>
          </a:fillRef>
          <a:effectRef idx="0">
            <a:schemeClr val="accent4"/>
          </a:effectRef>
          <a:fontRef idx="minor"/>
        </p:style>
        <p:txBody>
          <a:bodyPr/>
          <a:lstStyle/>
          <a:p>
            <a:pPr algn="ctr">
              <a:lnSpc>
                <a:spcPct val="90000"/>
              </a:lnSpc>
              <a:spcBef>
                <a:spcPts val="1001"/>
              </a:spcBef>
            </a:pPr>
            <a:r>
              <a:rPr lang="en-US" sz="2000" b="1" strike="noStrike" spc="-1" dirty="0">
                <a:latin typeface="Calibri"/>
              </a:rPr>
              <a:t>Reaction rate</a:t>
            </a:r>
            <a:endParaRPr lang="en-US" sz="2000" b="1" strike="noStrike" spc="-1" dirty="0">
              <a:latin typeface="Arial"/>
            </a:endParaRPr>
          </a:p>
        </p:txBody>
      </p:sp>
      <mc:AlternateContent xmlns:mc="http://schemas.openxmlformats.org/markup-compatibility/2006" xmlns:a14="http://schemas.microsoft.com/office/drawing/2010/main">
        <mc:Choice Requires="a14">
          <p:sp>
            <p:nvSpPr>
              <p:cNvPr id="266" name="Formula 5"/>
              <p:cNvSpPr txBox="1"/>
              <p:nvPr/>
            </p:nvSpPr>
            <p:spPr>
              <a:xfrm>
                <a:off x="187920" y="3678625"/>
                <a:ext cx="4996855" cy="1148760"/>
              </a:xfrm>
              <a:prstGeom prst="rect">
                <a:avLst/>
              </a:prstGeom>
            </p:spPr>
            <p:txBody>
              <a:bodyPr/>
              <a:lstStyle/>
              <a:p>
                <a:pPr/>
                <a14:m>
                  <m:oMathPara xmlns:m="http://schemas.openxmlformats.org/officeDocument/2006/math">
                    <m:oMathParaPr>
                      <m:jc m:val="centerGroup"/>
                    </m:oMathParaPr>
                    <m:oMath xmlns:m="http://schemas.openxmlformats.org/officeDocument/2006/math">
                      <m:d>
                        <m:dPr>
                          <m:begChr m:val="⟨"/>
                          <m:endChr m:val="⟩"/>
                          <m:ctrlPr>
                            <a:rPr lang="ar-AE" i="1" smtClean="0">
                              <a:latin typeface="Cambria Math" panose="02040503050406030204" pitchFamily="18" charset="0"/>
                            </a:rPr>
                          </m:ctrlPr>
                        </m:dPr>
                        <m:e>
                          <m:r>
                            <a:rPr lang="ar-AE">
                              <a:latin typeface="Cambria Math" panose="02040503050406030204" pitchFamily="18" charset="0"/>
                            </a:rPr>
                            <m:t>𝜎</m:t>
                          </m:r>
                          <m:r>
                            <a:rPr lang="ar-AE">
                              <a:latin typeface="Cambria Math" panose="02040503050406030204" pitchFamily="18" charset="0"/>
                            </a:rPr>
                            <m:t>𝑣</m:t>
                          </m:r>
                        </m:e>
                      </m:d>
                      <m:r>
                        <a:rPr lang="ar-AE">
                          <a:latin typeface="Cambria Math" panose="02040503050406030204" pitchFamily="18" charset="0"/>
                        </a:rPr>
                        <m:t>=</m:t>
                      </m:r>
                      <m:sSup>
                        <m:sSupPr>
                          <m:ctrlPr>
                            <a:rPr lang="ar-AE" i="1">
                              <a:latin typeface="Cambria Math" panose="02040503050406030204" pitchFamily="18" charset="0"/>
                            </a:rPr>
                          </m:ctrlPr>
                        </m:sSupPr>
                        <m:e>
                          <m:d>
                            <m:dPr>
                              <m:ctrlPr>
                                <a:rPr lang="ar-AE" i="1">
                                  <a:latin typeface="Cambria Math" panose="02040503050406030204" pitchFamily="18" charset="0"/>
                                </a:rPr>
                              </m:ctrlPr>
                            </m:dPr>
                            <m:e>
                              <m:f>
                                <m:fPr>
                                  <m:ctrlPr>
                                    <a:rPr lang="ar-AE" i="1">
                                      <a:latin typeface="Cambria Math" panose="02040503050406030204" pitchFamily="18" charset="0"/>
                                    </a:rPr>
                                  </m:ctrlPr>
                                </m:fPr>
                                <m:num>
                                  <m:r>
                                    <a:rPr lang="ar-AE">
                                      <a:latin typeface="Cambria Math" panose="02040503050406030204" pitchFamily="18" charset="0"/>
                                    </a:rPr>
                                    <m:t>8</m:t>
                                  </m:r>
                                </m:num>
                                <m:den>
                                  <m:r>
                                    <a:rPr lang="ar-AE">
                                      <a:latin typeface="Cambria Math" panose="02040503050406030204" pitchFamily="18" charset="0"/>
                                    </a:rPr>
                                    <m:t>𝜋𝜇</m:t>
                                  </m:r>
                                </m:den>
                              </m:f>
                            </m:e>
                          </m:d>
                        </m:e>
                        <m:sup>
                          <m:f>
                            <m:fPr>
                              <m:ctrlPr>
                                <a:rPr lang="ar-AE" i="1">
                                  <a:latin typeface="Cambria Math" panose="02040503050406030204" pitchFamily="18" charset="0"/>
                                </a:rPr>
                              </m:ctrlPr>
                            </m:fPr>
                            <m:num>
                              <m:r>
                                <a:rPr lang="ar-AE">
                                  <a:latin typeface="Cambria Math" panose="02040503050406030204" pitchFamily="18" charset="0"/>
                                </a:rPr>
                                <m:t>1</m:t>
                              </m:r>
                            </m:num>
                            <m:den>
                              <m:r>
                                <a:rPr lang="ar-AE">
                                  <a:latin typeface="Cambria Math" panose="02040503050406030204" pitchFamily="18" charset="0"/>
                                </a:rPr>
                                <m:t>2</m:t>
                              </m:r>
                            </m:den>
                          </m:f>
                        </m:sup>
                      </m:sSup>
                      <m:f>
                        <m:fPr>
                          <m:ctrlPr>
                            <a:rPr lang="ar-AE" i="1">
                              <a:latin typeface="Cambria Math" panose="02040503050406030204" pitchFamily="18" charset="0"/>
                            </a:rPr>
                          </m:ctrlPr>
                        </m:fPr>
                        <m:num>
                          <m:r>
                            <a:rPr lang="ar-AE">
                              <a:latin typeface="Cambria Math" panose="02040503050406030204" pitchFamily="18" charset="0"/>
                            </a:rPr>
                            <m:t>1</m:t>
                          </m:r>
                        </m:num>
                        <m:den>
                          <m:sSup>
                            <m:sSupPr>
                              <m:ctrlPr>
                                <a:rPr lang="ar-AE" i="1">
                                  <a:latin typeface="Cambria Math" panose="02040503050406030204" pitchFamily="18" charset="0"/>
                                </a:rPr>
                              </m:ctrlPr>
                            </m:sSupPr>
                            <m:e>
                              <m:d>
                                <m:dPr>
                                  <m:ctrlPr>
                                    <a:rPr lang="ar-AE" i="1">
                                      <a:latin typeface="Cambria Math" panose="02040503050406030204" pitchFamily="18" charset="0"/>
                                    </a:rPr>
                                  </m:ctrlPr>
                                </m:dPr>
                                <m:e>
                                  <m:sSub>
                                    <m:sSubPr>
                                      <m:ctrlPr>
                                        <a:rPr lang="ar-AE" i="1">
                                          <a:latin typeface="Cambria Math" panose="02040503050406030204" pitchFamily="18" charset="0"/>
                                        </a:rPr>
                                      </m:ctrlPr>
                                    </m:sSubPr>
                                    <m:e>
                                      <m:r>
                                        <a:rPr lang="ar-AE">
                                          <a:latin typeface="Cambria Math" panose="02040503050406030204" pitchFamily="18" charset="0"/>
                                        </a:rPr>
                                        <m:t>𝑘</m:t>
                                      </m:r>
                                    </m:e>
                                    <m:sub>
                                      <m:r>
                                        <a:rPr lang="ar-AE">
                                          <a:latin typeface="Cambria Math" panose="02040503050406030204" pitchFamily="18" charset="0"/>
                                        </a:rPr>
                                        <m:t>𝐵</m:t>
                                      </m:r>
                                    </m:sub>
                                  </m:sSub>
                                  <m:r>
                                    <a:rPr lang="ar-AE">
                                      <a:latin typeface="Cambria Math" panose="02040503050406030204" pitchFamily="18" charset="0"/>
                                    </a:rPr>
                                    <m:t>𝑇</m:t>
                                  </m:r>
                                </m:e>
                              </m:d>
                            </m:e>
                            <m:sup>
                              <m:f>
                                <m:fPr>
                                  <m:ctrlPr>
                                    <a:rPr lang="ar-AE" i="1">
                                      <a:latin typeface="Cambria Math" panose="02040503050406030204" pitchFamily="18" charset="0"/>
                                    </a:rPr>
                                  </m:ctrlPr>
                                </m:fPr>
                                <m:num>
                                  <m:r>
                                    <a:rPr lang="ar-AE">
                                      <a:latin typeface="Cambria Math" panose="02040503050406030204" pitchFamily="18" charset="0"/>
                                    </a:rPr>
                                    <m:t>3</m:t>
                                  </m:r>
                                </m:num>
                                <m:den>
                                  <m:r>
                                    <a:rPr lang="ar-AE">
                                      <a:latin typeface="Cambria Math" panose="02040503050406030204" pitchFamily="18" charset="0"/>
                                    </a:rPr>
                                    <m:t>2</m:t>
                                  </m:r>
                                </m:den>
                              </m:f>
                            </m:sup>
                          </m:sSup>
                        </m:den>
                      </m:f>
                      <m:nary>
                        <m:naryPr>
                          <m:ctrlPr>
                            <a:rPr lang="ar-AE" i="1">
                              <a:latin typeface="Cambria Math" panose="02040503050406030204" pitchFamily="18" charset="0"/>
                            </a:rPr>
                          </m:ctrlPr>
                        </m:naryPr>
                        <m:sub>
                          <m:r>
                            <a:rPr lang="ar-AE">
                              <a:latin typeface="Cambria Math" panose="02040503050406030204" pitchFamily="18" charset="0"/>
                            </a:rPr>
                            <m:t>0</m:t>
                          </m:r>
                        </m:sub>
                        <m:sup>
                          <m:r>
                            <a:rPr lang="ar-AE">
                              <a:latin typeface="Cambria Math" panose="02040503050406030204" pitchFamily="18" charset="0"/>
                            </a:rPr>
                            <m:t>∞</m:t>
                          </m:r>
                        </m:sup>
                        <m:e>
                          <m:r>
                            <a:rPr lang="ar-AE">
                              <a:latin typeface="Cambria Math" panose="02040503050406030204" pitchFamily="18" charset="0"/>
                            </a:rPr>
                            <m:t>𝜎</m:t>
                          </m:r>
                          <m:d>
                            <m:dPr>
                              <m:ctrlPr>
                                <a:rPr lang="ar-AE" i="1">
                                  <a:latin typeface="Cambria Math" panose="02040503050406030204" pitchFamily="18" charset="0"/>
                                </a:rPr>
                              </m:ctrlPr>
                            </m:dPr>
                            <m:e>
                              <m:r>
                                <a:rPr lang="ar-AE">
                                  <a:latin typeface="Cambria Math" panose="02040503050406030204" pitchFamily="18" charset="0"/>
                                </a:rPr>
                                <m:t>𝐸</m:t>
                              </m:r>
                            </m:e>
                          </m:d>
                          <m:r>
                            <a:rPr lang="ar-AE">
                              <a:latin typeface="Cambria Math" panose="02040503050406030204" pitchFamily="18" charset="0"/>
                            </a:rPr>
                            <m:t>𝐸</m:t>
                          </m:r>
                          <m:func>
                            <m:funcPr>
                              <m:ctrlPr>
                                <a:rPr lang="en-US" b="0" i="1" smtClean="0">
                                  <a:latin typeface="Cambria Math" panose="02040503050406030204" pitchFamily="18" charset="0"/>
                                </a:rPr>
                              </m:ctrlPr>
                            </m:funcPr>
                            <m:fName>
                              <m:r>
                                <m:rPr>
                                  <m:sty m:val="p"/>
                                </m:rPr>
                                <a:rPr lang="ar-AE" i="0">
                                  <a:latin typeface="Cambria Math" panose="02040503050406030204" pitchFamily="18" charset="0"/>
                                </a:rPr>
                                <m:t>exp</m:t>
                              </m:r>
                            </m:fName>
                            <m:e>
                              <m:d>
                                <m:dPr>
                                  <m:ctrlPr>
                                    <a:rPr lang="ar-AE" i="1">
                                      <a:latin typeface="Cambria Math" panose="02040503050406030204" pitchFamily="18" charset="0"/>
                                    </a:rPr>
                                  </m:ctrlPr>
                                </m:dPr>
                                <m:e>
                                  <m:r>
                                    <a:rPr lang="ar-AE">
                                      <a:latin typeface="Cambria Math" panose="02040503050406030204" pitchFamily="18" charset="0"/>
                                    </a:rPr>
                                    <m:t>−</m:t>
                                  </m:r>
                                  <m:f>
                                    <m:fPr>
                                      <m:ctrlPr>
                                        <a:rPr lang="ar-AE" i="1">
                                          <a:latin typeface="Cambria Math" panose="02040503050406030204" pitchFamily="18" charset="0"/>
                                        </a:rPr>
                                      </m:ctrlPr>
                                    </m:fPr>
                                    <m:num>
                                      <m:r>
                                        <a:rPr lang="ar-AE">
                                          <a:latin typeface="Cambria Math" panose="02040503050406030204" pitchFamily="18" charset="0"/>
                                        </a:rPr>
                                        <m:t>𝐸</m:t>
                                      </m:r>
                                    </m:num>
                                    <m:den>
                                      <m:sSub>
                                        <m:sSubPr>
                                          <m:ctrlPr>
                                            <a:rPr lang="ar-AE" i="1">
                                              <a:latin typeface="Cambria Math" panose="02040503050406030204" pitchFamily="18" charset="0"/>
                                            </a:rPr>
                                          </m:ctrlPr>
                                        </m:sSubPr>
                                        <m:e>
                                          <m:r>
                                            <a:rPr lang="ar-AE">
                                              <a:latin typeface="Cambria Math" panose="02040503050406030204" pitchFamily="18" charset="0"/>
                                            </a:rPr>
                                            <m:t>𝑘</m:t>
                                          </m:r>
                                        </m:e>
                                        <m:sub>
                                          <m:r>
                                            <a:rPr lang="ar-AE">
                                              <a:latin typeface="Cambria Math" panose="02040503050406030204" pitchFamily="18" charset="0"/>
                                            </a:rPr>
                                            <m:t>𝐵</m:t>
                                          </m:r>
                                        </m:sub>
                                      </m:sSub>
                                      <m:r>
                                        <a:rPr lang="ar-AE">
                                          <a:latin typeface="Cambria Math" panose="02040503050406030204" pitchFamily="18" charset="0"/>
                                        </a:rPr>
                                        <m:t>𝑇</m:t>
                                      </m:r>
                                    </m:den>
                                  </m:f>
                                </m:e>
                              </m:d>
                            </m:e>
                          </m:func>
                          <m:r>
                            <a:rPr lang="ar-AE">
                              <a:latin typeface="Cambria Math" panose="02040503050406030204" pitchFamily="18" charset="0"/>
                            </a:rPr>
                            <m:t>𝑑𝐸</m:t>
                          </m:r>
                        </m:e>
                      </m:nary>
                    </m:oMath>
                  </m:oMathPara>
                </a14:m>
                <a:endParaRPr dirty="0"/>
              </a:p>
            </p:txBody>
          </p:sp>
        </mc:Choice>
        <mc:Fallback xmlns="">
          <p:sp>
            <p:nvSpPr>
              <p:cNvPr id="266" name="Formula 5"/>
              <p:cNvSpPr txBox="1">
                <a:spLocks noRot="1" noChangeAspect="1" noMove="1" noResize="1" noEditPoints="1" noAdjustHandles="1" noChangeArrowheads="1" noChangeShapeType="1" noTextEdit="1"/>
              </p:cNvSpPr>
              <p:nvPr/>
            </p:nvSpPr>
            <p:spPr>
              <a:xfrm>
                <a:off x="187920" y="3678625"/>
                <a:ext cx="4996855" cy="1148760"/>
              </a:xfrm>
              <a:prstGeom prst="rect">
                <a:avLst/>
              </a:prstGeom>
              <a:blipFill>
                <a:blip r:embed="rId4"/>
                <a:stretch>
                  <a:fillRect/>
                </a:stretch>
              </a:blipFill>
            </p:spPr>
            <p:txBody>
              <a:bodyPr/>
              <a:lstStyle/>
              <a:p>
                <a:r>
                  <a:rPr lang="en-US">
                    <a:noFill/>
                  </a:rPr>
                  <a:t> </a:t>
                </a:r>
              </a:p>
            </p:txBody>
          </p:sp>
        </mc:Fallback>
      </mc:AlternateContent>
      <p:sp>
        <p:nvSpPr>
          <p:cNvPr id="9" name="Rounded Rectangle 8"/>
          <p:cNvSpPr/>
          <p:nvPr/>
        </p:nvSpPr>
        <p:spPr>
          <a:xfrm>
            <a:off x="187920" y="3102567"/>
            <a:ext cx="4984020" cy="196722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815" y="1031965"/>
            <a:ext cx="5969123" cy="5969123"/>
          </a:xfrm>
          <a:prstGeom prst="rect">
            <a:avLst/>
          </a:prstGeom>
        </p:spPr>
      </p:pic>
      <p:sp>
        <p:nvSpPr>
          <p:cNvPr id="268" name="CustomShape 1"/>
          <p:cNvSpPr/>
          <p:nvPr/>
        </p:nvSpPr>
        <p:spPr>
          <a:xfrm>
            <a:off x="744480" y="0"/>
            <a:ext cx="10854720" cy="1815840"/>
          </a:xfrm>
          <a:prstGeom prst="rect">
            <a:avLst/>
          </a:prstGeom>
          <a:noFill/>
          <a:ln>
            <a:noFill/>
          </a:ln>
        </p:spPr>
        <p:style>
          <a:lnRef idx="0">
            <a:scrgbClr r="0" g="0" b="0"/>
          </a:lnRef>
          <a:fillRef idx="0">
            <a:scrgbClr r="0" g="0" b="0"/>
          </a:fillRef>
          <a:effectRef idx="0">
            <a:scrgbClr r="0" g="0" b="0"/>
          </a:effectRef>
          <a:fontRef idx="minor"/>
        </p:style>
        <p:txBody>
          <a:bodyPr anchor="ctr">
            <a:normAutofit/>
          </a:bodyPr>
          <a:lstStyle/>
          <a:p>
            <a:pPr algn="ctr">
              <a:lnSpc>
                <a:spcPct val="90000"/>
              </a:lnSpc>
            </a:pPr>
            <a:r>
              <a:rPr lang="en-US" sz="4400" b="1" strike="noStrike" spc="-1">
                <a:solidFill>
                  <a:srgbClr val="FF0000"/>
                </a:solidFill>
                <a:latin typeface="Calibri Light"/>
              </a:rPr>
              <a:t>MEAN-FIELD DESCRIPTION OF </a:t>
            </a:r>
            <a:endParaRPr lang="en-US" sz="4400" b="0" strike="noStrike" spc="-1">
              <a:latin typeface="Arial"/>
            </a:endParaRPr>
          </a:p>
          <a:p>
            <a:pPr algn="ctr">
              <a:lnSpc>
                <a:spcPct val="90000"/>
              </a:lnSpc>
            </a:pPr>
            <a:r>
              <a:rPr lang="en-US" sz="4400" b="1" strike="noStrike" spc="-1">
                <a:solidFill>
                  <a:srgbClr val="FF0000"/>
                </a:solidFill>
                <a:latin typeface="Calibri Light"/>
              </a:rPr>
              <a:t>THE </a:t>
            </a:r>
            <a:r>
              <a:rPr lang="en-US" sz="4400" b="1" strike="noStrike" spc="-1" baseline="30000">
                <a:solidFill>
                  <a:srgbClr val="FF0000"/>
                </a:solidFill>
                <a:latin typeface="Calibri Light"/>
              </a:rPr>
              <a:t>12</a:t>
            </a:r>
            <a:r>
              <a:rPr lang="en-US" sz="4400" b="1" strike="noStrike" spc="-1">
                <a:solidFill>
                  <a:srgbClr val="FF0000"/>
                </a:solidFill>
                <a:latin typeface="Calibri Light"/>
              </a:rPr>
              <a:t>C(p,γ)</a:t>
            </a:r>
            <a:r>
              <a:rPr lang="en-US" sz="4400" b="1" strike="noStrike" spc="-1" baseline="30000">
                <a:solidFill>
                  <a:srgbClr val="FF0000"/>
                </a:solidFill>
                <a:latin typeface="Calibri Light"/>
              </a:rPr>
              <a:t>13</a:t>
            </a:r>
            <a:r>
              <a:rPr lang="en-US" sz="4400" b="1" strike="noStrike" spc="-1">
                <a:solidFill>
                  <a:srgbClr val="FF0000"/>
                </a:solidFill>
                <a:latin typeface="Calibri Light"/>
              </a:rPr>
              <a:t>N AND </a:t>
            </a:r>
            <a:r>
              <a:rPr lang="en-US" sz="4400" b="1" strike="noStrike" spc="-1" baseline="30000">
                <a:solidFill>
                  <a:srgbClr val="FF0000"/>
                </a:solidFill>
                <a:latin typeface="Calibri Light"/>
              </a:rPr>
              <a:t>13</a:t>
            </a:r>
            <a:r>
              <a:rPr lang="en-US" sz="4400" b="1" strike="noStrike" spc="-1">
                <a:solidFill>
                  <a:srgbClr val="FF0000"/>
                </a:solidFill>
                <a:latin typeface="Calibri Light"/>
              </a:rPr>
              <a:t>C(p,γ)</a:t>
            </a:r>
            <a:r>
              <a:rPr lang="en-US" sz="4400" b="1" strike="noStrike" spc="-1" baseline="30000">
                <a:solidFill>
                  <a:srgbClr val="FF0000"/>
                </a:solidFill>
                <a:latin typeface="Calibri Light"/>
              </a:rPr>
              <a:t>14</a:t>
            </a:r>
            <a:r>
              <a:rPr lang="en-US" sz="4400" b="1" strike="noStrike" spc="-1">
                <a:solidFill>
                  <a:srgbClr val="FF0000"/>
                </a:solidFill>
                <a:latin typeface="Calibri Light"/>
              </a:rPr>
              <a:t>N REACTIONS</a:t>
            </a:r>
            <a:endParaRPr lang="en-US" sz="4400" b="0" strike="noStrike" spc="-1">
              <a:latin typeface="Arial"/>
            </a:endParaRPr>
          </a:p>
        </p:txBody>
      </p:sp>
      <p:sp>
        <p:nvSpPr>
          <p:cNvPr id="269" name="TextShape 2"/>
          <p:cNvSpPr txBox="1"/>
          <p:nvPr/>
        </p:nvSpPr>
        <p:spPr>
          <a:xfrm>
            <a:off x="8610480" y="6356520"/>
            <a:ext cx="2742840" cy="364680"/>
          </a:xfrm>
          <a:prstGeom prst="rect">
            <a:avLst/>
          </a:prstGeom>
          <a:noFill/>
          <a:ln>
            <a:noFill/>
          </a:ln>
        </p:spPr>
        <p:txBody>
          <a:bodyPr anchor="ctr"/>
          <a:lstStyle/>
          <a:p>
            <a:pPr algn="r">
              <a:lnSpc>
                <a:spcPct val="100000"/>
              </a:lnSpc>
            </a:pPr>
            <a:fld id="{5F1AE76E-4F4F-4E4D-B64B-054A21A859E0}" type="slidenum">
              <a:rPr lang="en-US" sz="1200" b="0" strike="noStrike" spc="-1">
                <a:solidFill>
                  <a:srgbClr val="8B8B8B"/>
                </a:solidFill>
                <a:latin typeface="Calibri"/>
              </a:rPr>
              <a:t>12</a:t>
            </a:fld>
            <a:endParaRPr lang="en-US" sz="1200" b="0" strike="noStrike" spc="-1">
              <a:latin typeface="Times New Roman"/>
            </a:endParaRPr>
          </a:p>
        </p:txBody>
      </p:sp>
      <p:sp>
        <p:nvSpPr>
          <p:cNvPr id="270" name="CustomShape 3"/>
          <p:cNvSpPr/>
          <p:nvPr/>
        </p:nvSpPr>
        <p:spPr>
          <a:xfrm>
            <a:off x="5509440" y="1816200"/>
            <a:ext cx="1324800" cy="404640"/>
          </a:xfrm>
          <a:prstGeom prst="rect">
            <a:avLst/>
          </a:prstGeom>
          <a:ln/>
        </p:spPr>
        <p:style>
          <a:lnRef idx="2">
            <a:schemeClr val="accent4">
              <a:shade val="50000"/>
            </a:schemeClr>
          </a:lnRef>
          <a:fillRef idx="1">
            <a:schemeClr val="accent4"/>
          </a:fillRef>
          <a:effectRef idx="0">
            <a:schemeClr val="accent4"/>
          </a:effectRef>
          <a:fontRef idx="minor"/>
        </p:style>
        <p:txBody>
          <a:bodyPr/>
          <a:lstStyle/>
          <a:p>
            <a:pPr algn="ctr">
              <a:lnSpc>
                <a:spcPct val="90000"/>
              </a:lnSpc>
              <a:spcBef>
                <a:spcPts val="1001"/>
              </a:spcBef>
            </a:pPr>
            <a:r>
              <a:rPr lang="en-US" sz="2000" b="0" strike="noStrike" spc="-1" baseline="30000">
                <a:solidFill>
                  <a:srgbClr val="FFFFFF"/>
                </a:solidFill>
                <a:latin typeface="Calibri"/>
              </a:rPr>
              <a:t>13</a:t>
            </a:r>
            <a:r>
              <a:rPr lang="en-US" sz="2000" b="0" strike="noStrike" spc="-1">
                <a:solidFill>
                  <a:srgbClr val="FFFFFF"/>
                </a:solidFill>
                <a:latin typeface="Calibri"/>
              </a:rPr>
              <a:t>C(p,γ)</a:t>
            </a:r>
            <a:r>
              <a:rPr lang="en-US" sz="2000" b="0" strike="noStrike" spc="-1" baseline="30000">
                <a:solidFill>
                  <a:srgbClr val="FFFFFF"/>
                </a:solidFill>
                <a:latin typeface="Calibri"/>
              </a:rPr>
              <a:t>14</a:t>
            </a:r>
            <a:r>
              <a:rPr lang="en-US" sz="2000" b="0" strike="noStrike" spc="-1">
                <a:solidFill>
                  <a:srgbClr val="FFFFFF"/>
                </a:solidFill>
                <a:latin typeface="Calibri"/>
              </a:rPr>
              <a:t>N </a:t>
            </a:r>
            <a:endParaRPr lang="en-US" sz="2000" b="0" strike="noStrike" spc="-1">
              <a:latin typeface="Arial"/>
            </a:endParaRPr>
          </a:p>
        </p:txBody>
      </p:sp>
      <p:sp>
        <p:nvSpPr>
          <p:cNvPr id="271" name="CustomShape 4"/>
          <p:cNvSpPr/>
          <p:nvPr/>
        </p:nvSpPr>
        <p:spPr>
          <a:xfrm>
            <a:off x="285480" y="6574680"/>
            <a:ext cx="3554640" cy="272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200" b="0" strike="noStrike" spc="-1">
                <a:solidFill>
                  <a:srgbClr val="000000"/>
                </a:solidFill>
                <a:latin typeface="Calibri"/>
              </a:rPr>
              <a:t>J. T. Huang et al. Atom.Data Nucl.Data Tabl. 96 (2010) </a:t>
            </a:r>
            <a:endParaRPr lang="en-US" sz="1200" b="0" strike="noStrike" spc="-1">
              <a:latin typeface="Arial"/>
            </a:endParaRPr>
          </a:p>
        </p:txBody>
      </p:sp>
      <p:pic>
        <p:nvPicPr>
          <p:cNvPr id="273" name="Picture 8"/>
          <p:cNvPicPr/>
          <p:nvPr/>
        </p:nvPicPr>
        <p:blipFill>
          <a:blip r:embed="rId3"/>
          <a:stretch/>
        </p:blipFill>
        <p:spPr>
          <a:xfrm>
            <a:off x="7048800" y="1507103"/>
            <a:ext cx="4992120" cy="4992120"/>
          </a:xfrm>
          <a:prstGeom prst="rect">
            <a:avLst/>
          </a:prstGeom>
          <a:ln>
            <a:noFill/>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CustomShape 1"/>
          <p:cNvSpPr/>
          <p:nvPr/>
        </p:nvSpPr>
        <p:spPr>
          <a:xfrm>
            <a:off x="744480" y="0"/>
            <a:ext cx="10854720" cy="1567800"/>
          </a:xfrm>
          <a:prstGeom prst="rect">
            <a:avLst/>
          </a:prstGeom>
          <a:noFill/>
          <a:ln>
            <a:noFill/>
          </a:ln>
        </p:spPr>
        <p:style>
          <a:lnRef idx="0">
            <a:scrgbClr r="0" g="0" b="0"/>
          </a:lnRef>
          <a:fillRef idx="0">
            <a:scrgbClr r="0" g="0" b="0"/>
          </a:fillRef>
          <a:effectRef idx="0">
            <a:scrgbClr r="0" g="0" b="0"/>
          </a:effectRef>
          <a:fontRef idx="minor"/>
        </p:style>
        <p:txBody>
          <a:bodyPr anchor="ctr">
            <a:normAutofit/>
          </a:bodyPr>
          <a:lstStyle/>
          <a:p>
            <a:pPr algn="ctr">
              <a:lnSpc>
                <a:spcPct val="90000"/>
              </a:lnSpc>
            </a:pPr>
            <a:r>
              <a:rPr lang="en-US" sz="4400" b="1" strike="noStrike" spc="-1">
                <a:solidFill>
                  <a:srgbClr val="FF0000"/>
                </a:solidFill>
                <a:latin typeface="Calibri Light"/>
              </a:rPr>
              <a:t>SUMMARY</a:t>
            </a:r>
            <a:endParaRPr lang="en-US" sz="4400" b="0" strike="noStrike" spc="-1">
              <a:latin typeface="Arial"/>
            </a:endParaRPr>
          </a:p>
        </p:txBody>
      </p:sp>
      <p:sp>
        <p:nvSpPr>
          <p:cNvPr id="276" name="TextShape 3"/>
          <p:cNvSpPr txBox="1"/>
          <p:nvPr/>
        </p:nvSpPr>
        <p:spPr>
          <a:xfrm>
            <a:off x="8610480" y="6356520"/>
            <a:ext cx="2742840" cy="364680"/>
          </a:xfrm>
          <a:prstGeom prst="rect">
            <a:avLst/>
          </a:prstGeom>
          <a:noFill/>
          <a:ln>
            <a:noFill/>
          </a:ln>
        </p:spPr>
        <p:txBody>
          <a:bodyPr anchor="ctr"/>
          <a:lstStyle/>
          <a:p>
            <a:pPr algn="r">
              <a:lnSpc>
                <a:spcPct val="100000"/>
              </a:lnSpc>
            </a:pPr>
            <a:fld id="{2EBF3E0B-4DDD-41A5-AB93-F7FC0F846151}" type="slidenum">
              <a:rPr lang="en-US" sz="1200" b="0" strike="noStrike" spc="-1">
                <a:solidFill>
                  <a:srgbClr val="8B8B8B"/>
                </a:solidFill>
                <a:latin typeface="Calibri"/>
              </a:rPr>
              <a:t>13</a:t>
            </a:fld>
            <a:endParaRPr lang="en-US" sz="1200" b="0" strike="noStrike" spc="-1">
              <a:latin typeface="Times New Roman"/>
            </a:endParaRPr>
          </a:p>
        </p:txBody>
      </p:sp>
      <p:sp>
        <p:nvSpPr>
          <p:cNvPr id="6" name="CustomShape 2"/>
          <p:cNvSpPr/>
          <p:nvPr/>
        </p:nvSpPr>
        <p:spPr>
          <a:xfrm>
            <a:off x="1162800" y="1568160"/>
            <a:ext cx="10436400" cy="3604731"/>
          </a:xfrm>
          <a:prstGeom prst="rect">
            <a:avLst/>
          </a:prstGeom>
          <a:noFill/>
          <a:ln>
            <a:noFill/>
          </a:ln>
        </p:spPr>
        <p:style>
          <a:lnRef idx="2">
            <a:schemeClr val="accent4">
              <a:shade val="50000"/>
            </a:schemeClr>
          </a:lnRef>
          <a:fillRef idx="1">
            <a:schemeClr val="accent4"/>
          </a:fillRef>
          <a:effectRef idx="0">
            <a:schemeClr val="accent4"/>
          </a:effectRef>
          <a:fontRef idx="minor"/>
        </p:style>
        <p:txBody>
          <a:bodyPr/>
          <a:lstStyle/>
          <a:p>
            <a:pPr marL="343260" indent="-342900" algn="just">
              <a:lnSpc>
                <a:spcPct val="90000"/>
              </a:lnSpc>
              <a:spcBef>
                <a:spcPts val="1001"/>
              </a:spcBef>
              <a:buClr>
                <a:srgbClr val="FFFFFF"/>
              </a:buClr>
              <a:buFont typeface="Wingdings" panose="05000000000000000000" pitchFamily="2" charset="2"/>
              <a:buChar char="ü"/>
            </a:pPr>
            <a:r>
              <a:rPr lang="en-US" sz="2400" strike="noStrike" dirty="0">
                <a:latin typeface="Calibri"/>
              </a:rPr>
              <a:t>The folded potential gives a </a:t>
            </a:r>
            <a:r>
              <a:rPr lang="en-US" sz="2400" strike="noStrike" dirty="0" smtClean="0">
                <a:latin typeface="Calibri"/>
              </a:rPr>
              <a:t>good </a:t>
            </a:r>
            <a:r>
              <a:rPr lang="en-US" sz="2400" strike="noStrike" dirty="0">
                <a:latin typeface="Calibri"/>
              </a:rPr>
              <a:t>OM description of the elastic p+</a:t>
            </a:r>
            <a:r>
              <a:rPr lang="en-US" sz="2400" strike="noStrike" baseline="30000" dirty="0">
                <a:latin typeface="Calibri"/>
              </a:rPr>
              <a:t>12</a:t>
            </a:r>
            <a:r>
              <a:rPr lang="en-US" sz="2400" strike="noStrike" dirty="0">
                <a:latin typeface="Calibri"/>
              </a:rPr>
              <a:t>C scattering at </a:t>
            </a:r>
            <a:r>
              <a:rPr lang="en-US" sz="2400" strike="noStrike" dirty="0" smtClean="0">
                <a:latin typeface="Calibri"/>
              </a:rPr>
              <a:t>several energies</a:t>
            </a:r>
            <a:r>
              <a:rPr lang="en-US" sz="2400" strike="noStrike" dirty="0">
                <a:latin typeface="Calibri"/>
              </a:rPr>
              <a:t>. </a:t>
            </a:r>
            <a:endParaRPr lang="en-US" sz="2400" strike="noStrike" dirty="0">
              <a:latin typeface="Arial"/>
            </a:endParaRPr>
          </a:p>
          <a:p>
            <a:pPr marL="343260" indent="-342900" algn="just">
              <a:lnSpc>
                <a:spcPct val="90000"/>
              </a:lnSpc>
              <a:spcBef>
                <a:spcPts val="1001"/>
              </a:spcBef>
              <a:buClr>
                <a:srgbClr val="FFFFFF"/>
              </a:buClr>
              <a:buFont typeface="Wingdings" panose="05000000000000000000" pitchFamily="2" charset="2"/>
              <a:buChar char="ü"/>
            </a:pPr>
            <a:r>
              <a:rPr lang="en-US" sz="2400" strike="noStrike" dirty="0">
                <a:latin typeface="Calibri"/>
              </a:rPr>
              <a:t>This SFM approach is further used to calculate the nuclear mean-field potential for the study of the astrophysical S factor of the </a:t>
            </a:r>
            <a:r>
              <a:rPr lang="en-US" sz="2400" strike="noStrike" baseline="30000" dirty="0">
                <a:latin typeface="Calibri"/>
              </a:rPr>
              <a:t>12</a:t>
            </a:r>
            <a:r>
              <a:rPr lang="en-US" sz="2400" strike="noStrike" dirty="0">
                <a:latin typeface="Calibri"/>
              </a:rPr>
              <a:t>C(</a:t>
            </a:r>
            <a:r>
              <a:rPr lang="en-US" sz="2400" strike="noStrike" dirty="0" err="1">
                <a:latin typeface="Calibri"/>
              </a:rPr>
              <a:t>p,γ</a:t>
            </a:r>
            <a:r>
              <a:rPr lang="en-US" sz="2400" strike="noStrike" dirty="0">
                <a:latin typeface="Calibri"/>
              </a:rPr>
              <a:t>)</a:t>
            </a:r>
            <a:r>
              <a:rPr lang="en-US" sz="2400" strike="noStrike" baseline="30000" dirty="0">
                <a:latin typeface="Calibri"/>
              </a:rPr>
              <a:t>13</a:t>
            </a:r>
            <a:r>
              <a:rPr lang="en-US" sz="2400" strike="noStrike" dirty="0">
                <a:latin typeface="Calibri"/>
              </a:rPr>
              <a:t>N and </a:t>
            </a:r>
            <a:r>
              <a:rPr lang="en-US" sz="2400" strike="noStrike" baseline="30000" dirty="0">
                <a:latin typeface="Calibri"/>
              </a:rPr>
              <a:t>13</a:t>
            </a:r>
            <a:r>
              <a:rPr lang="en-US" sz="2400" strike="noStrike" dirty="0">
                <a:latin typeface="Calibri"/>
              </a:rPr>
              <a:t>C(</a:t>
            </a:r>
            <a:r>
              <a:rPr lang="en-US" sz="2400" strike="noStrike" dirty="0" err="1">
                <a:latin typeface="Calibri"/>
              </a:rPr>
              <a:t>p,γ</a:t>
            </a:r>
            <a:r>
              <a:rPr lang="en-US" sz="2400" strike="noStrike" dirty="0">
                <a:latin typeface="Calibri"/>
              </a:rPr>
              <a:t>)</a:t>
            </a:r>
            <a:r>
              <a:rPr lang="en-US" sz="2400" strike="noStrike" baseline="30000" dirty="0">
                <a:latin typeface="Calibri"/>
              </a:rPr>
              <a:t>14</a:t>
            </a:r>
            <a:r>
              <a:rPr lang="en-US" sz="2400" strike="noStrike" dirty="0">
                <a:latin typeface="Calibri"/>
              </a:rPr>
              <a:t>N reactions.</a:t>
            </a:r>
            <a:endParaRPr lang="en-US" sz="2400" strike="noStrike" dirty="0">
              <a:latin typeface="Arial"/>
            </a:endParaRPr>
          </a:p>
          <a:p>
            <a:pPr marL="343260" indent="-342900" algn="just">
              <a:lnSpc>
                <a:spcPct val="90000"/>
              </a:lnSpc>
              <a:spcBef>
                <a:spcPts val="1001"/>
              </a:spcBef>
              <a:buClr>
                <a:srgbClr val="FFFFFF"/>
              </a:buClr>
              <a:buFont typeface="Wingdings" panose="05000000000000000000" pitchFamily="2" charset="2"/>
              <a:buChar char="ü"/>
            </a:pPr>
            <a:r>
              <a:rPr lang="en-US" sz="2400" strike="noStrike" dirty="0">
                <a:latin typeface="Calibri"/>
              </a:rPr>
              <a:t>Reaction rates of the radiative capture reactions which are an importantly astrophysical quantity are produced to describe effectively the experimental data.</a:t>
            </a:r>
            <a:endParaRPr lang="en-US" sz="2400" strike="noStrike" dirty="0">
              <a:latin typeface="Arial"/>
            </a:endParaRPr>
          </a:p>
          <a:p>
            <a:pPr algn="just">
              <a:lnSpc>
                <a:spcPct val="90000"/>
              </a:lnSpc>
              <a:spcBef>
                <a:spcPts val="1001"/>
              </a:spcBef>
            </a:pPr>
            <a:endParaRPr lang="en-US" sz="2400" strike="noStrike" dirty="0">
              <a:latin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TextShape 3"/>
          <p:cNvSpPr txBox="1"/>
          <p:nvPr/>
        </p:nvSpPr>
        <p:spPr>
          <a:xfrm>
            <a:off x="8610480" y="6356520"/>
            <a:ext cx="2742840" cy="364680"/>
          </a:xfrm>
          <a:prstGeom prst="rect">
            <a:avLst/>
          </a:prstGeom>
          <a:noFill/>
          <a:ln>
            <a:noFill/>
          </a:ln>
        </p:spPr>
        <p:txBody>
          <a:bodyPr anchor="ctr"/>
          <a:lstStyle/>
          <a:p>
            <a:pPr algn="r">
              <a:lnSpc>
                <a:spcPct val="100000"/>
              </a:lnSpc>
            </a:pPr>
            <a:fld id="{2EBF3E0B-4DDD-41A5-AB93-F7FC0F846151}" type="slidenum">
              <a:rPr lang="en-US" sz="1200" b="0" strike="noStrike" spc="-1">
                <a:solidFill>
                  <a:srgbClr val="8B8B8B"/>
                </a:solidFill>
                <a:latin typeface="Calibri"/>
              </a:rPr>
              <a:t>14</a:t>
            </a:fld>
            <a:endParaRPr lang="en-US" sz="1200" b="0" strike="noStrike" spc="-1">
              <a:latin typeface="Times New Roman"/>
            </a:endParaRPr>
          </a:p>
        </p:txBody>
      </p:sp>
      <p:sp>
        <p:nvSpPr>
          <p:cNvPr id="275" name="CustomShape 2"/>
          <p:cNvSpPr/>
          <p:nvPr/>
        </p:nvSpPr>
        <p:spPr>
          <a:xfrm>
            <a:off x="104502" y="2847703"/>
            <a:ext cx="11848012" cy="2272937"/>
          </a:xfrm>
          <a:prstGeom prst="rect">
            <a:avLst/>
          </a:prstGeom>
          <a:noFill/>
          <a:ln>
            <a:noFill/>
          </a:ln>
        </p:spPr>
        <p:style>
          <a:lnRef idx="2">
            <a:schemeClr val="accent4">
              <a:shade val="50000"/>
            </a:schemeClr>
          </a:lnRef>
          <a:fillRef idx="1">
            <a:schemeClr val="accent4"/>
          </a:fillRef>
          <a:effectRef idx="0">
            <a:schemeClr val="accent4"/>
          </a:effectRef>
          <a:fontRef idx="minor"/>
        </p:style>
        <p:txBody>
          <a:bodyPr/>
          <a:lstStyle/>
          <a:p>
            <a:pPr marL="360" algn="ctr">
              <a:lnSpc>
                <a:spcPct val="90000"/>
              </a:lnSpc>
              <a:spcBef>
                <a:spcPts val="1001"/>
              </a:spcBef>
              <a:buClr>
                <a:srgbClr val="FFFFFF"/>
              </a:buClr>
            </a:pPr>
            <a:r>
              <a:rPr lang="en-US" sz="6000" b="1" strike="noStrike" dirty="0" smtClean="0">
                <a:ln w="22225">
                  <a:solidFill>
                    <a:schemeClr val="accent2"/>
                  </a:solidFill>
                  <a:prstDash val="solid"/>
                </a:ln>
                <a:solidFill>
                  <a:schemeClr val="accent2">
                    <a:lumMod val="40000"/>
                    <a:lumOff val="60000"/>
                  </a:schemeClr>
                </a:solidFill>
                <a:latin typeface="Calibri"/>
              </a:rPr>
              <a:t>THANK YOU FOR YOUR ATTENTION!</a:t>
            </a:r>
            <a:endParaRPr lang="en-US" sz="6000" b="1" strike="noStrike" dirty="0">
              <a:ln w="22225">
                <a:solidFill>
                  <a:schemeClr val="accent2"/>
                </a:solidFill>
                <a:prstDash val="solid"/>
              </a:ln>
              <a:solidFill>
                <a:schemeClr val="accent2">
                  <a:lumMod val="40000"/>
                  <a:lumOff val="60000"/>
                </a:schemeClr>
              </a:solidFill>
              <a:latin typeface="Arial"/>
            </a:endParaRPr>
          </a:p>
        </p:txBody>
      </p:sp>
    </p:spTree>
    <p:extLst>
      <p:ext uri="{BB962C8B-B14F-4D97-AF65-F5344CB8AC3E}">
        <p14:creationId xmlns:p14="http://schemas.microsoft.com/office/powerpoint/2010/main" val="1433864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TextShape 1"/>
          <p:cNvSpPr txBox="1"/>
          <p:nvPr/>
        </p:nvSpPr>
        <p:spPr>
          <a:xfrm>
            <a:off x="838080" y="365040"/>
            <a:ext cx="10515240" cy="1325160"/>
          </a:xfrm>
          <a:prstGeom prst="rect">
            <a:avLst/>
          </a:prstGeom>
          <a:noFill/>
          <a:ln>
            <a:noFill/>
          </a:ln>
        </p:spPr>
        <p:txBody>
          <a:bodyPr anchor="ctr"/>
          <a:lstStyle/>
          <a:p>
            <a:pPr>
              <a:lnSpc>
                <a:spcPct val="90000"/>
              </a:lnSpc>
            </a:pPr>
            <a:r>
              <a:rPr lang="en-US" sz="4400" b="1" strike="noStrike" spc="-1">
                <a:solidFill>
                  <a:srgbClr val="FF0000"/>
                </a:solidFill>
                <a:latin typeface="Calibri Light"/>
              </a:rPr>
              <a:t>CONTENT</a:t>
            </a:r>
            <a:endParaRPr lang="en-US" sz="4400" b="0" strike="noStrike" spc="-1">
              <a:solidFill>
                <a:srgbClr val="000000"/>
              </a:solidFill>
              <a:latin typeface="Calibri"/>
            </a:endParaRPr>
          </a:p>
        </p:txBody>
      </p:sp>
      <p:sp>
        <p:nvSpPr>
          <p:cNvPr id="96" name="TextShape 2"/>
          <p:cNvSpPr txBox="1"/>
          <p:nvPr/>
        </p:nvSpPr>
        <p:spPr>
          <a:xfrm>
            <a:off x="838080" y="1825560"/>
            <a:ext cx="10515240" cy="4350960"/>
          </a:xfrm>
          <a:prstGeom prst="rect">
            <a:avLst/>
          </a:prstGeom>
          <a:noFill/>
          <a:ln>
            <a:noFill/>
          </a:ln>
        </p:spPr>
        <p:txBody>
          <a:bodyPr/>
          <a:lstStyle/>
          <a:p>
            <a:pPr marL="571680" indent="-571320">
              <a:lnSpc>
                <a:spcPct val="90000"/>
              </a:lnSpc>
              <a:spcBef>
                <a:spcPts val="1001"/>
              </a:spcBef>
              <a:buClr>
                <a:srgbClr val="0D0D0D"/>
              </a:buClr>
              <a:buFont typeface="Calibri Light"/>
              <a:buAutoNum type="romanUcPeriod"/>
            </a:pPr>
            <a:r>
              <a:rPr lang="en-US" sz="2800" b="0" strike="noStrike" spc="-1" dirty="0">
                <a:solidFill>
                  <a:srgbClr val="0D0D0D"/>
                </a:solidFill>
                <a:latin typeface="Calibri"/>
              </a:rPr>
              <a:t>Radiative capture</a:t>
            </a:r>
            <a:endParaRPr lang="en-US" sz="2800" b="0" strike="noStrike" spc="-1" dirty="0">
              <a:solidFill>
                <a:srgbClr val="000000"/>
              </a:solidFill>
              <a:latin typeface="Calibri"/>
            </a:endParaRPr>
          </a:p>
          <a:p>
            <a:pPr marL="571680" indent="-571320">
              <a:lnSpc>
                <a:spcPct val="90000"/>
              </a:lnSpc>
              <a:spcBef>
                <a:spcPts val="1001"/>
              </a:spcBef>
              <a:buClr>
                <a:srgbClr val="0D0D0D"/>
              </a:buClr>
              <a:buFont typeface="Calibri Light"/>
              <a:buAutoNum type="romanUcPeriod"/>
            </a:pPr>
            <a:r>
              <a:rPr lang="en-US" sz="2800" b="0" strike="noStrike" spc="-1" dirty="0">
                <a:solidFill>
                  <a:srgbClr val="0D0D0D"/>
                </a:solidFill>
                <a:latin typeface="Calibri"/>
              </a:rPr>
              <a:t>Nuclear mean-field potential</a:t>
            </a:r>
            <a:endParaRPr lang="en-US" sz="2800" b="0" strike="noStrike" spc="-1" dirty="0">
              <a:solidFill>
                <a:srgbClr val="000000"/>
              </a:solidFill>
              <a:latin typeface="Calibri"/>
            </a:endParaRPr>
          </a:p>
          <a:p>
            <a:pPr marL="571680" indent="-571320">
              <a:lnSpc>
                <a:spcPct val="90000"/>
              </a:lnSpc>
              <a:spcBef>
                <a:spcPts val="1001"/>
              </a:spcBef>
              <a:buClr>
                <a:srgbClr val="0D0D0D"/>
              </a:buClr>
              <a:buFont typeface="Calibri Light"/>
              <a:buAutoNum type="romanUcPeriod"/>
            </a:pPr>
            <a:r>
              <a:rPr lang="en-US" sz="2800" b="0" strike="noStrike" spc="-1" dirty="0" smtClean="0">
                <a:solidFill>
                  <a:srgbClr val="0D0D0D"/>
                </a:solidFill>
                <a:latin typeface="Calibri"/>
              </a:rPr>
              <a:t>Mean-field </a:t>
            </a:r>
            <a:r>
              <a:rPr lang="en-US" sz="2800" b="0" strike="noStrike" spc="-1" dirty="0">
                <a:solidFill>
                  <a:srgbClr val="0D0D0D"/>
                </a:solidFill>
                <a:latin typeface="Calibri"/>
              </a:rPr>
              <a:t>description of the </a:t>
            </a:r>
            <a:r>
              <a:rPr lang="en-US" sz="2800" b="0" strike="noStrike" spc="-1" baseline="30000" dirty="0">
                <a:solidFill>
                  <a:srgbClr val="0D0D0D"/>
                </a:solidFill>
                <a:latin typeface="Calibri"/>
              </a:rPr>
              <a:t>12</a:t>
            </a:r>
            <a:r>
              <a:rPr lang="en-US" sz="2800" b="0" strike="noStrike" spc="-1" dirty="0">
                <a:solidFill>
                  <a:srgbClr val="0D0D0D"/>
                </a:solidFill>
                <a:latin typeface="Calibri"/>
              </a:rPr>
              <a:t>C(</a:t>
            </a:r>
            <a:r>
              <a:rPr lang="en-US" sz="2800" b="0" strike="noStrike" spc="-1" dirty="0" err="1">
                <a:solidFill>
                  <a:srgbClr val="0D0D0D"/>
                </a:solidFill>
                <a:latin typeface="Calibri"/>
              </a:rPr>
              <a:t>p,γ</a:t>
            </a:r>
            <a:r>
              <a:rPr lang="en-US" sz="2800" b="0" strike="noStrike" spc="-1" dirty="0">
                <a:solidFill>
                  <a:srgbClr val="0D0D0D"/>
                </a:solidFill>
                <a:latin typeface="Calibri"/>
              </a:rPr>
              <a:t>)</a:t>
            </a:r>
            <a:r>
              <a:rPr lang="en-US" sz="2800" b="0" strike="noStrike" spc="-1" baseline="30000" dirty="0">
                <a:solidFill>
                  <a:srgbClr val="0D0D0D"/>
                </a:solidFill>
                <a:latin typeface="Calibri"/>
              </a:rPr>
              <a:t>13</a:t>
            </a:r>
            <a:r>
              <a:rPr lang="en-US" sz="2800" b="0" strike="noStrike" spc="-1" dirty="0">
                <a:solidFill>
                  <a:srgbClr val="0D0D0D"/>
                </a:solidFill>
                <a:latin typeface="Calibri"/>
              </a:rPr>
              <a:t>N and </a:t>
            </a:r>
            <a:r>
              <a:rPr lang="en-US" sz="2800" b="0" strike="noStrike" spc="-1" baseline="30000" dirty="0">
                <a:solidFill>
                  <a:srgbClr val="0D0D0D"/>
                </a:solidFill>
                <a:latin typeface="Calibri"/>
              </a:rPr>
              <a:t>13</a:t>
            </a:r>
            <a:r>
              <a:rPr lang="en-US" sz="2800" b="0" strike="noStrike" spc="-1" dirty="0">
                <a:solidFill>
                  <a:srgbClr val="0D0D0D"/>
                </a:solidFill>
                <a:latin typeface="Calibri"/>
              </a:rPr>
              <a:t>C(</a:t>
            </a:r>
            <a:r>
              <a:rPr lang="en-US" sz="2800" b="0" strike="noStrike" spc="-1" dirty="0" err="1">
                <a:solidFill>
                  <a:srgbClr val="0D0D0D"/>
                </a:solidFill>
                <a:latin typeface="Calibri"/>
              </a:rPr>
              <a:t>p,γ</a:t>
            </a:r>
            <a:r>
              <a:rPr lang="en-US" sz="2800" b="0" strike="noStrike" spc="-1" dirty="0">
                <a:solidFill>
                  <a:srgbClr val="0D0D0D"/>
                </a:solidFill>
                <a:latin typeface="Calibri"/>
              </a:rPr>
              <a:t>)</a:t>
            </a:r>
            <a:r>
              <a:rPr lang="en-US" sz="2800" b="0" strike="noStrike" spc="-1" baseline="30000" dirty="0">
                <a:solidFill>
                  <a:srgbClr val="0D0D0D"/>
                </a:solidFill>
                <a:latin typeface="Calibri"/>
              </a:rPr>
              <a:t>14</a:t>
            </a:r>
            <a:r>
              <a:rPr lang="en-US" sz="2800" b="0" strike="noStrike" spc="-1" dirty="0">
                <a:solidFill>
                  <a:srgbClr val="0D0D0D"/>
                </a:solidFill>
                <a:latin typeface="Calibri"/>
              </a:rPr>
              <a:t>N reactions</a:t>
            </a:r>
            <a:endParaRPr lang="en-US" sz="2800" b="0" strike="noStrike" spc="-1" dirty="0">
              <a:solidFill>
                <a:srgbClr val="000000"/>
              </a:solidFill>
              <a:latin typeface="Calibri"/>
            </a:endParaRPr>
          </a:p>
          <a:p>
            <a:pPr marL="571680" indent="-571320">
              <a:lnSpc>
                <a:spcPct val="90000"/>
              </a:lnSpc>
              <a:spcBef>
                <a:spcPts val="1001"/>
              </a:spcBef>
              <a:buClr>
                <a:srgbClr val="0D0D0D"/>
              </a:buClr>
              <a:buFont typeface="Calibri Light"/>
              <a:buAutoNum type="romanUcPeriod"/>
            </a:pPr>
            <a:r>
              <a:rPr lang="en-US" sz="2800" b="0" strike="noStrike" spc="-1" dirty="0">
                <a:solidFill>
                  <a:srgbClr val="0D0D0D"/>
                </a:solidFill>
                <a:latin typeface="Calibri"/>
              </a:rPr>
              <a:t>Summary</a:t>
            </a:r>
            <a:endParaRPr lang="en-US" sz="2800" b="0" strike="noStrike" spc="-1" dirty="0">
              <a:solidFill>
                <a:srgbClr val="000000"/>
              </a:solidFill>
              <a:latin typeface="Calibri"/>
            </a:endParaRPr>
          </a:p>
        </p:txBody>
      </p:sp>
      <p:sp>
        <p:nvSpPr>
          <p:cNvPr id="97" name="TextShape 3"/>
          <p:cNvSpPr txBox="1"/>
          <p:nvPr/>
        </p:nvSpPr>
        <p:spPr>
          <a:xfrm>
            <a:off x="8610480" y="6356520"/>
            <a:ext cx="2742840" cy="364680"/>
          </a:xfrm>
          <a:prstGeom prst="rect">
            <a:avLst/>
          </a:prstGeom>
          <a:noFill/>
          <a:ln>
            <a:noFill/>
          </a:ln>
        </p:spPr>
        <p:txBody>
          <a:bodyPr anchor="ctr"/>
          <a:lstStyle/>
          <a:p>
            <a:pPr algn="r">
              <a:lnSpc>
                <a:spcPct val="100000"/>
              </a:lnSpc>
            </a:pPr>
            <a:fld id="{017C26E3-C37A-4D85-BF7B-B8E5043B64B1}" type="slidenum">
              <a:rPr lang="en-US" sz="1200" b="0" strike="noStrike" spc="-1">
                <a:solidFill>
                  <a:srgbClr val="8B8B8B"/>
                </a:solidFill>
                <a:latin typeface="Calibri"/>
              </a:rPr>
              <a:t>2</a:t>
            </a:fld>
            <a:endParaRPr lang="en-US" sz="1200" b="0" strike="noStrike" spc="-1">
              <a:latin typeface="Times New Roman"/>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Shape 1"/>
          <p:cNvSpPr txBox="1"/>
          <p:nvPr/>
        </p:nvSpPr>
        <p:spPr>
          <a:xfrm>
            <a:off x="550800" y="142920"/>
            <a:ext cx="10515240" cy="836280"/>
          </a:xfrm>
          <a:prstGeom prst="rect">
            <a:avLst/>
          </a:prstGeom>
          <a:noFill/>
          <a:ln>
            <a:noFill/>
          </a:ln>
        </p:spPr>
        <p:txBody>
          <a:bodyPr anchor="ctr"/>
          <a:lstStyle/>
          <a:p>
            <a:pPr algn="ctr">
              <a:lnSpc>
                <a:spcPct val="90000"/>
              </a:lnSpc>
            </a:pPr>
            <a:r>
              <a:rPr lang="en-US" sz="4400" b="1" strike="noStrike" spc="-1">
                <a:solidFill>
                  <a:srgbClr val="FF0000"/>
                </a:solidFill>
                <a:latin typeface="Calibri Light"/>
              </a:rPr>
              <a:t>RADIATIVE CAPTURE</a:t>
            </a:r>
            <a:endParaRPr lang="en-US" sz="4400" b="0" strike="noStrike" spc="-1">
              <a:solidFill>
                <a:srgbClr val="000000"/>
              </a:solidFill>
              <a:latin typeface="Calibri"/>
            </a:endParaRPr>
          </a:p>
        </p:txBody>
      </p:sp>
      <p:pic>
        <p:nvPicPr>
          <p:cNvPr id="99" name="Picture 3"/>
          <p:cNvPicPr/>
          <p:nvPr/>
        </p:nvPicPr>
        <p:blipFill>
          <a:blip r:embed="rId3"/>
          <a:stretch/>
        </p:blipFill>
        <p:spPr>
          <a:xfrm>
            <a:off x="8702640" y="979560"/>
            <a:ext cx="2642040" cy="2096640"/>
          </a:xfrm>
          <a:prstGeom prst="rect">
            <a:avLst/>
          </a:prstGeom>
          <a:ln>
            <a:noFill/>
          </a:ln>
        </p:spPr>
      </p:pic>
      <p:sp>
        <p:nvSpPr>
          <p:cNvPr id="100" name="CustomShape 2"/>
          <p:cNvSpPr/>
          <p:nvPr/>
        </p:nvSpPr>
        <p:spPr>
          <a:xfrm>
            <a:off x="550800" y="1227240"/>
            <a:ext cx="6842520" cy="1123560"/>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a:lnSpc>
                <a:spcPct val="90000"/>
              </a:lnSpc>
              <a:spcBef>
                <a:spcPts val="1001"/>
              </a:spcBef>
            </a:pPr>
            <a:r>
              <a:rPr lang="en-US" sz="2800" b="0" strike="noStrike" spc="-1">
                <a:solidFill>
                  <a:srgbClr val="000000"/>
                </a:solidFill>
                <a:latin typeface="Calibri"/>
              </a:rPr>
              <a:t>Radiative capture is an important process due to its astrophysical applications.</a:t>
            </a:r>
            <a:endParaRPr lang="en-US" sz="2800" b="0" strike="noStrike" spc="-1">
              <a:latin typeface="Arial"/>
            </a:endParaRPr>
          </a:p>
          <a:p>
            <a:pPr>
              <a:lnSpc>
                <a:spcPct val="90000"/>
              </a:lnSpc>
              <a:spcBef>
                <a:spcPts val="1001"/>
              </a:spcBef>
            </a:pPr>
            <a:endParaRPr lang="en-US" sz="2800" b="0" strike="noStrike" spc="-1">
              <a:latin typeface="Arial"/>
            </a:endParaRPr>
          </a:p>
        </p:txBody>
      </p:sp>
      <p:sp>
        <p:nvSpPr>
          <p:cNvPr id="102" name="CustomShape 3"/>
          <p:cNvSpPr/>
          <p:nvPr/>
        </p:nvSpPr>
        <p:spPr>
          <a:xfrm>
            <a:off x="9966625" y="3843514"/>
            <a:ext cx="1802160" cy="489960"/>
          </a:xfrm>
          <a:prstGeom prst="rect">
            <a:avLst/>
          </a:prstGeom>
          <a:ln/>
        </p:spPr>
        <p:style>
          <a:lnRef idx="3">
            <a:schemeClr val="lt1"/>
          </a:lnRef>
          <a:fillRef idx="1">
            <a:schemeClr val="accent5"/>
          </a:fillRef>
          <a:effectRef idx="1">
            <a:schemeClr val="accent5"/>
          </a:effectRef>
          <a:fontRef idx="minor">
            <a:schemeClr val="lt1"/>
          </a:fontRef>
        </p:style>
        <p:txBody>
          <a:bodyPr>
            <a:normAutofit/>
          </a:bodyPr>
          <a:lstStyle/>
          <a:p>
            <a:pPr>
              <a:lnSpc>
                <a:spcPct val="90000"/>
              </a:lnSpc>
              <a:spcBef>
                <a:spcPts val="1001"/>
              </a:spcBef>
            </a:pPr>
            <a:r>
              <a:rPr lang="en-US" sz="2800" b="0" strike="noStrike" spc="-1" dirty="0">
                <a:solidFill>
                  <a:srgbClr val="000000"/>
                </a:solidFill>
                <a:latin typeface="Calibri"/>
              </a:rPr>
              <a:t>CNO cycle</a:t>
            </a:r>
            <a:endParaRPr lang="en-US" sz="2800" b="0" strike="noStrike" spc="-1" dirty="0">
              <a:latin typeface="Arial"/>
            </a:endParaRPr>
          </a:p>
        </p:txBody>
      </p:sp>
      <p:pic>
        <p:nvPicPr>
          <p:cNvPr id="103" name="Picture 8"/>
          <p:cNvPicPr/>
          <p:nvPr/>
        </p:nvPicPr>
        <p:blipFill>
          <a:blip r:embed="rId4"/>
          <a:stretch/>
        </p:blipFill>
        <p:spPr>
          <a:xfrm>
            <a:off x="1734840" y="3096540"/>
            <a:ext cx="2086560" cy="2971080"/>
          </a:xfrm>
          <a:prstGeom prst="rect">
            <a:avLst/>
          </a:prstGeom>
          <a:ln>
            <a:noFill/>
          </a:ln>
        </p:spPr>
      </p:pic>
      <p:sp>
        <p:nvSpPr>
          <p:cNvPr id="104" name="CustomShape 4"/>
          <p:cNvSpPr/>
          <p:nvPr/>
        </p:nvSpPr>
        <p:spPr>
          <a:xfrm>
            <a:off x="142060" y="4141646"/>
            <a:ext cx="1465636" cy="489960"/>
          </a:xfrm>
          <a:prstGeom prst="rect">
            <a:avLst/>
          </a:prstGeom>
          <a:ln/>
        </p:spPr>
        <p:style>
          <a:lnRef idx="3">
            <a:schemeClr val="lt1"/>
          </a:lnRef>
          <a:fillRef idx="1">
            <a:schemeClr val="accent1"/>
          </a:fillRef>
          <a:effectRef idx="1">
            <a:schemeClr val="accent1"/>
          </a:effectRef>
          <a:fontRef idx="minor">
            <a:schemeClr val="lt1"/>
          </a:fontRef>
        </p:style>
        <p:txBody>
          <a:bodyPr>
            <a:normAutofit/>
          </a:bodyPr>
          <a:lstStyle/>
          <a:p>
            <a:pPr>
              <a:lnSpc>
                <a:spcPct val="90000"/>
              </a:lnSpc>
              <a:spcBef>
                <a:spcPts val="1001"/>
              </a:spcBef>
            </a:pPr>
            <a:r>
              <a:rPr lang="en-US" sz="2800" b="0" strike="noStrike" spc="-1" dirty="0">
                <a:solidFill>
                  <a:srgbClr val="000000"/>
                </a:solidFill>
                <a:latin typeface="Calibri"/>
              </a:rPr>
              <a:t>pp chain</a:t>
            </a:r>
            <a:endParaRPr lang="en-US" sz="2800" b="0" strike="noStrike" spc="-1" dirty="0">
              <a:latin typeface="Arial"/>
            </a:endParaRPr>
          </a:p>
        </p:txBody>
      </p:sp>
      <p:sp>
        <p:nvSpPr>
          <p:cNvPr id="105" name="CustomShape 5"/>
          <p:cNvSpPr/>
          <p:nvPr/>
        </p:nvSpPr>
        <p:spPr>
          <a:xfrm>
            <a:off x="1467720" y="2156400"/>
            <a:ext cx="6979680" cy="494280"/>
          </a:xfrm>
          <a:prstGeom prst="rect">
            <a:avLst/>
          </a:prstGeom>
          <a:ln/>
        </p:spPr>
        <p:style>
          <a:lnRef idx="1">
            <a:schemeClr val="accent6"/>
          </a:lnRef>
          <a:fillRef idx="2">
            <a:schemeClr val="accent6"/>
          </a:fillRef>
          <a:effectRef idx="1">
            <a:schemeClr val="accent6"/>
          </a:effectRef>
          <a:fontRef idx="minor"/>
        </p:style>
        <p:txBody>
          <a:bodyPr anchor="ctr">
            <a:normAutofit fontScale="77500" lnSpcReduction="20000"/>
          </a:bodyPr>
          <a:lstStyle/>
          <a:p>
            <a:pPr algn="ctr">
              <a:lnSpc>
                <a:spcPct val="90000"/>
              </a:lnSpc>
              <a:spcBef>
                <a:spcPts val="1001"/>
              </a:spcBef>
            </a:pPr>
            <a:r>
              <a:rPr lang="en-US" sz="2800" b="0" strike="noStrike" spc="-1">
                <a:solidFill>
                  <a:srgbClr val="0D0D0D"/>
                </a:solidFill>
                <a:latin typeface="Calibri"/>
              </a:rPr>
              <a:t>BBN, stellar evolution, element synthesis, X-ray bursts, etc.</a:t>
            </a:r>
            <a:endParaRPr lang="en-US" sz="2800" b="0" strike="noStrike" spc="-1">
              <a:latin typeface="Arial"/>
            </a:endParaRPr>
          </a:p>
        </p:txBody>
      </p:sp>
      <p:grpSp>
        <p:nvGrpSpPr>
          <p:cNvPr id="2" name="Group 1"/>
          <p:cNvGrpSpPr/>
          <p:nvPr/>
        </p:nvGrpSpPr>
        <p:grpSpPr>
          <a:xfrm>
            <a:off x="5541325" y="2949120"/>
            <a:ext cx="4804200" cy="3384000"/>
            <a:chOff x="7252560" y="3253320"/>
            <a:chExt cx="4804200" cy="3384000"/>
          </a:xfrm>
        </p:grpSpPr>
        <p:pic>
          <p:nvPicPr>
            <p:cNvPr id="101" name="Picture 5"/>
            <p:cNvPicPr/>
            <p:nvPr/>
          </p:nvPicPr>
          <p:blipFill>
            <a:blip r:embed="rId5"/>
            <a:stretch/>
          </p:blipFill>
          <p:spPr>
            <a:xfrm>
              <a:off x="7252560" y="3418560"/>
              <a:ext cx="4804200" cy="3218760"/>
            </a:xfrm>
            <a:prstGeom prst="rect">
              <a:avLst/>
            </a:prstGeom>
            <a:ln>
              <a:noFill/>
            </a:ln>
          </p:spPr>
        </p:pic>
        <p:sp>
          <p:nvSpPr>
            <p:cNvPr id="106" name="CustomShape 6"/>
            <p:cNvSpPr/>
            <p:nvPr/>
          </p:nvSpPr>
          <p:spPr>
            <a:xfrm>
              <a:off x="7302240" y="4465080"/>
              <a:ext cx="898200" cy="1582560"/>
            </a:xfrm>
            <a:prstGeom prst="ellipse">
              <a:avLst/>
            </a:prstGeom>
            <a:noFill/>
            <a:ln w="28440">
              <a:custDash>
                <a:ds d="400000" sp="300000"/>
              </a:custDash>
            </a:ln>
          </p:spPr>
          <p:style>
            <a:lnRef idx="2">
              <a:schemeClr val="accent1">
                <a:shade val="50000"/>
              </a:schemeClr>
            </a:lnRef>
            <a:fillRef idx="1">
              <a:schemeClr val="accent1"/>
            </a:fillRef>
            <a:effectRef idx="0">
              <a:schemeClr val="accent1"/>
            </a:effectRef>
            <a:fontRef idx="minor"/>
          </p:style>
        </p:sp>
        <p:sp>
          <p:nvSpPr>
            <p:cNvPr id="107" name="CustomShape 7"/>
            <p:cNvSpPr/>
            <p:nvPr/>
          </p:nvSpPr>
          <p:spPr>
            <a:xfrm>
              <a:off x="7300440" y="3253320"/>
              <a:ext cx="1909800" cy="890280"/>
            </a:xfrm>
            <a:prstGeom prst="ellipse">
              <a:avLst/>
            </a:prstGeom>
            <a:noFill/>
            <a:ln w="28440">
              <a:custDash>
                <a:ds d="400000" sp="300000"/>
              </a:custDash>
            </a:ln>
          </p:spPr>
          <p:style>
            <a:lnRef idx="2">
              <a:schemeClr val="accent1">
                <a:shade val="50000"/>
              </a:schemeClr>
            </a:lnRef>
            <a:fillRef idx="1">
              <a:schemeClr val="accent1"/>
            </a:fillRef>
            <a:effectRef idx="0">
              <a:schemeClr val="accent1"/>
            </a:effectRef>
            <a:fontRef idx="minor"/>
          </p:style>
        </p:sp>
      </p:grpSp>
      <p:sp>
        <p:nvSpPr>
          <p:cNvPr id="110" name="TextShape 9"/>
          <p:cNvSpPr txBox="1"/>
          <p:nvPr/>
        </p:nvSpPr>
        <p:spPr>
          <a:xfrm>
            <a:off x="8610480" y="6356520"/>
            <a:ext cx="2742840" cy="364680"/>
          </a:xfrm>
          <a:prstGeom prst="rect">
            <a:avLst/>
          </a:prstGeom>
          <a:noFill/>
          <a:ln>
            <a:noFill/>
          </a:ln>
        </p:spPr>
        <p:txBody>
          <a:bodyPr anchor="ctr"/>
          <a:lstStyle/>
          <a:p>
            <a:pPr algn="r">
              <a:lnSpc>
                <a:spcPct val="100000"/>
              </a:lnSpc>
            </a:pPr>
            <a:fld id="{1243EAB0-E57F-4CF9-ABF0-F00A21B7C31A}" type="slidenum">
              <a:rPr lang="en-US" sz="1200" b="0" strike="noStrike" spc="-1">
                <a:solidFill>
                  <a:srgbClr val="8B8B8B"/>
                </a:solidFill>
                <a:latin typeface="Calibri"/>
              </a:rPr>
              <a:t>3</a:t>
            </a:fld>
            <a:endParaRPr lang="en-US" sz="1200" b="0" strike="noStrike" spc="-1">
              <a:latin typeface="Times New Roman"/>
            </a:endParaRPr>
          </a:p>
        </p:txBody>
      </p:sp>
      <p:sp>
        <p:nvSpPr>
          <p:cNvPr id="14" name="CustomShape 4"/>
          <p:cNvSpPr/>
          <p:nvPr/>
        </p:nvSpPr>
        <p:spPr>
          <a:xfrm>
            <a:off x="4118065" y="6231240"/>
            <a:ext cx="2502489" cy="423360"/>
          </a:xfrm>
          <a:prstGeom prst="rect">
            <a:avLst/>
          </a:prstGeom>
          <a:ln/>
        </p:spPr>
        <p:style>
          <a:lnRef idx="1">
            <a:schemeClr val="accent2"/>
          </a:lnRef>
          <a:fillRef idx="3">
            <a:schemeClr val="accent2"/>
          </a:fillRef>
          <a:effectRef idx="2">
            <a:schemeClr val="accent2"/>
          </a:effectRef>
          <a:fontRef idx="minor">
            <a:schemeClr val="lt1"/>
          </a:fontRef>
        </p:style>
        <p:txBody>
          <a:bodyPr>
            <a:normAutofit fontScale="85000" lnSpcReduction="10000"/>
          </a:bodyPr>
          <a:lstStyle/>
          <a:p>
            <a:pPr algn="ctr">
              <a:lnSpc>
                <a:spcPct val="90000"/>
              </a:lnSpc>
              <a:spcBef>
                <a:spcPts val="1001"/>
              </a:spcBef>
            </a:pPr>
            <a:r>
              <a:rPr lang="en-US" sz="2800" b="0" strike="noStrike" spc="-1" dirty="0" smtClean="0">
                <a:solidFill>
                  <a:srgbClr val="000000"/>
                </a:solidFill>
                <a:latin typeface="Calibri"/>
              </a:rPr>
              <a:t>Hydrogen burning</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extShape 1"/>
          <p:cNvSpPr txBox="1"/>
          <p:nvPr/>
        </p:nvSpPr>
        <p:spPr>
          <a:xfrm>
            <a:off x="550800" y="142920"/>
            <a:ext cx="10515240" cy="836280"/>
          </a:xfrm>
          <a:prstGeom prst="rect">
            <a:avLst/>
          </a:prstGeom>
          <a:noFill/>
          <a:ln>
            <a:noFill/>
          </a:ln>
        </p:spPr>
        <p:txBody>
          <a:bodyPr anchor="ctr"/>
          <a:lstStyle/>
          <a:p>
            <a:pPr algn="ctr">
              <a:lnSpc>
                <a:spcPct val="90000"/>
              </a:lnSpc>
            </a:pPr>
            <a:r>
              <a:rPr lang="en-US" sz="4400" b="1" strike="noStrike" spc="-1">
                <a:solidFill>
                  <a:srgbClr val="FF0000"/>
                </a:solidFill>
                <a:latin typeface="Calibri Light"/>
              </a:rPr>
              <a:t>RADIATIVE CAPTURE</a:t>
            </a:r>
            <a:endParaRPr lang="en-US" sz="4400" b="0" strike="noStrike" spc="-1">
              <a:solidFill>
                <a:srgbClr val="000000"/>
              </a:solidFill>
              <a:latin typeface="Calibri"/>
            </a:endParaRPr>
          </a:p>
        </p:txBody>
      </p:sp>
      <p:sp>
        <p:nvSpPr>
          <p:cNvPr id="114" name="CustomShape 4"/>
          <p:cNvSpPr/>
          <p:nvPr/>
        </p:nvSpPr>
        <p:spPr>
          <a:xfrm>
            <a:off x="444240" y="3130560"/>
            <a:ext cx="10818000" cy="691920"/>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a:lnSpc>
                <a:spcPct val="90000"/>
              </a:lnSpc>
              <a:spcBef>
                <a:spcPts val="1001"/>
              </a:spcBef>
            </a:pPr>
            <a:r>
              <a:rPr lang="en-US" sz="2400" b="0" strike="noStrike" spc="-1">
                <a:solidFill>
                  <a:srgbClr val="000000"/>
                </a:solidFill>
                <a:latin typeface="Calibri"/>
              </a:rPr>
              <a:t>The radial Schrӧdinger equation:</a:t>
            </a:r>
            <a:endParaRPr lang="en-US" sz="2400" b="0" strike="noStrike" spc="-1">
              <a:latin typeface="Arial"/>
            </a:endParaRPr>
          </a:p>
        </p:txBody>
      </p:sp>
      <p:sp>
        <p:nvSpPr>
          <p:cNvPr id="116" name="TextShape 6"/>
          <p:cNvSpPr txBox="1"/>
          <p:nvPr/>
        </p:nvSpPr>
        <p:spPr>
          <a:xfrm>
            <a:off x="8610480" y="6356520"/>
            <a:ext cx="2742840" cy="364680"/>
          </a:xfrm>
          <a:prstGeom prst="rect">
            <a:avLst/>
          </a:prstGeom>
          <a:noFill/>
          <a:ln>
            <a:noFill/>
          </a:ln>
        </p:spPr>
        <p:txBody>
          <a:bodyPr anchor="ctr"/>
          <a:lstStyle/>
          <a:p>
            <a:pPr algn="r">
              <a:lnSpc>
                <a:spcPct val="100000"/>
              </a:lnSpc>
            </a:pPr>
            <a:fld id="{BC306548-38F4-4B64-9234-E0CDC4155FCB}" type="slidenum">
              <a:rPr lang="en-US" sz="1200" b="0" strike="noStrike" spc="-1">
                <a:solidFill>
                  <a:srgbClr val="8B8B8B"/>
                </a:solidFill>
                <a:latin typeface="Calibri"/>
              </a:rPr>
              <a:t>4</a:t>
            </a:fld>
            <a:endParaRPr lang="en-US" sz="1200" b="0" strike="noStrike" spc="-1">
              <a:latin typeface="Times New Roman"/>
            </a:endParaRPr>
          </a:p>
        </p:txBody>
      </p:sp>
      <p:grpSp>
        <p:nvGrpSpPr>
          <p:cNvPr id="117" name="Group 7"/>
          <p:cNvGrpSpPr/>
          <p:nvPr/>
        </p:nvGrpSpPr>
        <p:grpSpPr>
          <a:xfrm>
            <a:off x="1038600" y="1031760"/>
            <a:ext cx="9966600" cy="1843560"/>
            <a:chOff x="1038600" y="1031760"/>
            <a:chExt cx="9966600" cy="1843560"/>
          </a:xfrm>
        </p:grpSpPr>
        <p:pic>
          <p:nvPicPr>
            <p:cNvPr id="118" name="Picture 3"/>
            <p:cNvPicPr/>
            <p:nvPr/>
          </p:nvPicPr>
          <p:blipFill>
            <a:blip r:embed="rId3"/>
            <a:stretch/>
          </p:blipFill>
          <p:spPr>
            <a:xfrm>
              <a:off x="1038600" y="1127520"/>
              <a:ext cx="2523600" cy="999720"/>
            </a:xfrm>
            <a:prstGeom prst="rect">
              <a:avLst/>
            </a:prstGeom>
            <a:ln>
              <a:noFill/>
            </a:ln>
          </p:spPr>
        </p:pic>
        <p:pic>
          <p:nvPicPr>
            <p:cNvPr id="119" name="Picture 4"/>
            <p:cNvPicPr/>
            <p:nvPr/>
          </p:nvPicPr>
          <p:blipFill>
            <a:blip r:embed="rId4"/>
            <a:stretch/>
          </p:blipFill>
          <p:spPr>
            <a:xfrm>
              <a:off x="4971960" y="1031760"/>
              <a:ext cx="1761840" cy="1199880"/>
            </a:xfrm>
            <a:prstGeom prst="rect">
              <a:avLst/>
            </a:prstGeom>
            <a:ln>
              <a:noFill/>
            </a:ln>
          </p:spPr>
        </p:pic>
        <p:pic>
          <p:nvPicPr>
            <p:cNvPr id="120" name="Picture 7"/>
            <p:cNvPicPr/>
            <p:nvPr/>
          </p:nvPicPr>
          <p:blipFill>
            <a:blip r:embed="rId5"/>
            <a:stretch/>
          </p:blipFill>
          <p:spPr>
            <a:xfrm>
              <a:off x="8500320" y="1131840"/>
              <a:ext cx="2504880" cy="1095120"/>
            </a:xfrm>
            <a:prstGeom prst="rect">
              <a:avLst/>
            </a:prstGeom>
            <a:ln>
              <a:noFill/>
            </a:ln>
          </p:spPr>
        </p:pic>
        <p:sp>
          <p:nvSpPr>
            <p:cNvPr id="121" name="CustomShape 8"/>
            <p:cNvSpPr/>
            <p:nvPr/>
          </p:nvSpPr>
          <p:spPr>
            <a:xfrm>
              <a:off x="3813480" y="1627560"/>
              <a:ext cx="1384200" cy="240120"/>
            </a:xfrm>
            <a:prstGeom prst="rightArrow">
              <a:avLst>
                <a:gd name="adj1" fmla="val 50000"/>
                <a:gd name="adj2" fmla="val 50000"/>
              </a:avLst>
            </a:prstGeom>
            <a:ln/>
          </p:spPr>
          <p:style>
            <a:lnRef idx="2">
              <a:schemeClr val="accent1">
                <a:shade val="50000"/>
              </a:schemeClr>
            </a:lnRef>
            <a:fillRef idx="1">
              <a:schemeClr val="accent1"/>
            </a:fillRef>
            <a:effectRef idx="0">
              <a:schemeClr val="accent1"/>
            </a:effectRef>
            <a:fontRef idx="minor"/>
          </p:style>
        </p:sp>
        <p:sp>
          <p:nvSpPr>
            <p:cNvPr id="122" name="CustomShape 9"/>
            <p:cNvSpPr/>
            <p:nvPr/>
          </p:nvSpPr>
          <p:spPr>
            <a:xfrm>
              <a:off x="6924960" y="1651680"/>
              <a:ext cx="1384200" cy="240120"/>
            </a:xfrm>
            <a:prstGeom prst="rightArrow">
              <a:avLst>
                <a:gd name="adj1" fmla="val 50000"/>
                <a:gd name="adj2" fmla="val 50000"/>
              </a:avLst>
            </a:prstGeom>
            <a:ln/>
          </p:spPr>
          <p:style>
            <a:lnRef idx="2">
              <a:schemeClr val="accent1">
                <a:shade val="50000"/>
              </a:schemeClr>
            </a:lnRef>
            <a:fillRef idx="1">
              <a:schemeClr val="accent1"/>
            </a:fillRef>
            <a:effectRef idx="0">
              <a:schemeClr val="accent1"/>
            </a:effectRef>
            <a:fontRef idx="minor"/>
          </p:style>
        </p:sp>
        <p:sp>
          <p:nvSpPr>
            <p:cNvPr id="123" name="CustomShape 10"/>
            <p:cNvSpPr/>
            <p:nvPr/>
          </p:nvSpPr>
          <p:spPr>
            <a:xfrm>
              <a:off x="2494080" y="2094120"/>
              <a:ext cx="6243840" cy="766080"/>
            </a:xfrm>
            <a:prstGeom prst="curvedUpArrow">
              <a:avLst>
                <a:gd name="adj1" fmla="val 25000"/>
                <a:gd name="adj2" fmla="val 50000"/>
                <a:gd name="adj3" fmla="val 26349"/>
              </a:avLst>
            </a:prstGeom>
            <a:ln/>
          </p:spPr>
          <p:style>
            <a:lnRef idx="2">
              <a:schemeClr val="accent1">
                <a:shade val="50000"/>
              </a:schemeClr>
            </a:lnRef>
            <a:fillRef idx="1">
              <a:schemeClr val="accent1"/>
            </a:fillRef>
            <a:effectRef idx="0">
              <a:schemeClr val="accent1"/>
            </a:effectRef>
            <a:fontRef idx="minor"/>
          </p:style>
        </p:sp>
        <p:sp>
          <p:nvSpPr>
            <p:cNvPr id="124" name="CustomShape 11"/>
            <p:cNvSpPr/>
            <p:nvPr/>
          </p:nvSpPr>
          <p:spPr>
            <a:xfrm>
              <a:off x="4842360" y="2510640"/>
              <a:ext cx="149796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a:solidFill>
                    <a:srgbClr val="000000"/>
                  </a:solidFill>
                  <a:latin typeface="Calibri"/>
                </a:rPr>
                <a:t>Direct capture</a:t>
              </a:r>
              <a:endParaRPr lang="en-US" sz="1800" b="0" strike="noStrike" spc="-1">
                <a:latin typeface="Arial"/>
              </a:endParaRPr>
            </a:p>
          </p:txBody>
        </p:sp>
      </p:grpSp>
      <p:sp>
        <p:nvSpPr>
          <p:cNvPr id="125" name="CustomShape 12"/>
          <p:cNvSpPr/>
          <p:nvPr/>
        </p:nvSpPr>
        <p:spPr>
          <a:xfrm>
            <a:off x="550800" y="5679360"/>
            <a:ext cx="1958400" cy="588240"/>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a:lnSpc>
                <a:spcPct val="90000"/>
              </a:lnSpc>
              <a:spcBef>
                <a:spcPts val="1001"/>
              </a:spcBef>
            </a:pPr>
            <a:r>
              <a:rPr lang="en-US" sz="2000" b="0" strike="noStrike" spc="-1">
                <a:solidFill>
                  <a:srgbClr val="000000"/>
                </a:solidFill>
                <a:latin typeface="Calibri"/>
              </a:rPr>
              <a:t>Normalization</a:t>
            </a:r>
            <a:endParaRPr lang="en-US" sz="2000" b="0" strike="noStrike" spc="-1">
              <a:latin typeface="Arial"/>
            </a:endParaRPr>
          </a:p>
        </p:txBody>
      </p:sp>
      <p:sp>
        <p:nvSpPr>
          <p:cNvPr id="126" name="CustomShape 13"/>
          <p:cNvSpPr/>
          <p:nvPr/>
        </p:nvSpPr>
        <p:spPr>
          <a:xfrm>
            <a:off x="2873880" y="5234760"/>
            <a:ext cx="1958400" cy="588240"/>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a:lnSpc>
                <a:spcPct val="90000"/>
              </a:lnSpc>
              <a:spcBef>
                <a:spcPts val="1001"/>
              </a:spcBef>
            </a:pPr>
            <a:r>
              <a:rPr lang="en-US" sz="2000" b="0" strike="noStrike" spc="-1" dirty="0">
                <a:solidFill>
                  <a:srgbClr val="000000"/>
                </a:solidFill>
                <a:latin typeface="Calibri"/>
              </a:rPr>
              <a:t>Bound state: </a:t>
            </a:r>
            <a:endParaRPr lang="en-US" sz="2000" b="0" strike="noStrike" spc="-1" dirty="0">
              <a:latin typeface="Arial"/>
            </a:endParaRPr>
          </a:p>
        </p:txBody>
      </p:sp>
      <mc:AlternateContent xmlns:mc="http://schemas.openxmlformats.org/markup-compatibility/2006" xmlns:a14="http://schemas.microsoft.com/office/drawing/2010/main">
        <mc:Choice Requires="a14">
          <p:sp>
            <p:nvSpPr>
              <p:cNvPr id="127" name="Formula 14"/>
              <p:cNvSpPr txBox="1"/>
              <p:nvPr/>
            </p:nvSpPr>
            <p:spPr>
              <a:xfrm>
                <a:off x="4505760" y="5194440"/>
                <a:ext cx="3235320" cy="48708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lang="ar-AE" i="1" smtClean="0">
                              <a:latin typeface="Cambria Math" panose="02040503050406030204" pitchFamily="18" charset="0"/>
                            </a:rPr>
                          </m:ctrlPr>
                        </m:sSubPr>
                        <m:e>
                          <m:r>
                            <a:rPr lang="ar-AE">
                              <a:latin typeface="Cambria Math" panose="02040503050406030204" pitchFamily="18" charset="0"/>
                            </a:rPr>
                            <m:t>𝑢</m:t>
                          </m:r>
                        </m:e>
                        <m:sub>
                          <m:r>
                            <a:rPr lang="ar-AE">
                              <a:latin typeface="Cambria Math" panose="02040503050406030204" pitchFamily="18" charset="0"/>
                            </a:rPr>
                            <m:t>𝐽</m:t>
                          </m:r>
                        </m:sub>
                      </m:sSub>
                      <m:d>
                        <m:dPr>
                          <m:ctrlPr>
                            <a:rPr lang="ar-AE" i="1">
                              <a:latin typeface="Cambria Math" panose="02040503050406030204" pitchFamily="18" charset="0"/>
                            </a:rPr>
                          </m:ctrlPr>
                        </m:dPr>
                        <m:e>
                          <m:r>
                            <a:rPr lang="ar-AE">
                              <a:latin typeface="Cambria Math" panose="02040503050406030204" pitchFamily="18" charset="0"/>
                            </a:rPr>
                            <m:t>𝑟</m:t>
                          </m:r>
                        </m:e>
                      </m:d>
                      <m:r>
                        <a:rPr lang="ar-AE">
                          <a:latin typeface="Cambria Math" panose="02040503050406030204" pitchFamily="18" charset="0"/>
                        </a:rPr>
                        <m:t>→</m:t>
                      </m:r>
                      <m:r>
                        <a:rPr lang="ar-AE">
                          <a:latin typeface="Cambria Math" panose="02040503050406030204" pitchFamily="18" charset="0"/>
                        </a:rPr>
                        <m:t>𝐶</m:t>
                      </m:r>
                      <m:func>
                        <m:funcPr>
                          <m:ctrlPr>
                            <a:rPr lang="en-US" b="0" i="1" smtClean="0">
                              <a:latin typeface="Cambria Math" panose="02040503050406030204" pitchFamily="18" charset="0"/>
                            </a:rPr>
                          </m:ctrlPr>
                        </m:funcPr>
                        <m:fName>
                          <m:r>
                            <m:rPr>
                              <m:sty m:val="p"/>
                            </m:rPr>
                            <a:rPr lang="ar-AE" i="0">
                              <a:latin typeface="Cambria Math" panose="02040503050406030204" pitchFamily="18" charset="0"/>
                            </a:rPr>
                            <m:t>exp</m:t>
                          </m:r>
                        </m:fName>
                        <m:e>
                          <m:d>
                            <m:dPr>
                              <m:ctrlPr>
                                <a:rPr lang="ar-AE" i="1" smtClean="0">
                                  <a:latin typeface="Cambria Math" panose="02040503050406030204" pitchFamily="18" charset="0"/>
                                </a:rPr>
                              </m:ctrlPr>
                            </m:dPr>
                            <m:e>
                              <m:r>
                                <a:rPr lang="ar-AE">
                                  <a:latin typeface="Cambria Math" panose="02040503050406030204" pitchFamily="18" charset="0"/>
                                </a:rPr>
                                <m:t>−</m:t>
                              </m:r>
                              <m:sSub>
                                <m:sSubPr>
                                  <m:ctrlPr>
                                    <a:rPr lang="ar-AE" i="1">
                                      <a:latin typeface="Cambria Math" panose="02040503050406030204" pitchFamily="18" charset="0"/>
                                    </a:rPr>
                                  </m:ctrlPr>
                                </m:sSubPr>
                                <m:e>
                                  <m:r>
                                    <a:rPr lang="ar-AE">
                                      <a:latin typeface="Cambria Math" panose="02040503050406030204" pitchFamily="18" charset="0"/>
                                    </a:rPr>
                                    <m:t>𝑘</m:t>
                                  </m:r>
                                </m:e>
                                <m:sub>
                                  <m:r>
                                    <a:rPr lang="ar-AE">
                                      <a:latin typeface="Cambria Math" panose="02040503050406030204" pitchFamily="18" charset="0"/>
                                    </a:rPr>
                                    <m:t>𝐵</m:t>
                                  </m:r>
                                </m:sub>
                              </m:sSub>
                              <m:r>
                                <a:rPr lang="ar-AE">
                                  <a:latin typeface="Cambria Math" panose="02040503050406030204" pitchFamily="18" charset="0"/>
                                </a:rPr>
                                <m:t>𝑟</m:t>
                              </m:r>
                            </m:e>
                          </m:d>
                        </m:e>
                      </m:func>
                    </m:oMath>
                  </m:oMathPara>
                </a14:m>
                <a:endParaRPr dirty="0"/>
              </a:p>
            </p:txBody>
          </p:sp>
        </mc:Choice>
        <mc:Fallback xmlns="">
          <p:sp>
            <p:nvSpPr>
              <p:cNvPr id="127" name="Formula 14"/>
              <p:cNvSpPr txBox="1">
                <a:spLocks noRot="1" noChangeAspect="1" noMove="1" noResize="1" noEditPoints="1" noAdjustHandles="1" noChangeArrowheads="1" noChangeShapeType="1" noTextEdit="1"/>
              </p:cNvSpPr>
              <p:nvPr/>
            </p:nvSpPr>
            <p:spPr>
              <a:xfrm>
                <a:off x="4505760" y="5194440"/>
                <a:ext cx="3235320" cy="487080"/>
              </a:xfrm>
              <a:prstGeom prst="rect">
                <a:avLst/>
              </a:prstGeom>
              <a:blipFill>
                <a:blip r:embed="rId6"/>
                <a:stretch>
                  <a:fillRect/>
                </a:stretch>
              </a:blipFill>
            </p:spPr>
            <p:txBody>
              <a:bodyPr/>
              <a:lstStyle/>
              <a:p>
                <a:r>
                  <a:rPr lang="en-US">
                    <a:noFill/>
                  </a:rPr>
                  <a:t> </a:t>
                </a:r>
              </a:p>
            </p:txBody>
          </p:sp>
        </mc:Fallback>
      </mc:AlternateContent>
      <p:sp>
        <p:nvSpPr>
          <p:cNvPr id="129" name="CustomShape 16"/>
          <p:cNvSpPr/>
          <p:nvPr/>
        </p:nvSpPr>
        <p:spPr>
          <a:xfrm>
            <a:off x="2873880" y="6062040"/>
            <a:ext cx="2782080" cy="588240"/>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a:lnSpc>
                <a:spcPct val="90000"/>
              </a:lnSpc>
              <a:spcBef>
                <a:spcPts val="1001"/>
              </a:spcBef>
            </a:pPr>
            <a:r>
              <a:rPr lang="en-US" sz="2000" b="0" strike="noStrike" spc="-1">
                <a:solidFill>
                  <a:srgbClr val="000000"/>
                </a:solidFill>
                <a:latin typeface="Calibri"/>
              </a:rPr>
              <a:t>Scattering state: </a:t>
            </a:r>
            <a:endParaRPr lang="en-US" sz="2000" b="0" strike="noStrike" spc="-1">
              <a:latin typeface="Arial"/>
            </a:endParaRPr>
          </a:p>
        </p:txBody>
      </p:sp>
      <mc:AlternateContent xmlns:mc="http://schemas.openxmlformats.org/markup-compatibility/2006" xmlns:a14="http://schemas.microsoft.com/office/drawing/2010/main">
        <mc:Choice Requires="a14">
          <p:sp>
            <p:nvSpPr>
              <p:cNvPr id="130" name="Formula 17"/>
              <p:cNvSpPr txBox="1"/>
              <p:nvPr/>
            </p:nvSpPr>
            <p:spPr>
              <a:xfrm>
                <a:off x="4971960" y="6024600"/>
                <a:ext cx="3941131" cy="487080"/>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lang="ar-AE" i="1" smtClean="0">
                              <a:latin typeface="Cambria Math" panose="02040503050406030204" pitchFamily="18" charset="0"/>
                            </a:rPr>
                          </m:ctrlPr>
                        </m:sSubPr>
                        <m:e>
                          <m:r>
                            <a:rPr lang="ar-AE">
                              <a:latin typeface="Cambria Math" panose="02040503050406030204" pitchFamily="18" charset="0"/>
                            </a:rPr>
                            <m:t>𝑢</m:t>
                          </m:r>
                        </m:e>
                        <m:sub>
                          <m:r>
                            <a:rPr lang="ar-AE">
                              <a:latin typeface="Cambria Math" panose="02040503050406030204" pitchFamily="18" charset="0"/>
                            </a:rPr>
                            <m:t>𝐽</m:t>
                          </m:r>
                        </m:sub>
                      </m:sSub>
                      <m:d>
                        <m:dPr>
                          <m:ctrlPr>
                            <a:rPr lang="ar-AE" i="1">
                              <a:latin typeface="Cambria Math" panose="02040503050406030204" pitchFamily="18" charset="0"/>
                            </a:rPr>
                          </m:ctrlPr>
                        </m:dPr>
                        <m:e>
                          <m:r>
                            <a:rPr lang="ar-AE">
                              <a:latin typeface="Cambria Math" panose="02040503050406030204" pitchFamily="18" charset="0"/>
                            </a:rPr>
                            <m:t>𝑟</m:t>
                          </m:r>
                        </m:e>
                      </m:d>
                      <m:r>
                        <a:rPr lang="ar-AE">
                          <a:latin typeface="Cambria Math" panose="02040503050406030204" pitchFamily="18" charset="0"/>
                        </a:rPr>
                        <m:t>→</m:t>
                      </m:r>
                      <m:sSub>
                        <m:sSubPr>
                          <m:ctrlPr>
                            <a:rPr lang="ar-AE" i="1">
                              <a:latin typeface="Cambria Math" panose="02040503050406030204" pitchFamily="18" charset="0"/>
                            </a:rPr>
                          </m:ctrlPr>
                        </m:sSubPr>
                        <m:e>
                          <m:r>
                            <a:rPr lang="ar-AE">
                              <a:latin typeface="Cambria Math" panose="02040503050406030204" pitchFamily="18" charset="0"/>
                            </a:rPr>
                            <m:t>𝐹</m:t>
                          </m:r>
                        </m:e>
                        <m:sub>
                          <m:r>
                            <a:rPr lang="ar-AE">
                              <a:latin typeface="Cambria Math" panose="02040503050406030204" pitchFamily="18" charset="0"/>
                            </a:rPr>
                            <m:t>𝐽</m:t>
                          </m:r>
                        </m:sub>
                      </m:sSub>
                      <m:d>
                        <m:dPr>
                          <m:ctrlPr>
                            <a:rPr lang="ar-AE" i="1">
                              <a:latin typeface="Cambria Math" panose="02040503050406030204" pitchFamily="18" charset="0"/>
                            </a:rPr>
                          </m:ctrlPr>
                        </m:dPr>
                        <m:e>
                          <m:r>
                            <a:rPr lang="ar-AE">
                              <a:latin typeface="Cambria Math" panose="02040503050406030204" pitchFamily="18" charset="0"/>
                            </a:rPr>
                            <m:t>𝑘𝑟</m:t>
                          </m:r>
                        </m:e>
                      </m:d>
                      <m:func>
                        <m:funcPr>
                          <m:ctrlPr>
                            <a:rPr lang="ar-AE" b="0" i="1" smtClean="0">
                              <a:latin typeface="Cambria Math" panose="02040503050406030204" pitchFamily="18" charset="0"/>
                            </a:rPr>
                          </m:ctrlPr>
                        </m:funcPr>
                        <m:fName>
                          <m:r>
                            <m:rPr>
                              <m:sty m:val="p"/>
                            </m:rPr>
                            <a:rPr lang="en-US" i="0">
                              <a:latin typeface="Cambria Math" panose="02040503050406030204" pitchFamily="18" charset="0"/>
                            </a:rPr>
                            <m:t>cos</m:t>
                          </m:r>
                        </m:fName>
                        <m:e>
                          <m:sSub>
                            <m:sSubPr>
                              <m:ctrlPr>
                                <a:rPr lang="ar-AE" i="1" smtClean="0">
                                  <a:latin typeface="Cambria Math" panose="02040503050406030204" pitchFamily="18" charset="0"/>
                                </a:rPr>
                              </m:ctrlPr>
                            </m:sSubPr>
                            <m:e>
                              <m:r>
                                <a:rPr lang="ar-AE">
                                  <a:latin typeface="Cambria Math" panose="02040503050406030204" pitchFamily="18" charset="0"/>
                                </a:rPr>
                                <m:t>𝛿</m:t>
                              </m:r>
                            </m:e>
                            <m:sub>
                              <m:r>
                                <a:rPr lang="ar-AE">
                                  <a:latin typeface="Cambria Math" panose="02040503050406030204" pitchFamily="18" charset="0"/>
                                </a:rPr>
                                <m:t>𝐽</m:t>
                              </m:r>
                            </m:sub>
                          </m:sSub>
                        </m:e>
                      </m:func>
                      <m:r>
                        <a:rPr lang="ar-AE">
                          <a:latin typeface="Cambria Math" panose="02040503050406030204" pitchFamily="18" charset="0"/>
                        </a:rPr>
                        <m:t>+</m:t>
                      </m:r>
                      <m:sSub>
                        <m:sSubPr>
                          <m:ctrlPr>
                            <a:rPr lang="ar-AE" i="1">
                              <a:latin typeface="Cambria Math" panose="02040503050406030204" pitchFamily="18" charset="0"/>
                            </a:rPr>
                          </m:ctrlPr>
                        </m:sSubPr>
                        <m:e>
                          <m:r>
                            <a:rPr lang="ar-AE">
                              <a:latin typeface="Cambria Math" panose="02040503050406030204" pitchFamily="18" charset="0"/>
                            </a:rPr>
                            <m:t>𝐺</m:t>
                          </m:r>
                        </m:e>
                        <m:sub>
                          <m:r>
                            <a:rPr lang="ar-AE">
                              <a:latin typeface="Cambria Math" panose="02040503050406030204" pitchFamily="18" charset="0"/>
                            </a:rPr>
                            <m:t>𝐽</m:t>
                          </m:r>
                        </m:sub>
                      </m:sSub>
                      <m:d>
                        <m:dPr>
                          <m:ctrlPr>
                            <a:rPr lang="ar-AE" i="1">
                              <a:latin typeface="Cambria Math" panose="02040503050406030204" pitchFamily="18" charset="0"/>
                            </a:rPr>
                          </m:ctrlPr>
                        </m:dPr>
                        <m:e>
                          <m:r>
                            <a:rPr lang="ar-AE">
                              <a:latin typeface="Cambria Math" panose="02040503050406030204" pitchFamily="18" charset="0"/>
                            </a:rPr>
                            <m:t>𝑘𝑟</m:t>
                          </m:r>
                        </m:e>
                      </m:d>
                      <m:func>
                        <m:funcPr>
                          <m:ctrlPr>
                            <a:rPr lang="en-US" b="0" i="1" smtClean="0">
                              <a:latin typeface="Cambria Math" panose="02040503050406030204" pitchFamily="18" charset="0"/>
                            </a:rPr>
                          </m:ctrlPr>
                        </m:funcPr>
                        <m:fName>
                          <m:r>
                            <m:rPr>
                              <m:sty m:val="p"/>
                            </m:rPr>
                            <a:rPr lang="ar-AE" i="0">
                              <a:latin typeface="Cambria Math" panose="02040503050406030204" pitchFamily="18" charset="0"/>
                            </a:rPr>
                            <m:t>sin</m:t>
                          </m:r>
                        </m:fName>
                        <m:e>
                          <m:sSub>
                            <m:sSubPr>
                              <m:ctrlPr>
                                <a:rPr lang="ar-AE" i="1" smtClean="0">
                                  <a:latin typeface="Cambria Math" panose="02040503050406030204" pitchFamily="18" charset="0"/>
                                </a:rPr>
                              </m:ctrlPr>
                            </m:sSubPr>
                            <m:e>
                              <m:r>
                                <a:rPr lang="ar-AE">
                                  <a:latin typeface="Cambria Math" panose="02040503050406030204" pitchFamily="18" charset="0"/>
                                </a:rPr>
                                <m:t>𝛿</m:t>
                              </m:r>
                            </m:e>
                            <m:sub>
                              <m:r>
                                <a:rPr lang="ar-AE">
                                  <a:latin typeface="Cambria Math" panose="02040503050406030204" pitchFamily="18" charset="0"/>
                                </a:rPr>
                                <m:t>𝐽</m:t>
                              </m:r>
                            </m:sub>
                          </m:sSub>
                        </m:e>
                      </m:func>
                    </m:oMath>
                  </m:oMathPara>
                </a14:m>
                <a:endParaRPr dirty="0"/>
              </a:p>
            </p:txBody>
          </p:sp>
        </mc:Choice>
        <mc:Fallback xmlns="">
          <p:sp>
            <p:nvSpPr>
              <p:cNvPr id="130" name="Formula 17"/>
              <p:cNvSpPr txBox="1">
                <a:spLocks noRot="1" noChangeAspect="1" noMove="1" noResize="1" noEditPoints="1" noAdjustHandles="1" noChangeArrowheads="1" noChangeShapeType="1" noTextEdit="1"/>
              </p:cNvSpPr>
              <p:nvPr/>
            </p:nvSpPr>
            <p:spPr>
              <a:xfrm>
                <a:off x="4971960" y="6024600"/>
                <a:ext cx="3941131" cy="487080"/>
              </a:xfrm>
              <a:prstGeom prst="rect">
                <a:avLst/>
              </a:prstGeom>
              <a:blipFill>
                <a:blip r:embed="rId7"/>
                <a:stretch>
                  <a:fillRect/>
                </a:stretch>
              </a:blipFill>
            </p:spPr>
            <p:txBody>
              <a:bodyPr/>
              <a:lstStyle/>
              <a:p>
                <a:r>
                  <a:rPr lang="en-US">
                    <a:noFill/>
                  </a:rPr>
                  <a:t> </a:t>
                </a:r>
              </a:p>
            </p:txBody>
          </p:sp>
        </mc:Fallback>
      </mc:AlternateContent>
      <p:sp>
        <p:nvSpPr>
          <p:cNvPr id="132" name="CustomShape 19"/>
          <p:cNvSpPr/>
          <p:nvPr/>
        </p:nvSpPr>
        <p:spPr>
          <a:xfrm>
            <a:off x="2638800" y="5194440"/>
            <a:ext cx="234720" cy="1317240"/>
          </a:xfrm>
          <a:prstGeom prst="leftBrace">
            <a:avLst>
              <a:gd name="adj1" fmla="val 8333"/>
              <a:gd name="adj2" fmla="val 50000"/>
            </a:avLst>
          </a:prstGeom>
          <a:noFill/>
          <a:ln/>
        </p:spPr>
        <p:style>
          <a:lnRef idx="1">
            <a:schemeClr val="dk1"/>
          </a:lnRef>
          <a:fillRef idx="0">
            <a:schemeClr val="dk1"/>
          </a:fillRef>
          <a:effectRef idx="0">
            <a:schemeClr val="dk1"/>
          </a:effectRef>
          <a:fontRef idx="minor"/>
        </p:style>
      </p:sp>
      <p:sp>
        <p:nvSpPr>
          <p:cNvPr id="133" name="CustomShape 20"/>
          <p:cNvSpPr/>
          <p:nvPr/>
        </p:nvSpPr>
        <p:spPr>
          <a:xfrm>
            <a:off x="8564040" y="2251800"/>
            <a:ext cx="12952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a:solidFill>
                  <a:srgbClr val="000000"/>
                </a:solidFill>
                <a:latin typeface="Calibri"/>
              </a:rPr>
              <a:t>Bound state</a:t>
            </a:r>
            <a:endParaRPr lang="en-US" sz="1800" b="0" strike="noStrike" spc="-1">
              <a:latin typeface="Arial"/>
            </a:endParaRPr>
          </a:p>
        </p:txBody>
      </p:sp>
      <p:sp>
        <p:nvSpPr>
          <p:cNvPr id="134" name="CustomShape 21"/>
          <p:cNvSpPr/>
          <p:nvPr/>
        </p:nvSpPr>
        <p:spPr>
          <a:xfrm>
            <a:off x="1231560" y="2326680"/>
            <a:ext cx="1612080" cy="364680"/>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lstStyle/>
          <a:p>
            <a:pPr>
              <a:lnSpc>
                <a:spcPct val="100000"/>
              </a:lnSpc>
            </a:pPr>
            <a:r>
              <a:rPr lang="en-US" sz="1800" b="0" strike="noStrike" spc="-1">
                <a:solidFill>
                  <a:srgbClr val="000000"/>
                </a:solidFill>
                <a:latin typeface="Calibri"/>
              </a:rPr>
              <a:t>Scattering state</a:t>
            </a:r>
            <a:endParaRPr lang="en-US" sz="1800" b="0" strike="noStrike" spc="-1">
              <a:latin typeface="Arial"/>
            </a:endParaRPr>
          </a:p>
        </p:txBody>
      </p:sp>
      <p:grpSp>
        <p:nvGrpSpPr>
          <p:cNvPr id="5" name="Group 4"/>
          <p:cNvGrpSpPr/>
          <p:nvPr/>
        </p:nvGrpSpPr>
        <p:grpSpPr>
          <a:xfrm>
            <a:off x="-469342" y="3622111"/>
            <a:ext cx="8063084" cy="1414497"/>
            <a:chOff x="2494080" y="3568680"/>
            <a:chExt cx="8063084" cy="1414497"/>
          </a:xfrm>
        </p:grpSpPr>
        <mc:AlternateContent xmlns:mc="http://schemas.openxmlformats.org/markup-compatibility/2006" xmlns:a14="http://schemas.microsoft.com/office/drawing/2010/main">
          <mc:Choice Requires="a14">
            <p:sp>
              <p:nvSpPr>
                <p:cNvPr id="112" name="Formula 2"/>
                <p:cNvSpPr txBox="1"/>
                <p:nvPr/>
              </p:nvSpPr>
              <p:spPr>
                <a:xfrm>
                  <a:off x="2494080" y="3568680"/>
                  <a:ext cx="7194960" cy="925200"/>
                </a:xfrm>
                <a:prstGeom prst="rect">
                  <a:avLst/>
                </a:prstGeom>
              </p:spPr>
              <p:txBody>
                <a:bodyPr/>
                <a:lstStyle/>
                <a:p>
                  <a:pPr/>
                  <a14:m>
                    <m:oMathPara xmlns:m="http://schemas.openxmlformats.org/officeDocument/2006/math">
                      <m:oMathParaPr>
                        <m:jc m:val="centerGroup"/>
                      </m:oMathParaPr>
                      <m:oMath xmlns:m="http://schemas.openxmlformats.org/officeDocument/2006/math">
                        <m:f>
                          <m:fPr>
                            <m:ctrlPr>
                              <a:rPr i="1">
                                <a:latin typeface="Cambria Math" panose="02040503050406030204" pitchFamily="18" charset="0"/>
                              </a:rPr>
                            </m:ctrlPr>
                          </m:fPr>
                          <m:num>
                            <m:sSup>
                              <m:sSupPr>
                                <m:ctrlPr>
                                  <a:rPr i="1">
                                    <a:latin typeface="Cambria Math" panose="02040503050406030204" pitchFamily="18" charset="0"/>
                                  </a:rPr>
                                </m:ctrlPr>
                              </m:sSupPr>
                              <m:e>
                                <m:r>
                                  <a:rPr>
                                    <a:latin typeface="Cambria Math" panose="02040503050406030204" pitchFamily="18" charset="0"/>
                                  </a:rPr>
                                  <m:t>ℏ</m:t>
                                </m:r>
                              </m:e>
                              <m:sup>
                                <m:r>
                                  <a:rPr>
                                    <a:latin typeface="Cambria Math" panose="02040503050406030204" pitchFamily="18" charset="0"/>
                                  </a:rPr>
                                  <m:t>2</m:t>
                                </m:r>
                              </m:sup>
                            </m:sSup>
                          </m:num>
                          <m:den>
                            <m:r>
                              <a:rPr>
                                <a:latin typeface="Cambria Math" panose="02040503050406030204" pitchFamily="18" charset="0"/>
                              </a:rPr>
                              <m:t>2</m:t>
                            </m:r>
                            <m:r>
                              <a:rPr>
                                <a:latin typeface="Cambria Math" panose="02040503050406030204" pitchFamily="18" charset="0"/>
                              </a:rPr>
                              <m:t>𝜇</m:t>
                            </m:r>
                          </m:den>
                        </m:f>
                        <m:d>
                          <m:dPr>
                            <m:begChr m:val="["/>
                            <m:endChr m:val="]"/>
                            <m:ctrlPr>
                              <a:rPr i="1">
                                <a:latin typeface="Cambria Math" panose="02040503050406030204" pitchFamily="18" charset="0"/>
                              </a:rPr>
                            </m:ctrlPr>
                          </m:dPr>
                          <m:e>
                            <m:f>
                              <m:fPr>
                                <m:ctrlPr>
                                  <a:rPr i="1">
                                    <a:latin typeface="Cambria Math" panose="02040503050406030204" pitchFamily="18" charset="0"/>
                                  </a:rPr>
                                </m:ctrlPr>
                              </m:fPr>
                              <m:num>
                                <m:sSup>
                                  <m:sSupPr>
                                    <m:ctrlPr>
                                      <a:rPr i="1">
                                        <a:latin typeface="Cambria Math" panose="02040503050406030204" pitchFamily="18" charset="0"/>
                                      </a:rPr>
                                    </m:ctrlPr>
                                  </m:sSupPr>
                                  <m:e>
                                    <m:r>
                                      <a:rPr>
                                        <a:latin typeface="Cambria Math" panose="02040503050406030204" pitchFamily="18" charset="0"/>
                                      </a:rPr>
                                      <m:t>𝑑</m:t>
                                    </m:r>
                                  </m:e>
                                  <m:sup>
                                    <m:r>
                                      <a:rPr>
                                        <a:latin typeface="Cambria Math" panose="02040503050406030204" pitchFamily="18" charset="0"/>
                                      </a:rPr>
                                      <m:t>2</m:t>
                                    </m:r>
                                  </m:sup>
                                </m:sSup>
                              </m:num>
                              <m:den>
                                <m:r>
                                  <a:rPr>
                                    <a:latin typeface="Cambria Math" panose="02040503050406030204" pitchFamily="18" charset="0"/>
                                  </a:rPr>
                                  <m:t>𝑑</m:t>
                                </m:r>
                                <m:sSup>
                                  <m:sSupPr>
                                    <m:ctrlPr>
                                      <a:rPr i="1">
                                        <a:latin typeface="Cambria Math" panose="02040503050406030204" pitchFamily="18" charset="0"/>
                                      </a:rPr>
                                    </m:ctrlPr>
                                  </m:sSupPr>
                                  <m:e>
                                    <m:r>
                                      <a:rPr>
                                        <a:latin typeface="Cambria Math" panose="02040503050406030204" pitchFamily="18" charset="0"/>
                                      </a:rPr>
                                      <m:t>𝑟</m:t>
                                    </m:r>
                                  </m:e>
                                  <m:sup>
                                    <m:r>
                                      <a:rPr>
                                        <a:latin typeface="Cambria Math" panose="02040503050406030204" pitchFamily="18" charset="0"/>
                                      </a:rPr>
                                      <m:t>2</m:t>
                                    </m:r>
                                  </m:sup>
                                </m:sSup>
                              </m:den>
                            </m:f>
                            <m:r>
                              <a:rPr>
                                <a:latin typeface="Cambria Math" panose="02040503050406030204" pitchFamily="18" charset="0"/>
                              </a:rPr>
                              <m:t>−</m:t>
                            </m:r>
                            <m:f>
                              <m:fPr>
                                <m:ctrlPr>
                                  <a:rPr i="1">
                                    <a:latin typeface="Cambria Math" panose="02040503050406030204" pitchFamily="18" charset="0"/>
                                  </a:rPr>
                                </m:ctrlPr>
                              </m:fPr>
                              <m:num>
                                <m:r>
                                  <a:rPr>
                                    <a:latin typeface="Cambria Math" panose="02040503050406030204" pitchFamily="18" charset="0"/>
                                  </a:rPr>
                                  <m:t>𝑙</m:t>
                                </m:r>
                                <m:d>
                                  <m:dPr>
                                    <m:ctrlPr>
                                      <a:rPr i="1">
                                        <a:latin typeface="Cambria Math" panose="02040503050406030204" pitchFamily="18" charset="0"/>
                                      </a:rPr>
                                    </m:ctrlPr>
                                  </m:dPr>
                                  <m:e>
                                    <m:r>
                                      <a:rPr>
                                        <a:latin typeface="Cambria Math" panose="02040503050406030204" pitchFamily="18" charset="0"/>
                                      </a:rPr>
                                      <m:t>𝑙</m:t>
                                    </m:r>
                                    <m:r>
                                      <a:rPr>
                                        <a:latin typeface="Cambria Math" panose="02040503050406030204" pitchFamily="18" charset="0"/>
                                      </a:rPr>
                                      <m:t>+</m:t>
                                    </m:r>
                                    <m:r>
                                      <a:rPr>
                                        <a:latin typeface="Cambria Math" panose="02040503050406030204" pitchFamily="18" charset="0"/>
                                      </a:rPr>
                                      <m:t>1</m:t>
                                    </m:r>
                                  </m:e>
                                </m:d>
                              </m:num>
                              <m:den>
                                <m:sSup>
                                  <m:sSupPr>
                                    <m:ctrlPr>
                                      <a:rPr i="1">
                                        <a:latin typeface="Cambria Math" panose="02040503050406030204" pitchFamily="18" charset="0"/>
                                      </a:rPr>
                                    </m:ctrlPr>
                                  </m:sSupPr>
                                  <m:e>
                                    <m:r>
                                      <a:rPr>
                                        <a:latin typeface="Cambria Math" panose="02040503050406030204" pitchFamily="18" charset="0"/>
                                      </a:rPr>
                                      <m:t>𝑟</m:t>
                                    </m:r>
                                  </m:e>
                                  <m:sup>
                                    <m:r>
                                      <a:rPr>
                                        <a:latin typeface="Cambria Math" panose="02040503050406030204" pitchFamily="18" charset="0"/>
                                      </a:rPr>
                                      <m:t>2</m:t>
                                    </m:r>
                                  </m:sup>
                                </m:sSup>
                              </m:den>
                            </m:f>
                          </m:e>
                        </m:d>
                        <m:r>
                          <a:rPr>
                            <a:latin typeface="Cambria Math" panose="02040503050406030204" pitchFamily="18" charset="0"/>
                          </a:rPr>
                          <m:t>𝑢</m:t>
                        </m:r>
                        <m:d>
                          <m:dPr>
                            <m:ctrlPr>
                              <a:rPr i="1">
                                <a:latin typeface="Cambria Math" panose="02040503050406030204" pitchFamily="18" charset="0"/>
                              </a:rPr>
                            </m:ctrlPr>
                          </m:dPr>
                          <m:e>
                            <m:r>
                              <a:rPr>
                                <a:latin typeface="Cambria Math" panose="02040503050406030204" pitchFamily="18" charset="0"/>
                              </a:rPr>
                              <m:t>𝑟</m:t>
                            </m:r>
                          </m:e>
                        </m:d>
                        <m:r>
                          <a:rPr>
                            <a:latin typeface="Cambria Math" panose="02040503050406030204" pitchFamily="18" charset="0"/>
                          </a:rPr>
                          <m:t>+</m:t>
                        </m:r>
                        <m:r>
                          <a:rPr>
                            <a:latin typeface="Cambria Math" panose="02040503050406030204" pitchFamily="18" charset="0"/>
                          </a:rPr>
                          <m:t>𝑉</m:t>
                        </m:r>
                        <m:d>
                          <m:dPr>
                            <m:ctrlPr>
                              <a:rPr i="1">
                                <a:latin typeface="Cambria Math" panose="02040503050406030204" pitchFamily="18" charset="0"/>
                              </a:rPr>
                            </m:ctrlPr>
                          </m:dPr>
                          <m:e>
                            <m:r>
                              <a:rPr>
                                <a:latin typeface="Cambria Math" panose="02040503050406030204" pitchFamily="18" charset="0"/>
                              </a:rPr>
                              <m:t>𝑟</m:t>
                            </m:r>
                          </m:e>
                        </m:d>
                        <m:r>
                          <a:rPr>
                            <a:latin typeface="Cambria Math" panose="02040503050406030204" pitchFamily="18" charset="0"/>
                          </a:rPr>
                          <m:t>𝑢</m:t>
                        </m:r>
                        <m:d>
                          <m:dPr>
                            <m:ctrlPr>
                              <a:rPr i="1">
                                <a:latin typeface="Cambria Math" panose="02040503050406030204" pitchFamily="18" charset="0"/>
                              </a:rPr>
                            </m:ctrlPr>
                          </m:dPr>
                          <m:e>
                            <m:r>
                              <a:rPr>
                                <a:latin typeface="Cambria Math" panose="02040503050406030204" pitchFamily="18" charset="0"/>
                              </a:rPr>
                              <m:t>𝑟</m:t>
                            </m:r>
                          </m:e>
                        </m:d>
                        <m:r>
                          <a:rPr>
                            <a:latin typeface="Cambria Math" panose="02040503050406030204" pitchFamily="18" charset="0"/>
                          </a:rPr>
                          <m:t>=</m:t>
                        </m:r>
                        <m:r>
                          <a:rPr>
                            <a:latin typeface="Cambria Math" panose="02040503050406030204" pitchFamily="18" charset="0"/>
                          </a:rPr>
                          <m:t>𝐸𝑢</m:t>
                        </m:r>
                        <m:d>
                          <m:dPr>
                            <m:ctrlPr>
                              <a:rPr i="1">
                                <a:latin typeface="Cambria Math" panose="02040503050406030204" pitchFamily="18" charset="0"/>
                              </a:rPr>
                            </m:ctrlPr>
                          </m:dPr>
                          <m:e>
                            <m:r>
                              <a:rPr>
                                <a:latin typeface="Cambria Math" panose="02040503050406030204" pitchFamily="18" charset="0"/>
                              </a:rPr>
                              <m:t>𝑟</m:t>
                            </m:r>
                          </m:e>
                        </m:d>
                      </m:oMath>
                    </m:oMathPara>
                  </a14:m>
                  <a:endParaRPr dirty="0"/>
                </a:p>
              </p:txBody>
            </p:sp>
          </mc:Choice>
          <mc:Fallback xmlns="">
            <p:sp>
              <p:nvSpPr>
                <p:cNvPr id="112" name="Formula 2"/>
                <p:cNvSpPr txBox="1">
                  <a:spLocks noRot="1" noChangeAspect="1" noMove="1" noResize="1" noEditPoints="1" noAdjustHandles="1" noChangeArrowheads="1" noChangeShapeType="1" noTextEdit="1"/>
                </p:cNvSpPr>
                <p:nvPr/>
              </p:nvSpPr>
              <p:spPr>
                <a:xfrm>
                  <a:off x="2494080" y="3568680"/>
                  <a:ext cx="7194960" cy="925200"/>
                </a:xfrm>
                <a:prstGeom prst="rect">
                  <a:avLst/>
                </a:prstGeom>
                <a:blipFill>
                  <a:blip r:embed="rId8"/>
                  <a:stretch>
                    <a:fillRect/>
                  </a:stretch>
                </a:blipFill>
              </p:spPr>
              <p:txBody>
                <a:bodyPr/>
                <a:lstStyle/>
                <a:p>
                  <a:r>
                    <a:rPr lang="en-US">
                      <a:noFill/>
                    </a:rPr>
                    <a:t> </a:t>
                  </a:r>
                </a:p>
              </p:txBody>
            </p:sp>
          </mc:Fallback>
        </mc:AlternateContent>
        <p:sp>
          <p:nvSpPr>
            <p:cNvPr id="2" name="Left Brace 1"/>
            <p:cNvSpPr/>
            <p:nvPr/>
          </p:nvSpPr>
          <p:spPr>
            <a:xfrm>
              <a:off x="8376000" y="3643668"/>
              <a:ext cx="127440" cy="650964"/>
            </a:xfrm>
            <a:prstGeom prst="leftBrace">
              <a:avLst/>
            </a:prstGeom>
            <a:ln w="12700"/>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3" name="CustomShape 13"/>
            <p:cNvSpPr/>
            <p:nvPr/>
          </p:nvSpPr>
          <p:spPr>
            <a:xfrm>
              <a:off x="6146072" y="4570343"/>
              <a:ext cx="1175456" cy="397688"/>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a:lnSpc>
                  <a:spcPct val="90000"/>
                </a:lnSpc>
                <a:spcBef>
                  <a:spcPts val="1001"/>
                </a:spcBef>
              </a:pPr>
              <a:r>
                <a:rPr lang="en-US" sz="1500" b="0" strike="noStrike" spc="-1" dirty="0" smtClean="0">
                  <a:solidFill>
                    <a:srgbClr val="000000"/>
                  </a:solidFill>
                  <a:latin typeface="Calibri"/>
                </a:rPr>
                <a:t>Nuclear pot.</a:t>
              </a:r>
              <a:endParaRPr lang="en-US" sz="1500" b="0" strike="noStrike" spc="-1" dirty="0">
                <a:latin typeface="Arial"/>
              </a:endParaRPr>
            </a:p>
          </p:txBody>
        </p:sp>
        <p:sp>
          <p:nvSpPr>
            <p:cNvPr id="34" name="CustomShape 13"/>
            <p:cNvSpPr/>
            <p:nvPr/>
          </p:nvSpPr>
          <p:spPr>
            <a:xfrm>
              <a:off x="5011310" y="4570343"/>
              <a:ext cx="1289299" cy="397688"/>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a:lnSpc>
                  <a:spcPct val="90000"/>
                </a:lnSpc>
                <a:spcBef>
                  <a:spcPts val="1001"/>
                </a:spcBef>
              </a:pPr>
              <a:r>
                <a:rPr lang="en-US" sz="1500" b="0" strike="noStrike" spc="-1" dirty="0" smtClean="0">
                  <a:solidFill>
                    <a:srgbClr val="000000"/>
                  </a:solidFill>
                  <a:latin typeface="Calibri"/>
                </a:rPr>
                <a:t>Coulomb pot.</a:t>
              </a:r>
              <a:endParaRPr lang="en-US" sz="1500" b="0" strike="noStrike" spc="-1" dirty="0">
                <a:latin typeface="Arial"/>
              </a:endParaRPr>
            </a:p>
          </p:txBody>
        </p:sp>
        <p:sp>
          <p:nvSpPr>
            <p:cNvPr id="35" name="CustomShape 13"/>
            <p:cNvSpPr/>
            <p:nvPr/>
          </p:nvSpPr>
          <p:spPr>
            <a:xfrm>
              <a:off x="7153445" y="4574194"/>
              <a:ext cx="1410595" cy="397688"/>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a:lnSpc>
                  <a:spcPct val="90000"/>
                </a:lnSpc>
                <a:spcBef>
                  <a:spcPts val="1001"/>
                </a:spcBef>
              </a:pPr>
              <a:r>
                <a:rPr lang="en-US" sz="1500" b="0" strike="noStrike" spc="-1" dirty="0" smtClean="0">
                  <a:solidFill>
                    <a:srgbClr val="000000"/>
                  </a:solidFill>
                  <a:latin typeface="Calibri"/>
                </a:rPr>
                <a:t>Spin-orbit pot.</a:t>
              </a:r>
              <a:endParaRPr lang="en-US" sz="1500" b="0" strike="noStrike" spc="-1" dirty="0">
                <a:latin typeface="Arial"/>
              </a:endParaRPr>
            </a:p>
          </p:txBody>
        </p:sp>
        <p:sp>
          <p:nvSpPr>
            <p:cNvPr id="36" name="CustomShape 13"/>
            <p:cNvSpPr/>
            <p:nvPr/>
          </p:nvSpPr>
          <p:spPr>
            <a:xfrm>
              <a:off x="8500321" y="3596332"/>
              <a:ext cx="1188720" cy="397688"/>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a:lnSpc>
                  <a:spcPct val="90000"/>
                </a:lnSpc>
                <a:spcBef>
                  <a:spcPts val="1001"/>
                </a:spcBef>
              </a:pPr>
              <a:r>
                <a:rPr lang="en-US" sz="1500" b="0" strike="noStrike" spc="-1" dirty="0" smtClean="0">
                  <a:solidFill>
                    <a:srgbClr val="000000"/>
                  </a:solidFill>
                  <a:latin typeface="Calibri"/>
                </a:rPr>
                <a:t>Bound state</a:t>
              </a:r>
              <a:endParaRPr lang="en-US" sz="1500" b="0" strike="noStrike" spc="-1" dirty="0">
                <a:latin typeface="Arial"/>
              </a:endParaRPr>
            </a:p>
          </p:txBody>
        </p:sp>
        <p:sp>
          <p:nvSpPr>
            <p:cNvPr id="37" name="CustomShape 13"/>
            <p:cNvSpPr/>
            <p:nvPr/>
          </p:nvSpPr>
          <p:spPr>
            <a:xfrm>
              <a:off x="8500320" y="4074334"/>
              <a:ext cx="2056844" cy="397688"/>
            </a:xfrm>
            <a:prstGeom prst="rect">
              <a:avLst/>
            </a:prstGeom>
            <a:noFill/>
            <a:ln>
              <a:noFill/>
            </a:ln>
          </p:spPr>
          <p:style>
            <a:lnRef idx="0">
              <a:scrgbClr r="0" g="0" b="0"/>
            </a:lnRef>
            <a:fillRef idx="0">
              <a:scrgbClr r="0" g="0" b="0"/>
            </a:fillRef>
            <a:effectRef idx="0">
              <a:scrgbClr r="0" g="0" b="0"/>
            </a:effectRef>
            <a:fontRef idx="minor"/>
          </p:style>
          <p:txBody>
            <a:bodyPr>
              <a:normAutofit/>
            </a:bodyPr>
            <a:lstStyle/>
            <a:p>
              <a:pPr>
                <a:lnSpc>
                  <a:spcPct val="90000"/>
                </a:lnSpc>
                <a:spcBef>
                  <a:spcPts val="1001"/>
                </a:spcBef>
              </a:pPr>
              <a:r>
                <a:rPr lang="en-US" sz="1500" b="0" strike="noStrike" spc="-1" dirty="0" smtClean="0">
                  <a:solidFill>
                    <a:srgbClr val="000000"/>
                  </a:solidFill>
                  <a:latin typeface="Calibri"/>
                </a:rPr>
                <a:t>Scattering state</a:t>
              </a:r>
              <a:endParaRPr lang="en-US" sz="1500" b="0" strike="noStrike" spc="-1" dirty="0">
                <a:latin typeface="Arial"/>
              </a:endParaRPr>
            </a:p>
          </p:txBody>
        </p:sp>
        <p:cxnSp>
          <p:nvCxnSpPr>
            <p:cNvPr id="4" name="Straight Arrow Connector 3"/>
            <p:cNvCxnSpPr>
              <a:endCxn id="112" idx="2"/>
            </p:cNvCxnSpPr>
            <p:nvPr/>
          </p:nvCxnSpPr>
          <p:spPr>
            <a:xfrm flipH="1">
              <a:off x="6091560" y="4074334"/>
              <a:ext cx="484731" cy="4195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6687620" y="4100412"/>
              <a:ext cx="0" cy="365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a:off x="6808934" y="4097787"/>
              <a:ext cx="414293" cy="349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 name="Oval 2"/>
            <p:cNvSpPr/>
            <p:nvPr/>
          </p:nvSpPr>
          <p:spPr>
            <a:xfrm>
              <a:off x="6192431" y="4462855"/>
              <a:ext cx="1020919" cy="52032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2" name="Picture 18" descr="C:\Mes documents\jlsida\cours CPM\Images\animations\monca2.GIF"/>
          <p:cNvPicPr>
            <a:picLocks noChangeAspect="1" noChangeArrowheads="1" noCrop="1"/>
          </p:cNvPicPr>
          <p:nvPr/>
        </p:nvPicPr>
        <p:blipFill>
          <a:blip r:embed="rId9">
            <a:extLst>
              <a:ext uri="{28A0092B-C50C-407E-A947-70E740481C1C}">
                <a14:useLocalDpi xmlns:a14="http://schemas.microsoft.com/office/drawing/2010/main" val="0"/>
              </a:ext>
            </a:extLst>
          </a:blip>
          <a:srcRect/>
          <a:stretch>
            <a:fillRect/>
          </a:stretch>
        </p:blipFill>
        <p:spPr bwMode="auto">
          <a:xfrm>
            <a:off x="8221899" y="2948400"/>
            <a:ext cx="3406080" cy="2372091"/>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10489474" y="3622111"/>
            <a:ext cx="222069" cy="200369"/>
          </a:xfrm>
          <a:prstGeom prst="ellipse">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a:effectLst>
            <a:glow rad="1397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 name="TextShape 1"/>
          <p:cNvSpPr txBox="1"/>
          <p:nvPr/>
        </p:nvSpPr>
        <p:spPr>
          <a:xfrm>
            <a:off x="550800" y="142920"/>
            <a:ext cx="10515240" cy="836280"/>
          </a:xfrm>
          <a:prstGeom prst="rect">
            <a:avLst/>
          </a:prstGeom>
          <a:noFill/>
          <a:ln>
            <a:noFill/>
          </a:ln>
        </p:spPr>
        <p:txBody>
          <a:bodyPr anchor="ctr"/>
          <a:lstStyle/>
          <a:p>
            <a:pPr algn="ctr">
              <a:lnSpc>
                <a:spcPct val="90000"/>
              </a:lnSpc>
            </a:pPr>
            <a:r>
              <a:rPr lang="en-US" sz="4400" b="1" strike="noStrike" spc="-1">
                <a:solidFill>
                  <a:srgbClr val="FF0000"/>
                </a:solidFill>
                <a:latin typeface="Calibri Light"/>
              </a:rPr>
              <a:t>RADIATIVE CAPTURE</a:t>
            </a:r>
            <a:endParaRPr lang="en-US" sz="4400" b="0" strike="noStrike" spc="-1">
              <a:solidFill>
                <a:srgbClr val="000000"/>
              </a:solidFill>
              <a:latin typeface="Calibri"/>
            </a:endParaRPr>
          </a:p>
        </p:txBody>
      </p:sp>
      <p:sp>
        <p:nvSpPr>
          <p:cNvPr id="136" name="TextShape 2"/>
          <p:cNvSpPr txBox="1"/>
          <p:nvPr/>
        </p:nvSpPr>
        <p:spPr>
          <a:xfrm>
            <a:off x="785880" y="1279283"/>
            <a:ext cx="10818000" cy="696240"/>
          </a:xfrm>
          <a:prstGeom prst="rect">
            <a:avLst/>
          </a:prstGeom>
          <a:noFill/>
          <a:ln>
            <a:noFill/>
          </a:ln>
        </p:spPr>
        <p:txBody>
          <a:bodyPr/>
          <a:lstStyle/>
          <a:p>
            <a:pPr>
              <a:lnSpc>
                <a:spcPct val="90000"/>
              </a:lnSpc>
              <a:spcBef>
                <a:spcPts val="1001"/>
              </a:spcBef>
            </a:pPr>
            <a:r>
              <a:rPr lang="en-US" sz="2400" b="0" strike="noStrike" spc="-1">
                <a:solidFill>
                  <a:srgbClr val="000000"/>
                </a:solidFill>
                <a:latin typeface="Calibri"/>
              </a:rPr>
              <a:t>Using the balanced detail, the cross section for the radiative capture A(p</a:t>
            </a:r>
            <a:r>
              <a:rPr lang="en-US" sz="2400" b="0" i="1" strike="noStrike" spc="-1">
                <a:solidFill>
                  <a:srgbClr val="000000"/>
                </a:solidFill>
                <a:latin typeface="Calibri"/>
              </a:rPr>
              <a:t>;</a:t>
            </a:r>
            <a:r>
              <a:rPr lang="en-US" sz="2400" b="0" strike="noStrike" spc="-1">
                <a:solidFill>
                  <a:srgbClr val="000000"/>
                </a:solidFill>
                <a:latin typeface="Calibri"/>
              </a:rPr>
              <a:t>γ)B reaction is determined as</a:t>
            </a:r>
            <a:r>
              <a:t/>
            </a:r>
            <a:br/>
            <a:endParaRPr lang="en-US" sz="2400" b="0" strike="noStrike" spc="-1">
              <a:solidFill>
                <a:srgbClr val="000000"/>
              </a:solidFill>
              <a:latin typeface="Calibri"/>
            </a:endParaRPr>
          </a:p>
        </p:txBody>
      </p:sp>
      <mc:AlternateContent xmlns:mc="http://schemas.openxmlformats.org/markup-compatibility/2006" xmlns:a14="http://schemas.microsoft.com/office/drawing/2010/main">
        <mc:Choice Requires="a14">
          <p:sp>
            <p:nvSpPr>
              <p:cNvPr id="137" name="Formula 3"/>
              <p:cNvSpPr txBox="1"/>
              <p:nvPr/>
            </p:nvSpPr>
            <p:spPr>
              <a:xfrm>
                <a:off x="2012349" y="2049779"/>
                <a:ext cx="6598131" cy="752400"/>
              </a:xfrm>
              <a:prstGeom prst="rect">
                <a:avLst/>
              </a:prstGeom>
            </p:spPr>
            <p:txBody>
              <a:bodyPr/>
              <a:lstStyle/>
              <a:p>
                <a:pPr/>
                <a14:m>
                  <m:oMathPara xmlns:m="http://schemas.openxmlformats.org/officeDocument/2006/math">
                    <m:oMathParaPr>
                      <m:jc m:val="centerGroup"/>
                    </m:oMathParaPr>
                    <m:oMath xmlns:m="http://schemas.openxmlformats.org/officeDocument/2006/math">
                      <m:r>
                        <a:rPr lang="ar-AE" smtClean="0">
                          <a:latin typeface="Cambria Math" panose="02040503050406030204" pitchFamily="18" charset="0"/>
                        </a:rPr>
                        <m:t>𝜎</m:t>
                      </m:r>
                      <m:d>
                        <m:dPr>
                          <m:ctrlPr>
                            <a:rPr lang="ar-AE" i="1">
                              <a:latin typeface="Cambria Math" panose="02040503050406030204" pitchFamily="18" charset="0"/>
                            </a:rPr>
                          </m:ctrlPr>
                        </m:dPr>
                        <m:e>
                          <m:sSub>
                            <m:sSubPr>
                              <m:ctrlPr>
                                <a:rPr lang="ar-AE" i="1">
                                  <a:latin typeface="Cambria Math" panose="02040503050406030204" pitchFamily="18" charset="0"/>
                                </a:rPr>
                              </m:ctrlPr>
                            </m:sSubPr>
                            <m:e>
                              <m:r>
                                <a:rPr lang="ar-AE">
                                  <a:latin typeface="Cambria Math" panose="02040503050406030204" pitchFamily="18" charset="0"/>
                                </a:rPr>
                                <m:t>𝐽</m:t>
                              </m:r>
                            </m:e>
                            <m:sub>
                              <m:r>
                                <a:rPr lang="ar-AE">
                                  <a:latin typeface="Cambria Math" panose="02040503050406030204" pitchFamily="18" charset="0"/>
                                </a:rPr>
                                <m:t>𝑓</m:t>
                              </m:r>
                            </m:sub>
                          </m:sSub>
                          <m:r>
                            <a:rPr lang="ar-AE">
                              <a:latin typeface="Cambria Math" panose="02040503050406030204" pitchFamily="18" charset="0"/>
                            </a:rPr>
                            <m:t>,</m:t>
                          </m:r>
                          <m:r>
                            <a:rPr lang="ar-AE">
                              <a:latin typeface="Cambria Math" panose="02040503050406030204" pitchFamily="18" charset="0"/>
                            </a:rPr>
                            <m:t>𝐸</m:t>
                          </m:r>
                        </m:e>
                      </m:d>
                      <m:r>
                        <a:rPr lang="en-US" b="0" i="0" smtClean="0">
                          <a:latin typeface="Cambria Math" panose="02040503050406030204" pitchFamily="18" charset="0"/>
                        </a:rPr>
                        <m:t>~</m:t>
                      </m:r>
                      <m:nary>
                        <m:naryPr>
                          <m:chr m:val="∑"/>
                          <m:supHide m:val="on"/>
                          <m:ctrlPr>
                            <a:rPr lang="ar-AE" b="0" i="1" smtClean="0">
                              <a:latin typeface="Cambria Math" panose="02040503050406030204" pitchFamily="18" charset="0"/>
                            </a:rPr>
                          </m:ctrlPr>
                        </m:naryPr>
                        <m:sub>
                          <m:r>
                            <a:rPr lang="ar-AE">
                              <a:latin typeface="Cambria Math" panose="02040503050406030204" pitchFamily="18" charset="0"/>
                            </a:rPr>
                            <m:t>𝜎𝜆</m:t>
                          </m:r>
                        </m:sub>
                        <m:sup/>
                        <m:e>
                          <m:sSup>
                            <m:sSupPr>
                              <m:ctrlPr>
                                <a:rPr lang="ar-AE" i="1">
                                  <a:latin typeface="Cambria Math" panose="02040503050406030204" pitchFamily="18" charset="0"/>
                                </a:rPr>
                              </m:ctrlPr>
                            </m:sSupPr>
                            <m:e>
                              <m:d>
                                <m:dPr>
                                  <m:ctrlPr>
                                    <a:rPr lang="ar-AE" i="1">
                                      <a:latin typeface="Cambria Math" panose="02040503050406030204" pitchFamily="18" charset="0"/>
                                    </a:rPr>
                                  </m:ctrlPr>
                                </m:dPr>
                                <m:e>
                                  <m:f>
                                    <m:fPr>
                                      <m:ctrlPr>
                                        <a:rPr lang="ar-AE" i="1">
                                          <a:latin typeface="Cambria Math" panose="02040503050406030204" pitchFamily="18" charset="0"/>
                                        </a:rPr>
                                      </m:ctrlPr>
                                    </m:fPr>
                                    <m:num>
                                      <m:sSub>
                                        <m:sSubPr>
                                          <m:ctrlPr>
                                            <a:rPr lang="ar-AE" i="1">
                                              <a:latin typeface="Cambria Math" panose="02040503050406030204" pitchFamily="18" charset="0"/>
                                            </a:rPr>
                                          </m:ctrlPr>
                                        </m:sSubPr>
                                        <m:e>
                                          <m:r>
                                            <a:rPr lang="ar-AE">
                                              <a:latin typeface="Cambria Math" panose="02040503050406030204" pitchFamily="18" charset="0"/>
                                            </a:rPr>
                                            <m:t>𝐸</m:t>
                                          </m:r>
                                        </m:e>
                                        <m:sub>
                                          <m:r>
                                            <a:rPr lang="ar-AE">
                                              <a:latin typeface="Cambria Math" panose="02040503050406030204" pitchFamily="18" charset="0"/>
                                            </a:rPr>
                                            <m:t>𝛾</m:t>
                                          </m:r>
                                        </m:sub>
                                      </m:sSub>
                                    </m:num>
                                    <m:den>
                                      <m:r>
                                        <a:rPr lang="ar-AE">
                                          <a:latin typeface="Cambria Math" panose="02040503050406030204" pitchFamily="18" charset="0"/>
                                        </a:rPr>
                                        <m:t>ℏ</m:t>
                                      </m:r>
                                      <m:r>
                                        <a:rPr lang="ar-AE">
                                          <a:latin typeface="Cambria Math" panose="02040503050406030204" pitchFamily="18" charset="0"/>
                                        </a:rPr>
                                        <m:t>𝑐</m:t>
                                      </m:r>
                                    </m:den>
                                  </m:f>
                                </m:e>
                              </m:d>
                            </m:e>
                            <m:sup>
                              <m:r>
                                <a:rPr lang="ar-AE">
                                  <a:latin typeface="Cambria Math" panose="02040503050406030204" pitchFamily="18" charset="0"/>
                                </a:rPr>
                                <m:t>2</m:t>
                              </m:r>
                              <m:r>
                                <a:rPr lang="ar-AE">
                                  <a:latin typeface="Cambria Math" panose="02040503050406030204" pitchFamily="18" charset="0"/>
                                </a:rPr>
                                <m:t>𝜆</m:t>
                              </m:r>
                              <m:r>
                                <a:rPr lang="ar-AE">
                                  <a:latin typeface="Cambria Math" panose="02040503050406030204" pitchFamily="18" charset="0"/>
                                </a:rPr>
                                <m:t>−</m:t>
                              </m:r>
                              <m:r>
                                <a:rPr lang="ar-AE">
                                  <a:latin typeface="Cambria Math" panose="02040503050406030204" pitchFamily="18" charset="0"/>
                                </a:rPr>
                                <m:t>1</m:t>
                              </m:r>
                            </m:sup>
                          </m:sSup>
                          <m:sSup>
                            <m:sSupPr>
                              <m:ctrlPr>
                                <a:rPr lang="ar-AE" i="1">
                                  <a:latin typeface="Cambria Math" panose="02040503050406030204" pitchFamily="18" charset="0"/>
                                </a:rPr>
                              </m:ctrlPr>
                            </m:sSupPr>
                            <m:e>
                              <m:d>
                                <m:dPr>
                                  <m:begChr m:val="|"/>
                                  <m:endChr m:val="|"/>
                                  <m:ctrlPr>
                                    <a:rPr lang="ar-AE" i="1">
                                      <a:latin typeface="Cambria Math" panose="02040503050406030204" pitchFamily="18" charset="0"/>
                                    </a:rPr>
                                  </m:ctrlPr>
                                </m:dPr>
                                <m:e>
                                  <m:d>
                                    <m:dPr>
                                      <m:begChr m:val="⟨"/>
                                      <m:endChr m:val="⟩"/>
                                      <m:ctrlPr>
                                        <a:rPr lang="ar-AE" i="1">
                                          <a:latin typeface="Cambria Math" panose="02040503050406030204" pitchFamily="18" charset="0"/>
                                        </a:rPr>
                                      </m:ctrlPr>
                                    </m:dPr>
                                    <m:e>
                                      <m:sSup>
                                        <m:sSupPr>
                                          <m:ctrlPr>
                                            <a:rPr lang="ar-AE" i="1">
                                              <a:latin typeface="Cambria Math" panose="02040503050406030204" pitchFamily="18" charset="0"/>
                                            </a:rPr>
                                          </m:ctrlPr>
                                        </m:sSupPr>
                                        <m:e>
                                          <m:r>
                                            <m:rPr>
                                              <m:sty m:val="p"/>
                                            </m:rPr>
                                            <a:rPr lang="ar-AE" i="0">
                                              <a:latin typeface="Cambria Math" panose="02040503050406030204" pitchFamily="18" charset="0"/>
                                            </a:rPr>
                                            <m:t>Ψ</m:t>
                                          </m:r>
                                        </m:e>
                                        <m:sup>
                                          <m:sSub>
                                            <m:sSubPr>
                                              <m:ctrlPr>
                                                <a:rPr lang="ar-AE" i="1">
                                                  <a:latin typeface="Cambria Math" panose="02040503050406030204" pitchFamily="18" charset="0"/>
                                                </a:rPr>
                                              </m:ctrlPr>
                                            </m:sSubPr>
                                            <m:e>
                                              <m:r>
                                                <a:rPr lang="ar-AE">
                                                  <a:latin typeface="Cambria Math" panose="02040503050406030204" pitchFamily="18" charset="0"/>
                                                </a:rPr>
                                                <m:t>𝐽</m:t>
                                              </m:r>
                                            </m:e>
                                            <m:sub>
                                              <m:r>
                                                <a:rPr lang="ar-AE">
                                                  <a:latin typeface="Cambria Math" panose="02040503050406030204" pitchFamily="18" charset="0"/>
                                                </a:rPr>
                                                <m:t>𝑓</m:t>
                                              </m:r>
                                            </m:sub>
                                          </m:sSub>
                                        </m:sup>
                                      </m:sSup>
                                      <m:d>
                                        <m:dPr>
                                          <m:begChr m:val="‖"/>
                                          <m:endChr m:val="‖"/>
                                          <m:ctrlPr>
                                            <a:rPr lang="ar-AE" i="1">
                                              <a:latin typeface="Cambria Math" panose="02040503050406030204" pitchFamily="18" charset="0"/>
                                            </a:rPr>
                                          </m:ctrlPr>
                                        </m:dPr>
                                        <m:e>
                                          <m:sSup>
                                            <m:sSupPr>
                                              <m:ctrlPr>
                                                <a:rPr lang="ar-AE" i="1">
                                                  <a:latin typeface="Cambria Math" panose="02040503050406030204" pitchFamily="18" charset="0"/>
                                                </a:rPr>
                                              </m:ctrlPr>
                                            </m:sSupPr>
                                            <m:e>
                                              <m:r>
                                                <a:rPr lang="ar-AE">
                                                  <a:latin typeface="Cambria Math" panose="02040503050406030204" pitchFamily="18" charset="0"/>
                                                </a:rPr>
                                                <m:t>𝑀</m:t>
                                              </m:r>
                                            </m:e>
                                            <m:sup>
                                              <m:r>
                                                <a:rPr lang="ar-AE">
                                                  <a:latin typeface="Cambria Math" panose="02040503050406030204" pitchFamily="18" charset="0"/>
                                                </a:rPr>
                                                <m:t>𝜎𝜆</m:t>
                                              </m:r>
                                            </m:sup>
                                          </m:sSup>
                                        </m:e>
                                      </m:d>
                                      <m:r>
                                        <m:rPr>
                                          <m:sty m:val="p"/>
                                        </m:rPr>
                                        <a:rPr lang="ar-AE" i="0">
                                          <a:latin typeface="Cambria Math" panose="02040503050406030204" pitchFamily="18" charset="0"/>
                                        </a:rPr>
                                        <m:t>Ψ</m:t>
                                      </m:r>
                                      <m:d>
                                        <m:dPr>
                                          <m:ctrlPr>
                                            <a:rPr lang="ar-AE" i="1">
                                              <a:latin typeface="Cambria Math" panose="02040503050406030204" pitchFamily="18" charset="0"/>
                                            </a:rPr>
                                          </m:ctrlPr>
                                        </m:dPr>
                                        <m:e>
                                          <m:r>
                                            <a:rPr lang="ar-AE">
                                              <a:latin typeface="Cambria Math" panose="02040503050406030204" pitchFamily="18" charset="0"/>
                                            </a:rPr>
                                            <m:t>𝐸</m:t>
                                          </m:r>
                                        </m:e>
                                      </m:d>
                                    </m:e>
                                  </m:d>
                                </m:e>
                              </m:d>
                            </m:e>
                            <m:sup>
                              <m:r>
                                <a:rPr lang="ar-AE">
                                  <a:latin typeface="Cambria Math" panose="02040503050406030204" pitchFamily="18" charset="0"/>
                                </a:rPr>
                                <m:t>2</m:t>
                              </m:r>
                            </m:sup>
                          </m:sSup>
                        </m:e>
                      </m:nary>
                    </m:oMath>
                  </m:oMathPara>
                </a14:m>
                <a:endParaRPr dirty="0"/>
              </a:p>
            </p:txBody>
          </p:sp>
        </mc:Choice>
        <mc:Fallback xmlns="">
          <p:sp>
            <p:nvSpPr>
              <p:cNvPr id="137" name="Formula 3"/>
              <p:cNvSpPr txBox="1">
                <a:spLocks noRot="1" noChangeAspect="1" noMove="1" noResize="1" noEditPoints="1" noAdjustHandles="1" noChangeArrowheads="1" noChangeShapeType="1" noTextEdit="1"/>
              </p:cNvSpPr>
              <p:nvPr/>
            </p:nvSpPr>
            <p:spPr>
              <a:xfrm>
                <a:off x="2012349" y="2049779"/>
                <a:ext cx="6598131" cy="752400"/>
              </a:xfrm>
              <a:prstGeom prst="rect">
                <a:avLst/>
              </a:prstGeom>
              <a:blipFill>
                <a:blip r:embed="rId3"/>
                <a:stretch>
                  <a:fillRect b="-5645"/>
                </a:stretch>
              </a:blipFill>
            </p:spPr>
            <p:txBody>
              <a:bodyPr/>
              <a:lstStyle/>
              <a:p>
                <a:r>
                  <a:rPr lang="en-US">
                    <a:noFill/>
                  </a:rPr>
                  <a:t> </a:t>
                </a:r>
              </a:p>
            </p:txBody>
          </p:sp>
        </mc:Fallback>
      </mc:AlternateContent>
      <p:sp>
        <p:nvSpPr>
          <p:cNvPr id="139" name="TextShape 5"/>
          <p:cNvSpPr txBox="1"/>
          <p:nvPr/>
        </p:nvSpPr>
        <p:spPr>
          <a:xfrm>
            <a:off x="8610480" y="6108323"/>
            <a:ext cx="2742840" cy="364680"/>
          </a:xfrm>
          <a:prstGeom prst="rect">
            <a:avLst/>
          </a:prstGeom>
          <a:noFill/>
          <a:ln>
            <a:noFill/>
          </a:ln>
        </p:spPr>
        <p:txBody>
          <a:bodyPr anchor="ctr"/>
          <a:lstStyle/>
          <a:p>
            <a:pPr algn="r">
              <a:lnSpc>
                <a:spcPct val="100000"/>
              </a:lnSpc>
            </a:pPr>
            <a:fld id="{0BB57D3D-DB27-44D8-B526-F14ACEC7CA7A}" type="slidenum">
              <a:rPr lang="en-US" sz="1200" b="0" strike="noStrike" spc="-1">
                <a:solidFill>
                  <a:srgbClr val="8B8B8B"/>
                </a:solidFill>
                <a:latin typeface="Calibri"/>
              </a:rPr>
              <a:t>5</a:t>
            </a:fld>
            <a:endParaRPr lang="en-US" sz="1200" b="0" strike="noStrike" spc="-1">
              <a:latin typeface="Times New Roman"/>
            </a:endParaRPr>
          </a:p>
        </p:txBody>
      </p:sp>
      <p:sp>
        <p:nvSpPr>
          <p:cNvPr id="140" name="CustomShape 6"/>
          <p:cNvSpPr/>
          <p:nvPr/>
        </p:nvSpPr>
        <p:spPr>
          <a:xfrm>
            <a:off x="785880" y="3502746"/>
            <a:ext cx="10818000" cy="696240"/>
          </a:xfrm>
          <a:prstGeom prst="rect">
            <a:avLst/>
          </a:prstGeom>
          <a:noFill/>
          <a:ln>
            <a:noFill/>
          </a:ln>
        </p:spPr>
        <p:style>
          <a:lnRef idx="0">
            <a:scrgbClr r="0" g="0" b="0"/>
          </a:lnRef>
          <a:fillRef idx="0">
            <a:scrgbClr r="0" g="0" b="0"/>
          </a:fillRef>
          <a:effectRef idx="0">
            <a:scrgbClr r="0" g="0" b="0"/>
          </a:effectRef>
          <a:fontRef idx="minor"/>
        </p:style>
        <p:txBody>
          <a:bodyPr/>
          <a:lstStyle/>
          <a:p>
            <a:pPr>
              <a:lnSpc>
                <a:spcPct val="90000"/>
              </a:lnSpc>
              <a:spcBef>
                <a:spcPts val="1001"/>
              </a:spcBef>
            </a:pPr>
            <a:r>
              <a:rPr lang="en-US" sz="2400" b="0" strike="noStrike" spc="-1" dirty="0">
                <a:solidFill>
                  <a:srgbClr val="000000"/>
                </a:solidFill>
                <a:latin typeface="Calibri"/>
              </a:rPr>
              <a:t>Matrix elements needed for electromagnetic transitions</a:t>
            </a:r>
            <a:r>
              <a:rPr dirty="0"/>
              <a:t/>
            </a:r>
            <a:br>
              <a:rPr dirty="0"/>
            </a:br>
            <a:endParaRPr lang="en-US" sz="2400" b="0" strike="noStrike" spc="-1" dirty="0">
              <a:latin typeface="Arial"/>
            </a:endParaRPr>
          </a:p>
        </p:txBody>
      </p:sp>
      <mc:AlternateContent xmlns:mc="http://schemas.openxmlformats.org/markup-compatibility/2006" xmlns:a14="http://schemas.microsoft.com/office/drawing/2010/main">
        <mc:Choice Requires="a14">
          <p:sp>
            <p:nvSpPr>
              <p:cNvPr id="141" name="Formula 7"/>
              <p:cNvSpPr txBox="1"/>
              <p:nvPr/>
            </p:nvSpPr>
            <p:spPr>
              <a:xfrm>
                <a:off x="1748031" y="3930801"/>
                <a:ext cx="8893697" cy="895937"/>
              </a:xfrm>
              <a:prstGeom prst="rect">
                <a:avLst/>
              </a:prstGeom>
            </p:spPr>
            <p:txBody>
              <a:bodyPr/>
              <a:lstStyle/>
              <a:p>
                <a:pPr/>
                <a14:m>
                  <m:oMathPara xmlns:m="http://schemas.openxmlformats.org/officeDocument/2006/math">
                    <m:oMathParaPr>
                      <m:jc m:val="centerGroup"/>
                    </m:oMathParaPr>
                    <m:oMath xmlns:m="http://schemas.openxmlformats.org/officeDocument/2006/math">
                      <m:d>
                        <m:dPr>
                          <m:begChr m:val="⟨"/>
                          <m:endChr m:val="⟩"/>
                          <m:ctrlPr>
                            <a:rPr lang="ar-AE" i="1" smtClean="0">
                              <a:latin typeface="Cambria Math" panose="02040503050406030204" pitchFamily="18" charset="0"/>
                            </a:rPr>
                          </m:ctrlPr>
                        </m:dPr>
                        <m:e>
                          <m:sSup>
                            <m:sSupPr>
                              <m:ctrlPr>
                                <a:rPr lang="ar-AE" i="1">
                                  <a:latin typeface="Cambria Math" panose="02040503050406030204" pitchFamily="18" charset="0"/>
                                </a:rPr>
                              </m:ctrlPr>
                            </m:sSupPr>
                            <m:e>
                              <m:r>
                                <m:rPr>
                                  <m:sty m:val="p"/>
                                </m:rPr>
                                <a:rPr lang="ar-AE" i="0">
                                  <a:latin typeface="Cambria Math" panose="02040503050406030204" pitchFamily="18" charset="0"/>
                                </a:rPr>
                                <m:t>Ψ</m:t>
                              </m:r>
                            </m:e>
                            <m:sup>
                              <m:sSub>
                                <m:sSubPr>
                                  <m:ctrlPr>
                                    <a:rPr lang="ar-AE" i="1">
                                      <a:latin typeface="Cambria Math" panose="02040503050406030204" pitchFamily="18" charset="0"/>
                                    </a:rPr>
                                  </m:ctrlPr>
                                </m:sSubPr>
                                <m:e>
                                  <m:r>
                                    <a:rPr lang="ar-AE">
                                      <a:latin typeface="Cambria Math" panose="02040503050406030204" pitchFamily="18" charset="0"/>
                                    </a:rPr>
                                    <m:t>𝐽</m:t>
                                  </m:r>
                                </m:e>
                                <m:sub>
                                  <m:r>
                                    <a:rPr lang="ar-AE">
                                      <a:latin typeface="Cambria Math" panose="02040503050406030204" pitchFamily="18" charset="0"/>
                                    </a:rPr>
                                    <m:t>𝑓</m:t>
                                  </m:r>
                                </m:sub>
                              </m:sSub>
                            </m:sup>
                          </m:sSup>
                          <m:d>
                            <m:dPr>
                              <m:begChr m:val="‖"/>
                              <m:endChr m:val="‖"/>
                              <m:ctrlPr>
                                <a:rPr lang="ar-AE" i="1">
                                  <a:latin typeface="Cambria Math" panose="02040503050406030204" pitchFamily="18" charset="0"/>
                                </a:rPr>
                              </m:ctrlPr>
                            </m:dPr>
                            <m:e>
                              <m:sSup>
                                <m:sSupPr>
                                  <m:ctrlPr>
                                    <a:rPr lang="ar-AE" i="1">
                                      <a:latin typeface="Cambria Math" panose="02040503050406030204" pitchFamily="18" charset="0"/>
                                    </a:rPr>
                                  </m:ctrlPr>
                                </m:sSupPr>
                                <m:e>
                                  <m:r>
                                    <a:rPr lang="ar-AE">
                                      <a:latin typeface="Cambria Math" panose="02040503050406030204" pitchFamily="18" charset="0"/>
                                    </a:rPr>
                                    <m:t>𝑀</m:t>
                                  </m:r>
                                </m:e>
                                <m:sup>
                                  <m:r>
                                    <a:rPr lang="ar-AE">
                                      <a:latin typeface="Cambria Math" panose="02040503050406030204" pitchFamily="18" charset="0"/>
                                    </a:rPr>
                                    <m:t>𝜎𝜆</m:t>
                                  </m:r>
                                </m:sup>
                              </m:sSup>
                            </m:e>
                          </m:d>
                          <m:r>
                            <m:rPr>
                              <m:sty m:val="p"/>
                            </m:rPr>
                            <a:rPr lang="ar-AE" i="0">
                              <a:latin typeface="Cambria Math" panose="02040503050406030204" pitchFamily="18" charset="0"/>
                            </a:rPr>
                            <m:t>Ψ</m:t>
                          </m:r>
                          <m:d>
                            <m:dPr>
                              <m:ctrlPr>
                                <a:rPr lang="ar-AE" i="1">
                                  <a:latin typeface="Cambria Math" panose="02040503050406030204" pitchFamily="18" charset="0"/>
                                </a:rPr>
                              </m:ctrlPr>
                            </m:dPr>
                            <m:e>
                              <m:r>
                                <a:rPr lang="ar-AE">
                                  <a:latin typeface="Cambria Math" panose="02040503050406030204" pitchFamily="18" charset="0"/>
                                </a:rPr>
                                <m:t>𝐸</m:t>
                              </m:r>
                            </m:e>
                          </m:d>
                        </m:e>
                      </m:d>
                      <m:r>
                        <a:rPr lang="ar-AE">
                          <a:latin typeface="Cambria Math" panose="02040503050406030204" pitchFamily="18" charset="0"/>
                        </a:rPr>
                        <m:t>=</m:t>
                      </m:r>
                      <m:r>
                        <a:rPr lang="ar-AE">
                          <a:latin typeface="Cambria Math" panose="02040503050406030204" pitchFamily="18" charset="0"/>
                        </a:rPr>
                        <m:t>𝑒</m:t>
                      </m:r>
                      <m:sSub>
                        <m:sSubPr>
                          <m:ctrlPr>
                            <a:rPr lang="ar-AE" i="1">
                              <a:latin typeface="Cambria Math" panose="02040503050406030204" pitchFamily="18" charset="0"/>
                            </a:rPr>
                          </m:ctrlPr>
                        </m:sSubPr>
                        <m:e>
                          <m:r>
                            <a:rPr lang="ar-AE">
                              <a:latin typeface="Cambria Math" panose="02040503050406030204" pitchFamily="18" charset="0"/>
                            </a:rPr>
                            <m:t>𝑍</m:t>
                          </m:r>
                        </m:e>
                        <m:sub>
                          <m:r>
                            <a:rPr lang="ar-AE">
                              <a:latin typeface="Cambria Math" panose="02040503050406030204" pitchFamily="18" charset="0"/>
                            </a:rPr>
                            <m:t>𝑒𝑓𝑓</m:t>
                          </m:r>
                        </m:sub>
                      </m:sSub>
                      <m:d>
                        <m:dPr>
                          <m:begChr m:val="⟨"/>
                          <m:endChr m:val="⟩"/>
                          <m:ctrlPr>
                            <a:rPr lang="ar-AE" i="1">
                              <a:latin typeface="Cambria Math" panose="02040503050406030204" pitchFamily="18" charset="0"/>
                            </a:rPr>
                          </m:ctrlPr>
                        </m:dPr>
                        <m:e>
                          <m:sSub>
                            <m:sSubPr>
                              <m:ctrlPr>
                                <a:rPr lang="ar-AE" i="1">
                                  <a:latin typeface="Cambria Math" panose="02040503050406030204" pitchFamily="18" charset="0"/>
                                </a:rPr>
                              </m:ctrlPr>
                            </m:sSubPr>
                            <m:e>
                              <m:r>
                                <a:rPr lang="ar-AE">
                                  <a:latin typeface="Cambria Math" panose="02040503050406030204" pitchFamily="18" charset="0"/>
                                </a:rPr>
                                <m:t>𝐽</m:t>
                              </m:r>
                            </m:e>
                            <m:sub>
                              <m:r>
                                <a:rPr lang="ar-AE">
                                  <a:latin typeface="Cambria Math" panose="02040503050406030204" pitchFamily="18" charset="0"/>
                                </a:rPr>
                                <m:t>𝑓</m:t>
                              </m:r>
                            </m:sub>
                          </m:sSub>
                          <m:r>
                            <a:rPr lang="ar-AE">
                              <a:latin typeface="Cambria Math" panose="02040503050406030204" pitchFamily="18" charset="0"/>
                            </a:rPr>
                            <m:t>𝜆</m:t>
                          </m:r>
                          <m:sSub>
                            <m:sSubPr>
                              <m:ctrlPr>
                                <a:rPr lang="ar-AE" i="1">
                                  <a:latin typeface="Cambria Math" panose="02040503050406030204" pitchFamily="18" charset="0"/>
                                </a:rPr>
                              </m:ctrlPr>
                            </m:sSubPr>
                            <m:e>
                              <m:r>
                                <a:rPr lang="ar-AE">
                                  <a:latin typeface="Cambria Math" panose="02040503050406030204" pitchFamily="18" charset="0"/>
                                </a:rPr>
                                <m:t>𝑀</m:t>
                              </m:r>
                            </m:e>
                            <m:sub>
                              <m:r>
                                <a:rPr lang="ar-AE">
                                  <a:latin typeface="Cambria Math" panose="02040503050406030204" pitchFamily="18" charset="0"/>
                                </a:rPr>
                                <m:t>𝑓</m:t>
                              </m:r>
                            </m:sub>
                          </m:sSub>
                          <m:r>
                            <a:rPr lang="ar-AE">
                              <a:latin typeface="Cambria Math" panose="02040503050406030204" pitchFamily="18" charset="0"/>
                            </a:rPr>
                            <m:t>𝜇</m:t>
                          </m:r>
                          <m:r>
                            <a:rPr lang="ar-AE" b="0" i="1" smtClean="0">
                              <a:latin typeface="Cambria Math" panose="02040503050406030204" pitchFamily="18" charset="0"/>
                            </a:rPr>
                            <m:t>|</m:t>
                          </m:r>
                          <m:sSub>
                            <m:sSubPr>
                              <m:ctrlPr>
                                <a:rPr lang="ar-AE" i="1">
                                  <a:latin typeface="Cambria Math" panose="02040503050406030204" pitchFamily="18" charset="0"/>
                                </a:rPr>
                              </m:ctrlPr>
                            </m:sSubPr>
                            <m:e>
                              <m:r>
                                <a:rPr lang="ar-AE">
                                  <a:latin typeface="Cambria Math" panose="02040503050406030204" pitchFamily="18" charset="0"/>
                                </a:rPr>
                                <m:t>𝐽</m:t>
                              </m:r>
                            </m:e>
                            <m:sub>
                              <m:r>
                                <a:rPr lang="ar-AE">
                                  <a:latin typeface="Cambria Math" panose="02040503050406030204" pitchFamily="18" charset="0"/>
                                </a:rPr>
                                <m:t>𝑖</m:t>
                              </m:r>
                            </m:sub>
                          </m:sSub>
                          <m:sSub>
                            <m:sSubPr>
                              <m:ctrlPr>
                                <a:rPr lang="ar-AE" i="1">
                                  <a:latin typeface="Cambria Math" panose="02040503050406030204" pitchFamily="18" charset="0"/>
                                </a:rPr>
                              </m:ctrlPr>
                            </m:sSubPr>
                            <m:e>
                              <m:r>
                                <a:rPr lang="ar-AE">
                                  <a:latin typeface="Cambria Math" panose="02040503050406030204" pitchFamily="18" charset="0"/>
                                </a:rPr>
                                <m:t>𝑀</m:t>
                              </m:r>
                            </m:e>
                            <m:sub>
                              <m:r>
                                <a:rPr lang="ar-AE">
                                  <a:latin typeface="Cambria Math" panose="02040503050406030204" pitchFamily="18" charset="0"/>
                                </a:rPr>
                                <m:t>𝑖</m:t>
                              </m:r>
                            </m:sub>
                          </m:sSub>
                        </m:e>
                      </m:d>
                      <m:rad>
                        <m:radPr>
                          <m:degHide m:val="on"/>
                          <m:ctrlPr>
                            <a:rPr lang="ar-AE" i="1" smtClean="0">
                              <a:latin typeface="Cambria Math" panose="02040503050406030204" pitchFamily="18" charset="0"/>
                            </a:rPr>
                          </m:ctrlPr>
                        </m:radPr>
                        <m:deg/>
                        <m:e>
                          <m:f>
                            <m:fPr>
                              <m:ctrlPr>
                                <a:rPr lang="ar-AE" i="1">
                                  <a:latin typeface="Cambria Math" panose="02040503050406030204" pitchFamily="18" charset="0"/>
                                </a:rPr>
                              </m:ctrlPr>
                            </m:fPr>
                            <m:num>
                              <m:d>
                                <m:dPr>
                                  <m:ctrlPr>
                                    <a:rPr lang="ar-AE" i="1">
                                      <a:latin typeface="Cambria Math" panose="02040503050406030204" pitchFamily="18" charset="0"/>
                                    </a:rPr>
                                  </m:ctrlPr>
                                </m:dPr>
                                <m:e>
                                  <m:r>
                                    <a:rPr lang="ar-AE">
                                      <a:latin typeface="Cambria Math" panose="02040503050406030204" pitchFamily="18" charset="0"/>
                                    </a:rPr>
                                    <m:t>2</m:t>
                                  </m:r>
                                  <m:sSub>
                                    <m:sSubPr>
                                      <m:ctrlPr>
                                        <a:rPr lang="ar-AE" i="1">
                                          <a:latin typeface="Cambria Math" panose="02040503050406030204" pitchFamily="18" charset="0"/>
                                        </a:rPr>
                                      </m:ctrlPr>
                                    </m:sSubPr>
                                    <m:e>
                                      <m:r>
                                        <a:rPr lang="ar-AE">
                                          <a:latin typeface="Cambria Math" panose="02040503050406030204" pitchFamily="18" charset="0"/>
                                        </a:rPr>
                                        <m:t>𝐽</m:t>
                                      </m:r>
                                    </m:e>
                                    <m:sub>
                                      <m:r>
                                        <a:rPr lang="ar-AE">
                                          <a:latin typeface="Cambria Math" panose="02040503050406030204" pitchFamily="18" charset="0"/>
                                        </a:rPr>
                                        <m:t>𝑖</m:t>
                                      </m:r>
                                    </m:sub>
                                  </m:sSub>
                                  <m:r>
                                    <a:rPr lang="ar-AE">
                                      <a:latin typeface="Cambria Math" panose="02040503050406030204" pitchFamily="18" charset="0"/>
                                    </a:rPr>
                                    <m:t>+</m:t>
                                  </m:r>
                                  <m:r>
                                    <a:rPr lang="ar-AE">
                                      <a:latin typeface="Cambria Math" panose="02040503050406030204" pitchFamily="18" charset="0"/>
                                    </a:rPr>
                                    <m:t>1</m:t>
                                  </m:r>
                                </m:e>
                              </m:d>
                              <m:d>
                                <m:dPr>
                                  <m:ctrlPr>
                                    <a:rPr lang="ar-AE" i="1">
                                      <a:latin typeface="Cambria Math" panose="02040503050406030204" pitchFamily="18" charset="0"/>
                                    </a:rPr>
                                  </m:ctrlPr>
                                </m:dPr>
                                <m:e>
                                  <m:r>
                                    <a:rPr lang="ar-AE">
                                      <a:latin typeface="Cambria Math" panose="02040503050406030204" pitchFamily="18" charset="0"/>
                                    </a:rPr>
                                    <m:t>2</m:t>
                                  </m:r>
                                  <m:r>
                                    <a:rPr lang="ar-AE">
                                      <a:latin typeface="Cambria Math" panose="02040503050406030204" pitchFamily="18" charset="0"/>
                                    </a:rPr>
                                    <m:t>𝜆</m:t>
                                  </m:r>
                                  <m:r>
                                    <a:rPr lang="ar-AE">
                                      <a:latin typeface="Cambria Math" panose="02040503050406030204" pitchFamily="18" charset="0"/>
                                    </a:rPr>
                                    <m:t>+</m:t>
                                  </m:r>
                                  <m:r>
                                    <a:rPr lang="ar-AE">
                                      <a:latin typeface="Cambria Math" panose="02040503050406030204" pitchFamily="18" charset="0"/>
                                    </a:rPr>
                                    <m:t>1</m:t>
                                  </m:r>
                                </m:e>
                              </m:d>
                            </m:num>
                            <m:den>
                              <m:r>
                                <a:rPr lang="ar-AE">
                                  <a:latin typeface="Cambria Math" panose="02040503050406030204" pitchFamily="18" charset="0"/>
                                </a:rPr>
                                <m:t>4</m:t>
                              </m:r>
                              <m:r>
                                <a:rPr lang="ar-AE">
                                  <a:latin typeface="Cambria Math" panose="02040503050406030204" pitchFamily="18" charset="0"/>
                                </a:rPr>
                                <m:t>𝜋</m:t>
                              </m:r>
                              <m:d>
                                <m:dPr>
                                  <m:ctrlPr>
                                    <a:rPr lang="ar-AE" i="1">
                                      <a:latin typeface="Cambria Math" panose="02040503050406030204" pitchFamily="18" charset="0"/>
                                    </a:rPr>
                                  </m:ctrlPr>
                                </m:dPr>
                                <m:e>
                                  <m:r>
                                    <a:rPr lang="ar-AE">
                                      <a:latin typeface="Cambria Math" panose="02040503050406030204" pitchFamily="18" charset="0"/>
                                    </a:rPr>
                                    <m:t>2</m:t>
                                  </m:r>
                                  <m:sSub>
                                    <m:sSubPr>
                                      <m:ctrlPr>
                                        <a:rPr lang="ar-AE" i="1">
                                          <a:latin typeface="Cambria Math" panose="02040503050406030204" pitchFamily="18" charset="0"/>
                                        </a:rPr>
                                      </m:ctrlPr>
                                    </m:sSubPr>
                                    <m:e>
                                      <m:r>
                                        <a:rPr lang="ar-AE">
                                          <a:latin typeface="Cambria Math" panose="02040503050406030204" pitchFamily="18" charset="0"/>
                                        </a:rPr>
                                        <m:t>𝐽</m:t>
                                      </m:r>
                                    </m:e>
                                    <m:sub>
                                      <m:r>
                                        <a:rPr lang="ar-AE">
                                          <a:latin typeface="Cambria Math" panose="02040503050406030204" pitchFamily="18" charset="0"/>
                                        </a:rPr>
                                        <m:t>𝑓</m:t>
                                      </m:r>
                                    </m:sub>
                                  </m:sSub>
                                  <m:r>
                                    <a:rPr lang="ar-AE">
                                      <a:latin typeface="Cambria Math" panose="02040503050406030204" pitchFamily="18" charset="0"/>
                                    </a:rPr>
                                    <m:t>+</m:t>
                                  </m:r>
                                  <m:r>
                                    <a:rPr lang="ar-AE">
                                      <a:latin typeface="Cambria Math" panose="02040503050406030204" pitchFamily="18" charset="0"/>
                                    </a:rPr>
                                    <m:t>1</m:t>
                                  </m:r>
                                </m:e>
                              </m:d>
                            </m:den>
                          </m:f>
                        </m:e>
                      </m:rad>
                      <m:nary>
                        <m:naryPr>
                          <m:ctrlPr>
                            <a:rPr lang="ar-AE" i="1">
                              <a:latin typeface="Cambria Math" panose="02040503050406030204" pitchFamily="18" charset="0"/>
                            </a:rPr>
                          </m:ctrlPr>
                        </m:naryPr>
                        <m:sub>
                          <m:r>
                            <a:rPr lang="ar-AE">
                              <a:latin typeface="Cambria Math" panose="02040503050406030204" pitchFamily="18" charset="0"/>
                            </a:rPr>
                            <m:t>0</m:t>
                          </m:r>
                        </m:sub>
                        <m:sup>
                          <m:r>
                            <a:rPr lang="ar-AE">
                              <a:latin typeface="Cambria Math" panose="02040503050406030204" pitchFamily="18" charset="0"/>
                            </a:rPr>
                            <m:t>∞</m:t>
                          </m:r>
                        </m:sup>
                        <m:e>
                          <m:sSub>
                            <m:sSubPr>
                              <m:ctrlPr>
                                <a:rPr lang="ar-AE" i="1">
                                  <a:latin typeface="Cambria Math" panose="02040503050406030204" pitchFamily="18" charset="0"/>
                                </a:rPr>
                              </m:ctrlPr>
                            </m:sSubPr>
                            <m:e>
                              <m:r>
                                <a:rPr lang="ar-AE">
                                  <a:latin typeface="Cambria Math" panose="02040503050406030204" pitchFamily="18" charset="0"/>
                                </a:rPr>
                                <m:t>𝑢</m:t>
                              </m:r>
                            </m:e>
                            <m:sub>
                              <m:r>
                                <a:rPr lang="ar-AE">
                                  <a:latin typeface="Cambria Math" panose="02040503050406030204" pitchFamily="18" charset="0"/>
                                </a:rPr>
                                <m:t>𝑖</m:t>
                              </m:r>
                            </m:sub>
                          </m:sSub>
                          <m:d>
                            <m:dPr>
                              <m:ctrlPr>
                                <a:rPr lang="ar-AE" i="1">
                                  <a:latin typeface="Cambria Math" panose="02040503050406030204" pitchFamily="18" charset="0"/>
                                </a:rPr>
                              </m:ctrlPr>
                            </m:dPr>
                            <m:e>
                              <m:r>
                                <a:rPr lang="ar-AE">
                                  <a:latin typeface="Cambria Math" panose="02040503050406030204" pitchFamily="18" charset="0"/>
                                </a:rPr>
                                <m:t>𝐸</m:t>
                              </m:r>
                              <m:r>
                                <a:rPr lang="ar-AE">
                                  <a:latin typeface="Cambria Math" panose="02040503050406030204" pitchFamily="18" charset="0"/>
                                </a:rPr>
                                <m:t>,</m:t>
                              </m:r>
                              <m:r>
                                <a:rPr lang="ar-AE">
                                  <a:latin typeface="Cambria Math" panose="02040503050406030204" pitchFamily="18" charset="0"/>
                                </a:rPr>
                                <m:t>𝑟</m:t>
                              </m:r>
                            </m:e>
                          </m:d>
                          <m:sSup>
                            <m:sSupPr>
                              <m:ctrlPr>
                                <a:rPr lang="ar-AE" i="1">
                                  <a:latin typeface="Cambria Math" panose="02040503050406030204" pitchFamily="18" charset="0"/>
                                </a:rPr>
                              </m:ctrlPr>
                            </m:sSupPr>
                            <m:e>
                              <m:r>
                                <a:rPr lang="ar-AE">
                                  <a:latin typeface="Cambria Math" panose="02040503050406030204" pitchFamily="18" charset="0"/>
                                </a:rPr>
                                <m:t>𝑟</m:t>
                              </m:r>
                            </m:e>
                            <m:sup>
                              <m:r>
                                <a:rPr lang="ar-AE">
                                  <a:latin typeface="Cambria Math" panose="02040503050406030204" pitchFamily="18" charset="0"/>
                                </a:rPr>
                                <m:t>𝜆</m:t>
                              </m:r>
                            </m:sup>
                          </m:sSup>
                          <m:sSub>
                            <m:sSubPr>
                              <m:ctrlPr>
                                <a:rPr lang="ar-AE" i="1">
                                  <a:latin typeface="Cambria Math" panose="02040503050406030204" pitchFamily="18" charset="0"/>
                                </a:rPr>
                              </m:ctrlPr>
                            </m:sSubPr>
                            <m:e>
                              <m:r>
                                <a:rPr lang="ar-AE">
                                  <a:latin typeface="Cambria Math" panose="02040503050406030204" pitchFamily="18" charset="0"/>
                                </a:rPr>
                                <m:t>𝑢</m:t>
                              </m:r>
                            </m:e>
                            <m:sub>
                              <m:r>
                                <a:rPr lang="ar-AE">
                                  <a:latin typeface="Cambria Math" panose="02040503050406030204" pitchFamily="18" charset="0"/>
                                </a:rPr>
                                <m:t>𝑓</m:t>
                              </m:r>
                            </m:sub>
                          </m:sSub>
                          <m:d>
                            <m:dPr>
                              <m:ctrlPr>
                                <a:rPr lang="ar-AE" i="1">
                                  <a:latin typeface="Cambria Math" panose="02040503050406030204" pitchFamily="18" charset="0"/>
                                </a:rPr>
                              </m:ctrlPr>
                            </m:dPr>
                            <m:e>
                              <m:r>
                                <a:rPr lang="ar-AE">
                                  <a:latin typeface="Cambria Math" panose="02040503050406030204" pitchFamily="18" charset="0"/>
                                </a:rPr>
                                <m:t>𝑟</m:t>
                              </m:r>
                            </m:e>
                          </m:d>
                          <m:r>
                            <a:rPr lang="ar-AE">
                              <a:latin typeface="Cambria Math" panose="02040503050406030204" pitchFamily="18" charset="0"/>
                            </a:rPr>
                            <m:t>𝑑𝑟</m:t>
                          </m:r>
                        </m:e>
                      </m:nary>
                    </m:oMath>
                  </m:oMathPara>
                </a14:m>
                <a:endParaRPr dirty="0"/>
              </a:p>
            </p:txBody>
          </p:sp>
        </mc:Choice>
        <mc:Fallback xmlns="">
          <p:sp>
            <p:nvSpPr>
              <p:cNvPr id="141" name="Formula 7"/>
              <p:cNvSpPr txBox="1">
                <a:spLocks noRot="1" noChangeAspect="1" noMove="1" noResize="1" noEditPoints="1" noAdjustHandles="1" noChangeArrowheads="1" noChangeShapeType="1" noTextEdit="1"/>
              </p:cNvSpPr>
              <p:nvPr/>
            </p:nvSpPr>
            <p:spPr>
              <a:xfrm>
                <a:off x="1748031" y="3930801"/>
                <a:ext cx="8893697" cy="895937"/>
              </a:xfrm>
              <a:prstGeom prst="rect">
                <a:avLst/>
              </a:prstGeom>
              <a:blipFill>
                <a:blip r:embed="rId4"/>
                <a:stretch>
                  <a:fillRect/>
                </a:stretch>
              </a:blipFill>
            </p:spPr>
            <p:txBody>
              <a:bodyPr/>
              <a:lstStyle/>
              <a:p>
                <a:r>
                  <a:rPr lang="en-US">
                    <a:noFill/>
                  </a:rPr>
                  <a:t> </a:t>
                </a:r>
              </a:p>
            </p:txBody>
          </p:sp>
        </mc:Fallback>
      </mc:AlternateContent>
      <p:sp>
        <p:nvSpPr>
          <p:cNvPr id="2" name="Right Brace 1"/>
          <p:cNvSpPr/>
          <p:nvPr/>
        </p:nvSpPr>
        <p:spPr>
          <a:xfrm rot="5400000">
            <a:off x="6241948" y="3295172"/>
            <a:ext cx="387928" cy="3229061"/>
          </a:xfrm>
          <a:prstGeom prst="rightBrace">
            <a:avLst/>
          </a:prstGeom>
          <a:ln w="19050">
            <a:prstDash val="dash"/>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1" name="Right Brace 10"/>
          <p:cNvSpPr/>
          <p:nvPr/>
        </p:nvSpPr>
        <p:spPr>
          <a:xfrm rot="5400000">
            <a:off x="9063620" y="3760859"/>
            <a:ext cx="387928" cy="2266650"/>
          </a:xfrm>
          <a:prstGeom prst="rightBrace">
            <a:avLst/>
          </a:prstGeom>
          <a:ln w="19050">
            <a:prstDash val="dash"/>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 name="TextBox 2"/>
          <p:cNvSpPr txBox="1"/>
          <p:nvPr/>
        </p:nvSpPr>
        <p:spPr>
          <a:xfrm>
            <a:off x="5338977" y="5103666"/>
            <a:ext cx="2193870" cy="369332"/>
          </a:xfrm>
          <a:prstGeom prst="rect">
            <a:avLst/>
          </a:prstGeom>
          <a:noFill/>
        </p:spPr>
        <p:txBody>
          <a:bodyPr wrap="none" rtlCol="0">
            <a:spAutoFit/>
          </a:bodyPr>
          <a:lstStyle/>
          <a:p>
            <a:r>
              <a:rPr lang="en-US" dirty="0" smtClean="0"/>
              <a:t>Coupling coefficient</a:t>
            </a:r>
            <a:endParaRPr lang="en-US" dirty="0"/>
          </a:p>
        </p:txBody>
      </p:sp>
      <p:sp>
        <p:nvSpPr>
          <p:cNvPr id="13" name="TextBox 12"/>
          <p:cNvSpPr txBox="1"/>
          <p:nvPr/>
        </p:nvSpPr>
        <p:spPr>
          <a:xfrm>
            <a:off x="8350925" y="5121694"/>
            <a:ext cx="1813317" cy="369332"/>
          </a:xfrm>
          <a:prstGeom prst="rect">
            <a:avLst/>
          </a:prstGeom>
          <a:noFill/>
        </p:spPr>
        <p:txBody>
          <a:bodyPr wrap="none" rtlCol="0">
            <a:spAutoFit/>
          </a:bodyPr>
          <a:lstStyle/>
          <a:p>
            <a:r>
              <a:rPr lang="en-US" dirty="0" smtClean="0"/>
              <a:t>Overlap integral</a:t>
            </a:r>
            <a:endParaRPr lang="en-US" dirty="0"/>
          </a:p>
        </p:txBody>
      </p:sp>
      <p:sp>
        <p:nvSpPr>
          <p:cNvPr id="12" name="TextBox 11"/>
          <p:cNvSpPr txBox="1"/>
          <p:nvPr/>
        </p:nvSpPr>
        <p:spPr>
          <a:xfrm>
            <a:off x="6066106" y="3134265"/>
            <a:ext cx="1031051" cy="369332"/>
          </a:xfrm>
          <a:prstGeom prst="rect">
            <a:avLst/>
          </a:prstGeom>
          <a:noFill/>
        </p:spPr>
        <p:txBody>
          <a:bodyPr wrap="none" rtlCol="0">
            <a:spAutoFit/>
          </a:bodyPr>
          <a:lstStyle/>
          <a:p>
            <a:r>
              <a:rPr lang="en-US" dirty="0" smtClean="0"/>
              <a:t>Nucleon</a:t>
            </a:r>
            <a:endParaRPr lang="en-US" dirty="0"/>
          </a:p>
        </p:txBody>
      </p:sp>
      <p:sp>
        <p:nvSpPr>
          <p:cNvPr id="14" name="TextBox 13"/>
          <p:cNvSpPr txBox="1"/>
          <p:nvPr/>
        </p:nvSpPr>
        <p:spPr>
          <a:xfrm>
            <a:off x="4423866" y="3134265"/>
            <a:ext cx="915635" cy="369332"/>
          </a:xfrm>
          <a:prstGeom prst="rect">
            <a:avLst/>
          </a:prstGeom>
          <a:noFill/>
        </p:spPr>
        <p:txBody>
          <a:bodyPr wrap="none" rtlCol="0">
            <a:spAutoFit/>
          </a:bodyPr>
          <a:lstStyle/>
          <a:p>
            <a:r>
              <a:rPr lang="en-US" dirty="0" smtClean="0"/>
              <a:t>Photon</a:t>
            </a:r>
            <a:endParaRPr lang="en-US" dirty="0"/>
          </a:p>
        </p:txBody>
      </p:sp>
      <p:sp>
        <p:nvSpPr>
          <p:cNvPr id="17" name="Right Brace 16"/>
          <p:cNvSpPr/>
          <p:nvPr/>
        </p:nvSpPr>
        <p:spPr>
          <a:xfrm rot="5400000">
            <a:off x="4687719" y="2624530"/>
            <a:ext cx="387928" cy="731520"/>
          </a:xfrm>
          <a:prstGeom prst="rightBrace">
            <a:avLst/>
          </a:prstGeom>
          <a:ln w="19050">
            <a:prstDash val="dash"/>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8" name="Right Brace 17"/>
          <p:cNvSpPr/>
          <p:nvPr/>
        </p:nvSpPr>
        <p:spPr>
          <a:xfrm rot="5400000">
            <a:off x="6241948" y="2101463"/>
            <a:ext cx="387928" cy="1737360"/>
          </a:xfrm>
          <a:prstGeom prst="rightBrace">
            <a:avLst/>
          </a:prstGeom>
          <a:ln w="19050">
            <a:prstDash val="dash"/>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16" name="Formula 7"/>
              <p:cNvSpPr txBox="1"/>
              <p:nvPr/>
            </p:nvSpPr>
            <p:spPr>
              <a:xfrm>
                <a:off x="1361571" y="5846913"/>
                <a:ext cx="8893697" cy="355271"/>
              </a:xfrm>
              <a:prstGeom prst="rect">
                <a:avLst/>
              </a:prstGeom>
            </p:spPr>
            <p:txBody>
              <a:bodyPr/>
              <a:lstStyle/>
              <a:p>
                <a:pPr/>
                <a14:m>
                  <m:oMathPara xmlns:m="http://schemas.openxmlformats.org/officeDocument/2006/math">
                    <m:oMathParaPr>
                      <m:jc m:val="centerGroup"/>
                    </m:oMathParaPr>
                    <m:oMath xmlns:m="http://schemas.openxmlformats.org/officeDocument/2006/math">
                      <m:sSub>
                        <m:sSubPr>
                          <m:ctrlPr>
                            <a:rPr lang="en-US" sz="2000" i="1" smtClean="0">
                              <a:latin typeface="Cambria Math" panose="02040503050406030204" pitchFamily="18" charset="0"/>
                            </a:rPr>
                          </m:ctrlPr>
                        </m:sSubPr>
                        <m:e>
                          <m:r>
                            <a:rPr lang="en-US" sz="2000" b="0" i="1" smtClean="0">
                              <a:latin typeface="Cambria Math" panose="02040503050406030204" pitchFamily="18" charset="0"/>
                            </a:rPr>
                            <m:t>𝐸</m:t>
                          </m:r>
                        </m:e>
                        <m:sub>
                          <m:r>
                            <a:rPr lang="en-US" sz="2000" b="0" i="1" smtClean="0">
                              <a:latin typeface="Cambria Math" panose="02040503050406030204" pitchFamily="18" charset="0"/>
                            </a:rPr>
                            <m:t>1</m:t>
                          </m:r>
                        </m:sub>
                      </m:sSub>
                      <m:r>
                        <a:rPr lang="en-US" sz="2000" i="1" smtClean="0">
                          <a:latin typeface="Cambria Math" panose="02040503050406030204" pitchFamily="18" charset="0"/>
                          <a:ea typeface="Cambria Math" panose="02040503050406030204" pitchFamily="18" charset="0"/>
                        </a:rPr>
                        <m:t>≫</m:t>
                      </m:r>
                      <m:sSub>
                        <m:sSubPr>
                          <m:ctrlPr>
                            <a:rPr lang="en-US" sz="200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𝐸</m:t>
                          </m:r>
                        </m:e>
                        <m:sub>
                          <m:r>
                            <a:rPr lang="en-US" sz="2000" b="0" i="1" smtClean="0">
                              <a:latin typeface="Cambria Math" panose="02040503050406030204" pitchFamily="18" charset="0"/>
                              <a:ea typeface="Cambria Math" panose="02040503050406030204" pitchFamily="18" charset="0"/>
                            </a:rPr>
                            <m:t>2</m:t>
                          </m:r>
                        </m:sub>
                      </m:sSub>
                      <m:r>
                        <a:rPr lang="en-US" sz="2000" i="1" smtClean="0">
                          <a:latin typeface="Cambria Math" panose="02040503050406030204" pitchFamily="18" charset="0"/>
                          <a:ea typeface="Cambria Math" panose="02040503050406030204" pitchFamily="18" charset="0"/>
                        </a:rPr>
                        <m:t>≈</m:t>
                      </m:r>
                      <m:sSub>
                        <m:sSubPr>
                          <m:ctrlPr>
                            <a:rPr lang="en-US" sz="2000" i="1" smtClean="0">
                              <a:latin typeface="Cambria Math" panose="02040503050406030204" pitchFamily="18" charset="0"/>
                              <a:ea typeface="Cambria Math" panose="02040503050406030204" pitchFamily="18" charset="0"/>
                            </a:rPr>
                          </m:ctrlPr>
                        </m:sSubPr>
                        <m:e>
                          <m:r>
                            <a:rPr lang="en-US" sz="2000" b="0" i="1" smtClean="0">
                              <a:latin typeface="Cambria Math" panose="02040503050406030204" pitchFamily="18" charset="0"/>
                              <a:ea typeface="Cambria Math" panose="02040503050406030204" pitchFamily="18" charset="0"/>
                            </a:rPr>
                            <m:t>𝑀</m:t>
                          </m:r>
                        </m:e>
                        <m:sub>
                          <m:r>
                            <a:rPr lang="en-US" sz="2000" b="0" i="1" smtClean="0">
                              <a:latin typeface="Cambria Math" panose="02040503050406030204" pitchFamily="18" charset="0"/>
                              <a:ea typeface="Cambria Math" panose="02040503050406030204" pitchFamily="18" charset="0"/>
                            </a:rPr>
                            <m:t>1</m:t>
                          </m:r>
                        </m:sub>
                      </m:sSub>
                      <m:r>
                        <a:rPr lang="en-US" sz="2000" i="1">
                          <a:latin typeface="Cambria Math" panose="02040503050406030204" pitchFamily="18" charset="0"/>
                          <a:ea typeface="Cambria Math" panose="02040503050406030204" pitchFamily="18" charset="0"/>
                        </a:rPr>
                        <m:t>≫</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𝐸</m:t>
                          </m:r>
                        </m:e>
                        <m:sub>
                          <m:r>
                            <a:rPr lang="en-US" sz="2000" b="0" i="1" smtClean="0">
                              <a:latin typeface="Cambria Math" panose="02040503050406030204" pitchFamily="18" charset="0"/>
                              <a:ea typeface="Cambria Math" panose="02040503050406030204" pitchFamily="18" charset="0"/>
                            </a:rPr>
                            <m:t>3</m:t>
                          </m:r>
                        </m:sub>
                      </m:sSub>
                      <m:r>
                        <a:rPr lang="en-US" sz="2000" i="1">
                          <a:latin typeface="Cambria Math" panose="02040503050406030204" pitchFamily="18" charset="0"/>
                          <a:ea typeface="Cambria Math" panose="02040503050406030204" pitchFamily="18" charset="0"/>
                        </a:rPr>
                        <m:t>≈</m:t>
                      </m:r>
                      <m:sSub>
                        <m:sSubPr>
                          <m:ctrlPr>
                            <a:rPr lang="en-US" sz="2000" i="1">
                              <a:latin typeface="Cambria Math" panose="02040503050406030204" pitchFamily="18" charset="0"/>
                              <a:ea typeface="Cambria Math" panose="02040503050406030204" pitchFamily="18" charset="0"/>
                            </a:rPr>
                          </m:ctrlPr>
                        </m:sSubPr>
                        <m:e>
                          <m:r>
                            <a:rPr lang="en-US" sz="2000" i="1">
                              <a:latin typeface="Cambria Math" panose="02040503050406030204" pitchFamily="18" charset="0"/>
                              <a:ea typeface="Cambria Math" panose="02040503050406030204" pitchFamily="18" charset="0"/>
                            </a:rPr>
                            <m:t>𝑀</m:t>
                          </m:r>
                        </m:e>
                        <m:sub>
                          <m:r>
                            <a:rPr lang="en-US" sz="2000" b="0" i="1" smtClean="0">
                              <a:latin typeface="Cambria Math" panose="02040503050406030204" pitchFamily="18" charset="0"/>
                              <a:ea typeface="Cambria Math" panose="02040503050406030204" pitchFamily="18" charset="0"/>
                            </a:rPr>
                            <m:t>2</m:t>
                          </m:r>
                        </m:sub>
                      </m:sSub>
                      <m:r>
                        <a:rPr lang="en-US" sz="2000" b="0" i="1" smtClean="0">
                          <a:latin typeface="Cambria Math" panose="02040503050406030204" pitchFamily="18" charset="0"/>
                          <a:ea typeface="Cambria Math" panose="02040503050406030204" pitchFamily="18" charset="0"/>
                        </a:rPr>
                        <m:t>,…</m:t>
                      </m:r>
                    </m:oMath>
                  </m:oMathPara>
                </a14:m>
                <a:endParaRPr sz="2000" dirty="0"/>
              </a:p>
            </p:txBody>
          </p:sp>
        </mc:Choice>
        <mc:Fallback xmlns="">
          <p:sp>
            <p:nvSpPr>
              <p:cNvPr id="16" name="Formula 7"/>
              <p:cNvSpPr txBox="1">
                <a:spLocks noRot="1" noChangeAspect="1" noMove="1" noResize="1" noEditPoints="1" noAdjustHandles="1" noChangeArrowheads="1" noChangeShapeType="1" noTextEdit="1"/>
              </p:cNvSpPr>
              <p:nvPr/>
            </p:nvSpPr>
            <p:spPr>
              <a:xfrm>
                <a:off x="1361571" y="5846913"/>
                <a:ext cx="8893697" cy="355271"/>
              </a:xfrm>
              <a:prstGeom prst="rect">
                <a:avLst/>
              </a:prstGeom>
              <a:blipFill>
                <a:blip r:embed="rId5"/>
                <a:stretch>
                  <a:fillRect b="-17241"/>
                </a:stretch>
              </a:blipFill>
            </p:spPr>
            <p:txBody>
              <a:bodyPr/>
              <a:lstStyle/>
              <a:p>
                <a:r>
                  <a:rPr lang="en-US">
                    <a:noFill/>
                  </a:rPr>
                  <a:t> </a:t>
                </a:r>
              </a:p>
            </p:txBody>
          </p:sp>
        </mc:Fallback>
      </mc:AlternateContent>
      <p:sp>
        <p:nvSpPr>
          <p:cNvPr id="19" name="CustomShape 6"/>
          <p:cNvSpPr/>
          <p:nvPr/>
        </p:nvSpPr>
        <p:spPr>
          <a:xfrm>
            <a:off x="785880" y="5444035"/>
            <a:ext cx="10818000" cy="696240"/>
          </a:xfrm>
          <a:prstGeom prst="rect">
            <a:avLst/>
          </a:prstGeom>
          <a:noFill/>
          <a:ln>
            <a:noFill/>
          </a:ln>
        </p:spPr>
        <p:style>
          <a:lnRef idx="0">
            <a:scrgbClr r="0" g="0" b="0"/>
          </a:lnRef>
          <a:fillRef idx="0">
            <a:scrgbClr r="0" g="0" b="0"/>
          </a:fillRef>
          <a:effectRef idx="0">
            <a:scrgbClr r="0" g="0" b="0"/>
          </a:effectRef>
          <a:fontRef idx="minor"/>
        </p:style>
        <p:txBody>
          <a:bodyPr/>
          <a:lstStyle/>
          <a:p>
            <a:pPr>
              <a:lnSpc>
                <a:spcPct val="90000"/>
              </a:lnSpc>
              <a:spcBef>
                <a:spcPts val="1001"/>
              </a:spcBef>
            </a:pPr>
            <a:r>
              <a:rPr lang="en-US" sz="2400" b="0" strike="noStrike" spc="-1" dirty="0" smtClean="0">
                <a:solidFill>
                  <a:srgbClr val="000000"/>
                </a:solidFill>
                <a:latin typeface="Calibri"/>
              </a:rPr>
              <a:t>Long wavelength approximation</a:t>
            </a:r>
            <a:endParaRPr lang="en-US" sz="2400" b="0" strike="noStrike" spc="-1" dirty="0">
              <a:latin typeface="Arial"/>
            </a:endParaRPr>
          </a:p>
        </p:txBody>
      </p:sp>
      <p:sp>
        <p:nvSpPr>
          <p:cNvPr id="4" name="Oval 3"/>
          <p:cNvSpPr/>
          <p:nvPr/>
        </p:nvSpPr>
        <p:spPr>
          <a:xfrm>
            <a:off x="4036424" y="5792155"/>
            <a:ext cx="548640" cy="5486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8610480" y="3930800"/>
            <a:ext cx="0" cy="27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9585840" y="3930800"/>
            <a:ext cx="0" cy="2743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7903820" y="3712366"/>
            <a:ext cx="1252266" cy="276999"/>
          </a:xfrm>
          <a:prstGeom prst="rect">
            <a:avLst/>
          </a:prstGeom>
          <a:noFill/>
        </p:spPr>
        <p:txBody>
          <a:bodyPr wrap="none" rtlCol="0">
            <a:spAutoFit/>
          </a:bodyPr>
          <a:lstStyle/>
          <a:p>
            <a:r>
              <a:rPr lang="en-US" sz="1200" i="1" dirty="0" smtClean="0"/>
              <a:t>Scattering state</a:t>
            </a:r>
            <a:endParaRPr lang="en-US" sz="1200" i="1" dirty="0"/>
          </a:p>
        </p:txBody>
      </p:sp>
      <p:sp>
        <p:nvSpPr>
          <p:cNvPr id="23" name="TextBox 22"/>
          <p:cNvSpPr txBox="1"/>
          <p:nvPr/>
        </p:nvSpPr>
        <p:spPr>
          <a:xfrm>
            <a:off x="9232221" y="3721224"/>
            <a:ext cx="1003801" cy="276999"/>
          </a:xfrm>
          <a:prstGeom prst="rect">
            <a:avLst/>
          </a:prstGeom>
          <a:noFill/>
        </p:spPr>
        <p:txBody>
          <a:bodyPr wrap="none" rtlCol="0">
            <a:spAutoFit/>
          </a:bodyPr>
          <a:lstStyle/>
          <a:p>
            <a:r>
              <a:rPr lang="en-US" sz="1200" i="1" dirty="0" smtClean="0"/>
              <a:t>Bound state</a:t>
            </a:r>
            <a:endParaRPr lang="en-US" sz="1200" i="1" dirty="0"/>
          </a:p>
        </p:txBody>
      </p:sp>
      <p:sp>
        <p:nvSpPr>
          <p:cNvPr id="24" name="Oval 23"/>
          <p:cNvSpPr/>
          <p:nvPr/>
        </p:nvSpPr>
        <p:spPr>
          <a:xfrm>
            <a:off x="8076605" y="5014012"/>
            <a:ext cx="2314304" cy="5486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5" name="Rectangle 4"/>
              <p:cNvSpPr/>
              <p:nvPr/>
            </p:nvSpPr>
            <p:spPr>
              <a:xfrm>
                <a:off x="3082535" y="5848254"/>
                <a:ext cx="953889" cy="400110"/>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ar-AE" sz="2000" smtClean="0">
                          <a:latin typeface="Cambria Math" panose="02040503050406030204" pitchFamily="18" charset="0"/>
                        </a:rPr>
                        <m:t>𝜎𝜆</m:t>
                      </m:r>
                      <m:r>
                        <a:rPr lang="en-US" sz="2000" b="0" i="0" smtClean="0">
                          <a:latin typeface="Cambria Math" panose="02040503050406030204" pitchFamily="18" charset="0"/>
                        </a:rPr>
                        <m:t>=</m:t>
                      </m:r>
                    </m:oMath>
                  </m:oMathPara>
                </a14:m>
                <a:endParaRPr lang="en-US" sz="2000" dirty="0"/>
              </a:p>
            </p:txBody>
          </p:sp>
        </mc:Choice>
        <mc:Fallback xmlns="">
          <p:sp>
            <p:nvSpPr>
              <p:cNvPr id="5" name="Rectangle 4"/>
              <p:cNvSpPr>
                <a:spLocks noRot="1" noChangeAspect="1" noMove="1" noResize="1" noEditPoints="1" noAdjustHandles="1" noChangeArrowheads="1" noChangeShapeType="1" noTextEdit="1"/>
              </p:cNvSpPr>
              <p:nvPr/>
            </p:nvSpPr>
            <p:spPr>
              <a:xfrm>
                <a:off x="3082535" y="5848254"/>
                <a:ext cx="953889" cy="400110"/>
              </a:xfrm>
              <a:prstGeom prst="rect">
                <a:avLst/>
              </a:prstGeom>
              <a:blipFill>
                <a:blip r:embed="rId6"/>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TextShape 1"/>
          <p:cNvSpPr txBox="1"/>
          <p:nvPr/>
        </p:nvSpPr>
        <p:spPr>
          <a:xfrm>
            <a:off x="550800" y="142920"/>
            <a:ext cx="10515240" cy="836280"/>
          </a:xfrm>
          <a:prstGeom prst="rect">
            <a:avLst/>
          </a:prstGeom>
          <a:noFill/>
          <a:ln>
            <a:noFill/>
          </a:ln>
        </p:spPr>
        <p:txBody>
          <a:bodyPr anchor="ctr"/>
          <a:lstStyle/>
          <a:p>
            <a:pPr algn="ctr">
              <a:lnSpc>
                <a:spcPct val="90000"/>
              </a:lnSpc>
            </a:pPr>
            <a:r>
              <a:rPr lang="en-US" sz="4400" b="1" strike="noStrike" spc="-1">
                <a:solidFill>
                  <a:srgbClr val="FF0000"/>
                </a:solidFill>
                <a:latin typeface="Calibri Light"/>
              </a:rPr>
              <a:t>NUCLEAR MEAN-FIELD POTENTIAL</a:t>
            </a:r>
            <a:endParaRPr lang="en-US" sz="4400" b="0" strike="noStrike" spc="-1">
              <a:solidFill>
                <a:srgbClr val="000000"/>
              </a:solidFill>
              <a:latin typeface="Calibri"/>
            </a:endParaRPr>
          </a:p>
        </p:txBody>
      </p:sp>
      <p:sp>
        <p:nvSpPr>
          <p:cNvPr id="144" name="CustomShape 2"/>
          <p:cNvSpPr/>
          <p:nvPr/>
        </p:nvSpPr>
        <p:spPr>
          <a:xfrm>
            <a:off x="4801320" y="2752920"/>
            <a:ext cx="1964160" cy="1737000"/>
          </a:xfrm>
          <a:prstGeom prst="ellipse">
            <a:avLst/>
          </a:prstGeom>
          <a:solidFill>
            <a:srgbClr val="50D053">
              <a:alpha val="85000"/>
            </a:srgbClr>
          </a:solidFill>
          <a:ln>
            <a:solidFill>
              <a:srgbClr val="50D053"/>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US" sz="2200" b="1" strike="noStrike" spc="-1">
                <a:solidFill>
                  <a:srgbClr val="002060"/>
                </a:solidFill>
                <a:latin typeface="Calibri"/>
              </a:rPr>
              <a:t>NUCLEAR MEAN FIELD</a:t>
            </a:r>
            <a:endParaRPr lang="en-US" sz="2200" b="0" strike="noStrike" spc="-1">
              <a:latin typeface="Arial"/>
            </a:endParaRPr>
          </a:p>
        </p:txBody>
      </p:sp>
      <p:sp>
        <p:nvSpPr>
          <p:cNvPr id="145" name="CustomShape 3"/>
          <p:cNvSpPr/>
          <p:nvPr/>
        </p:nvSpPr>
        <p:spPr>
          <a:xfrm rot="19214400" flipH="1">
            <a:off x="6240240" y="2147760"/>
            <a:ext cx="1657800" cy="609120"/>
          </a:xfrm>
          <a:prstGeom prst="rightArrow">
            <a:avLst>
              <a:gd name="adj1" fmla="val 50000"/>
              <a:gd name="adj2" fmla="val 50000"/>
            </a:avLst>
          </a:prstGeom>
          <a:noFill/>
          <a:ln w="38160">
            <a:solidFill>
              <a:srgbClr val="50D053"/>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nSpc>
                <a:spcPct val="100000"/>
              </a:lnSpc>
            </a:pPr>
            <a:r>
              <a:rPr lang="en-US" sz="1800" b="1" strike="noStrike" spc="-1">
                <a:solidFill>
                  <a:srgbClr val="000000"/>
                </a:solidFill>
                <a:latin typeface="Arial"/>
              </a:rPr>
              <a:t>BHF, DBHF</a:t>
            </a:r>
            <a:endParaRPr lang="en-US" sz="1800" b="0" strike="noStrike" spc="-1">
              <a:latin typeface="Arial"/>
            </a:endParaRPr>
          </a:p>
        </p:txBody>
      </p:sp>
      <p:sp>
        <p:nvSpPr>
          <p:cNvPr id="146" name="CustomShape 4"/>
          <p:cNvSpPr/>
          <p:nvPr/>
        </p:nvSpPr>
        <p:spPr>
          <a:xfrm rot="2758800">
            <a:off x="3701520" y="2151000"/>
            <a:ext cx="1627920" cy="609120"/>
          </a:xfrm>
          <a:prstGeom prst="rightArrow">
            <a:avLst>
              <a:gd name="adj1" fmla="val 50000"/>
              <a:gd name="adj2" fmla="val 50000"/>
            </a:avLst>
          </a:prstGeom>
          <a:noFill/>
          <a:ln w="38160">
            <a:solidFill>
              <a:srgbClr val="50D053"/>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US" sz="1800" b="1" strike="noStrike" spc="-1">
                <a:solidFill>
                  <a:srgbClr val="000000"/>
                </a:solidFill>
                <a:latin typeface="Arial"/>
              </a:rPr>
              <a:t>HF</a:t>
            </a:r>
            <a:endParaRPr lang="en-US" sz="1800" b="0" strike="noStrike" spc="-1">
              <a:latin typeface="Arial"/>
            </a:endParaRPr>
          </a:p>
        </p:txBody>
      </p:sp>
      <p:sp>
        <p:nvSpPr>
          <p:cNvPr id="147" name="CustomShape 5"/>
          <p:cNvSpPr/>
          <p:nvPr/>
        </p:nvSpPr>
        <p:spPr>
          <a:xfrm>
            <a:off x="1891800" y="3961080"/>
            <a:ext cx="2437920" cy="965880"/>
          </a:xfrm>
          <a:prstGeom prst="roundRect">
            <a:avLst>
              <a:gd name="adj" fmla="val 16667"/>
            </a:avLst>
          </a:prstGeom>
          <a:noFill/>
          <a:ln w="57240">
            <a:solidFill>
              <a:srgbClr val="50D053"/>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US" sz="1800" b="1" strike="noStrike" spc="-1">
                <a:solidFill>
                  <a:srgbClr val="000000"/>
                </a:solidFill>
                <a:latin typeface="Arial"/>
              </a:rPr>
              <a:t>NUCLEAR MATTER</a:t>
            </a:r>
            <a:endParaRPr lang="en-US" sz="1800" b="0" strike="noStrike" spc="-1">
              <a:latin typeface="Arial"/>
            </a:endParaRPr>
          </a:p>
        </p:txBody>
      </p:sp>
      <p:sp>
        <p:nvSpPr>
          <p:cNvPr id="148" name="CustomShape 6"/>
          <p:cNvSpPr/>
          <p:nvPr/>
        </p:nvSpPr>
        <p:spPr>
          <a:xfrm>
            <a:off x="7378200" y="3936600"/>
            <a:ext cx="2437920" cy="965880"/>
          </a:xfrm>
          <a:prstGeom prst="roundRect">
            <a:avLst>
              <a:gd name="adj" fmla="val 16667"/>
            </a:avLst>
          </a:prstGeom>
          <a:noFill/>
          <a:ln w="57240">
            <a:solidFill>
              <a:srgbClr val="50D053"/>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algn="ctr">
              <a:lnSpc>
                <a:spcPct val="100000"/>
              </a:lnSpc>
            </a:pPr>
            <a:r>
              <a:rPr lang="en-US" sz="1800" b="1" strike="noStrike" spc="-1">
                <a:solidFill>
                  <a:srgbClr val="000000"/>
                </a:solidFill>
                <a:latin typeface="Arial"/>
              </a:rPr>
              <a:t>FINITE NUCLEI</a:t>
            </a:r>
            <a:endParaRPr lang="en-US" sz="1800" b="0" strike="noStrike" spc="-1">
              <a:latin typeface="Arial"/>
            </a:endParaRPr>
          </a:p>
        </p:txBody>
      </p:sp>
      <p:sp>
        <p:nvSpPr>
          <p:cNvPr id="149" name="CustomShape 7"/>
          <p:cNvSpPr/>
          <p:nvPr/>
        </p:nvSpPr>
        <p:spPr>
          <a:xfrm flipH="1">
            <a:off x="3111120" y="3403080"/>
            <a:ext cx="1901520" cy="360"/>
          </a:xfrm>
          <a:custGeom>
            <a:avLst/>
            <a:gdLst/>
            <a:ahLst/>
            <a:cxnLst/>
            <a:rect l="l" t="t" r="r" b="b"/>
            <a:pathLst>
              <a:path w="21600" h="21600">
                <a:moveTo>
                  <a:pt x="0" y="0"/>
                </a:moveTo>
                <a:lnTo>
                  <a:pt x="21600" y="21600"/>
                </a:lnTo>
              </a:path>
            </a:pathLst>
          </a:custGeom>
          <a:noFill/>
          <a:ln w="57240">
            <a:solidFill>
              <a:srgbClr val="50D053"/>
            </a:solidFill>
          </a:ln>
        </p:spPr>
        <p:style>
          <a:lnRef idx="1">
            <a:schemeClr val="accent1"/>
          </a:lnRef>
          <a:fillRef idx="0">
            <a:schemeClr val="accent1"/>
          </a:fillRef>
          <a:effectRef idx="0">
            <a:schemeClr val="accent1"/>
          </a:effectRef>
          <a:fontRef idx="minor"/>
        </p:style>
      </p:sp>
      <p:sp>
        <p:nvSpPr>
          <p:cNvPr id="150" name="CustomShape 8"/>
          <p:cNvSpPr/>
          <p:nvPr/>
        </p:nvSpPr>
        <p:spPr>
          <a:xfrm>
            <a:off x="3111120" y="3403080"/>
            <a:ext cx="360" cy="557640"/>
          </a:xfrm>
          <a:custGeom>
            <a:avLst/>
            <a:gdLst/>
            <a:ahLst/>
            <a:cxnLst/>
            <a:rect l="l" t="t" r="r" b="b"/>
            <a:pathLst>
              <a:path w="21600" h="21600">
                <a:moveTo>
                  <a:pt x="0" y="0"/>
                </a:moveTo>
                <a:lnTo>
                  <a:pt x="21600" y="21600"/>
                </a:lnTo>
              </a:path>
            </a:pathLst>
          </a:custGeom>
          <a:noFill/>
          <a:ln w="57240">
            <a:solidFill>
              <a:srgbClr val="50D053"/>
            </a:solidFill>
            <a:tailEnd type="triangle" w="med" len="med"/>
          </a:ln>
        </p:spPr>
        <p:style>
          <a:lnRef idx="1">
            <a:schemeClr val="accent1"/>
          </a:lnRef>
          <a:fillRef idx="0">
            <a:schemeClr val="accent1"/>
          </a:fillRef>
          <a:effectRef idx="0">
            <a:schemeClr val="accent1"/>
          </a:effectRef>
          <a:fontRef idx="minor"/>
        </p:style>
      </p:sp>
      <p:sp>
        <p:nvSpPr>
          <p:cNvPr id="151" name="CustomShape 9"/>
          <p:cNvSpPr/>
          <p:nvPr/>
        </p:nvSpPr>
        <p:spPr>
          <a:xfrm>
            <a:off x="6703200" y="3403080"/>
            <a:ext cx="1902960" cy="360"/>
          </a:xfrm>
          <a:custGeom>
            <a:avLst/>
            <a:gdLst/>
            <a:ahLst/>
            <a:cxnLst/>
            <a:rect l="l" t="t" r="r" b="b"/>
            <a:pathLst>
              <a:path w="21600" h="21600">
                <a:moveTo>
                  <a:pt x="0" y="0"/>
                </a:moveTo>
                <a:lnTo>
                  <a:pt x="21600" y="21600"/>
                </a:lnTo>
              </a:path>
            </a:pathLst>
          </a:custGeom>
          <a:noFill/>
          <a:ln w="57240">
            <a:solidFill>
              <a:srgbClr val="50D053"/>
            </a:solidFill>
          </a:ln>
        </p:spPr>
        <p:style>
          <a:lnRef idx="1">
            <a:schemeClr val="accent1"/>
          </a:lnRef>
          <a:fillRef idx="0">
            <a:schemeClr val="accent1"/>
          </a:fillRef>
          <a:effectRef idx="0">
            <a:schemeClr val="accent1"/>
          </a:effectRef>
          <a:fontRef idx="minor"/>
        </p:style>
      </p:sp>
      <p:sp>
        <p:nvSpPr>
          <p:cNvPr id="152" name="CustomShape 10"/>
          <p:cNvSpPr/>
          <p:nvPr/>
        </p:nvSpPr>
        <p:spPr>
          <a:xfrm flipH="1">
            <a:off x="8597520" y="3403080"/>
            <a:ext cx="8640" cy="537840"/>
          </a:xfrm>
          <a:custGeom>
            <a:avLst/>
            <a:gdLst/>
            <a:ahLst/>
            <a:cxnLst/>
            <a:rect l="l" t="t" r="r" b="b"/>
            <a:pathLst>
              <a:path w="21600" h="21600">
                <a:moveTo>
                  <a:pt x="0" y="0"/>
                </a:moveTo>
                <a:lnTo>
                  <a:pt x="21600" y="21600"/>
                </a:lnTo>
              </a:path>
            </a:pathLst>
          </a:custGeom>
          <a:noFill/>
          <a:ln w="57240">
            <a:solidFill>
              <a:srgbClr val="50D053"/>
            </a:solidFill>
            <a:tailEnd type="triangle" w="med" len="med"/>
          </a:ln>
        </p:spPr>
        <p:style>
          <a:lnRef idx="1">
            <a:schemeClr val="accent1"/>
          </a:lnRef>
          <a:fillRef idx="0">
            <a:schemeClr val="accent1"/>
          </a:fillRef>
          <a:effectRef idx="0">
            <a:schemeClr val="accent1"/>
          </a:effectRef>
          <a:fontRef idx="minor"/>
        </p:style>
      </p:sp>
      <p:sp>
        <p:nvSpPr>
          <p:cNvPr id="153" name="CustomShape 11"/>
          <p:cNvSpPr/>
          <p:nvPr/>
        </p:nvSpPr>
        <p:spPr>
          <a:xfrm>
            <a:off x="52020" y="5095902"/>
            <a:ext cx="3276360" cy="1575360"/>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marL="285840" indent="-285480">
              <a:lnSpc>
                <a:spcPct val="150000"/>
              </a:lnSpc>
              <a:buClr>
                <a:srgbClr val="000000"/>
              </a:buClr>
              <a:buFont typeface="Wingdings" charset="2"/>
              <a:buChar char=""/>
            </a:pPr>
            <a:r>
              <a:rPr lang="en-US" sz="1800" b="1" strike="noStrike" spc="-1" dirty="0">
                <a:solidFill>
                  <a:srgbClr val="000000"/>
                </a:solidFill>
                <a:latin typeface="Arial"/>
              </a:rPr>
              <a:t> EOS of nuclear matter</a:t>
            </a:r>
            <a:endParaRPr lang="en-US" sz="1800" b="0" strike="noStrike" spc="-1" dirty="0">
              <a:latin typeface="Arial"/>
            </a:endParaRPr>
          </a:p>
          <a:p>
            <a:pPr marL="285840" indent="-285480">
              <a:lnSpc>
                <a:spcPct val="150000"/>
              </a:lnSpc>
              <a:buClr>
                <a:srgbClr val="000000"/>
              </a:buClr>
              <a:buFont typeface="Wingdings" charset="2"/>
              <a:buChar char=""/>
            </a:pPr>
            <a:r>
              <a:rPr lang="en-US" sz="1800" b="1" strike="noStrike" spc="-1" dirty="0">
                <a:solidFill>
                  <a:srgbClr val="000000"/>
                </a:solidFill>
                <a:latin typeface="Arial"/>
              </a:rPr>
              <a:t>Single particle potential</a:t>
            </a:r>
            <a:endParaRPr lang="en-US" sz="1800" b="0" strike="noStrike" spc="-1" dirty="0">
              <a:latin typeface="Arial"/>
            </a:endParaRPr>
          </a:p>
          <a:p>
            <a:pPr marL="285840" indent="-285480">
              <a:lnSpc>
                <a:spcPct val="150000"/>
              </a:lnSpc>
              <a:buClr>
                <a:srgbClr val="000000"/>
              </a:buClr>
              <a:buFont typeface="Wingdings" charset="2"/>
              <a:buChar char=""/>
            </a:pPr>
            <a:r>
              <a:rPr lang="en-US" sz="1800" b="1" strike="noStrike" spc="-1" dirty="0">
                <a:solidFill>
                  <a:srgbClr val="000000"/>
                </a:solidFill>
                <a:latin typeface="Arial"/>
              </a:rPr>
              <a:t>Symmetry energy</a:t>
            </a:r>
            <a:endParaRPr lang="en-US" sz="1800" b="0" strike="noStrike" spc="-1" dirty="0">
              <a:latin typeface="Arial"/>
            </a:endParaRPr>
          </a:p>
          <a:p>
            <a:pPr marL="285840" indent="-285480">
              <a:lnSpc>
                <a:spcPct val="150000"/>
              </a:lnSpc>
              <a:buClr>
                <a:srgbClr val="000000"/>
              </a:buClr>
              <a:buFont typeface="Wingdings" charset="2"/>
              <a:buChar char=""/>
            </a:pPr>
            <a:r>
              <a:rPr lang="en-US" sz="1800" b="1" strike="noStrike" spc="-1" dirty="0">
                <a:solidFill>
                  <a:srgbClr val="000000"/>
                </a:solidFill>
                <a:latin typeface="Arial"/>
              </a:rPr>
              <a:t>Neutron star</a:t>
            </a:r>
            <a:endParaRPr lang="en-US" sz="1800" b="0" strike="noStrike" spc="-1" dirty="0">
              <a:latin typeface="Arial"/>
            </a:endParaRPr>
          </a:p>
        </p:txBody>
      </p:sp>
      <p:sp>
        <p:nvSpPr>
          <p:cNvPr id="154" name="CustomShape 12"/>
          <p:cNvSpPr/>
          <p:nvPr/>
        </p:nvSpPr>
        <p:spPr>
          <a:xfrm>
            <a:off x="7378200" y="5131662"/>
            <a:ext cx="3490663" cy="1575360"/>
          </a:xfrm>
          <a:prstGeom prst="roundRect">
            <a:avLst>
              <a:gd name="adj" fmla="val 16667"/>
            </a:avLst>
          </a:prstGeom>
          <a:noFill/>
          <a:ln>
            <a:noFill/>
          </a:ln>
        </p:spPr>
        <p:style>
          <a:lnRef idx="2">
            <a:schemeClr val="accent1">
              <a:shade val="50000"/>
            </a:schemeClr>
          </a:lnRef>
          <a:fillRef idx="1">
            <a:schemeClr val="accent1"/>
          </a:fillRef>
          <a:effectRef idx="0">
            <a:schemeClr val="accent1"/>
          </a:effectRef>
          <a:fontRef idx="minor"/>
        </p:style>
        <p:txBody>
          <a:bodyPr lIns="90000" tIns="45000" rIns="90000" bIns="45000" anchor="ctr"/>
          <a:lstStyle/>
          <a:p>
            <a:pPr marL="285840" indent="-285480">
              <a:lnSpc>
                <a:spcPct val="150000"/>
              </a:lnSpc>
              <a:buClr>
                <a:srgbClr val="000000"/>
              </a:buClr>
              <a:buFont typeface="Wingdings" charset="2"/>
              <a:buChar char=""/>
            </a:pPr>
            <a:r>
              <a:rPr lang="en-US" sz="1800" b="1" strike="noStrike" spc="-1" dirty="0">
                <a:solidFill>
                  <a:srgbClr val="000000"/>
                </a:solidFill>
                <a:latin typeface="Arial"/>
              </a:rPr>
              <a:t> Bound </a:t>
            </a:r>
            <a:r>
              <a:rPr lang="en-US" sz="1800" b="1" strike="noStrike" spc="-1" dirty="0" smtClean="0">
                <a:solidFill>
                  <a:srgbClr val="000000"/>
                </a:solidFill>
                <a:latin typeface="Arial"/>
              </a:rPr>
              <a:t>problems</a:t>
            </a:r>
          </a:p>
          <a:p>
            <a:pPr marL="285840" indent="-285480">
              <a:lnSpc>
                <a:spcPct val="150000"/>
              </a:lnSpc>
              <a:buClr>
                <a:srgbClr val="000000"/>
              </a:buClr>
              <a:buFont typeface="Wingdings" charset="2"/>
              <a:buChar char=""/>
            </a:pPr>
            <a:r>
              <a:rPr lang="en-US" sz="1800" b="1" strike="noStrike" spc="-1" dirty="0" smtClean="0">
                <a:solidFill>
                  <a:srgbClr val="000000"/>
                </a:solidFill>
                <a:latin typeface="Arial"/>
              </a:rPr>
              <a:t>Scattering problems</a:t>
            </a:r>
            <a:endParaRPr lang="en-US" sz="1800" b="0" strike="noStrike" spc="-1" dirty="0">
              <a:latin typeface="Arial"/>
            </a:endParaRPr>
          </a:p>
        </p:txBody>
      </p:sp>
      <p:sp>
        <p:nvSpPr>
          <p:cNvPr id="155" name="CustomShape 13"/>
          <p:cNvSpPr/>
          <p:nvPr/>
        </p:nvSpPr>
        <p:spPr>
          <a:xfrm>
            <a:off x="7606800" y="1226880"/>
            <a:ext cx="2437920" cy="965880"/>
          </a:xfrm>
          <a:prstGeom prst="roundRect">
            <a:avLst>
              <a:gd name="adj" fmla="val 16667"/>
            </a:avLst>
          </a:prstGeom>
          <a:solidFill>
            <a:schemeClr val="bg1"/>
          </a:solidFill>
          <a:ln w="57240">
            <a:solidFill>
              <a:srgbClr val="50D053"/>
            </a:solidFill>
          </a:ln>
        </p:spPr>
        <p:style>
          <a:lnRef idx="2">
            <a:schemeClr val="accent1">
              <a:shade val="50000"/>
            </a:schemeClr>
          </a:lnRef>
          <a:fillRef idx="1">
            <a:schemeClr val="accent1"/>
          </a:fillRef>
          <a:effectRef idx="0">
            <a:schemeClr val="accent1"/>
          </a:effectRef>
          <a:fontRef idx="minor"/>
        </p:style>
      </p:sp>
      <p:sp>
        <p:nvSpPr>
          <p:cNvPr id="156" name="CustomShape 14"/>
          <p:cNvSpPr/>
          <p:nvPr/>
        </p:nvSpPr>
        <p:spPr>
          <a:xfrm>
            <a:off x="7705440" y="1260720"/>
            <a:ext cx="2187000" cy="639000"/>
          </a:xfrm>
          <a:prstGeom prst="rect">
            <a:avLst/>
          </a:prstGeom>
          <a:noFill/>
          <a:ln>
            <a:noFill/>
          </a:ln>
        </p:spPr>
        <p:style>
          <a:lnRef idx="0">
            <a:scrgbClr r="0" g="0" b="0"/>
          </a:lnRef>
          <a:fillRef idx="0">
            <a:scrgbClr r="0" g="0" b="0"/>
          </a:fillRef>
          <a:effectRef idx="0">
            <a:scrgbClr r="0" g="0" b="0"/>
          </a:effectRef>
          <a:fontRef idx="minor"/>
        </p:style>
        <p:txBody>
          <a:bodyPr lIns="108000" tIns="45000" rIns="108000" bIns="45000"/>
          <a:lstStyle/>
          <a:p>
            <a:pPr algn="ctr">
              <a:lnSpc>
                <a:spcPct val="100000"/>
              </a:lnSpc>
            </a:pPr>
            <a:r>
              <a:rPr lang="en-US" sz="1800" b="1" strike="noStrike" spc="-1">
                <a:solidFill>
                  <a:srgbClr val="FF0000"/>
                </a:solidFill>
                <a:latin typeface="Arial"/>
              </a:rPr>
              <a:t>Free</a:t>
            </a:r>
            <a:endParaRPr lang="en-US" sz="1800" b="0" strike="noStrike" spc="-1">
              <a:latin typeface="Arial"/>
            </a:endParaRPr>
          </a:p>
          <a:p>
            <a:pPr algn="ctr">
              <a:lnSpc>
                <a:spcPct val="100000"/>
              </a:lnSpc>
            </a:pPr>
            <a:r>
              <a:rPr lang="en-US" sz="1800" b="1" strike="noStrike" spc="-1">
                <a:solidFill>
                  <a:srgbClr val="000000"/>
                </a:solidFill>
                <a:latin typeface="Arial"/>
              </a:rPr>
              <a:t>NN interaction</a:t>
            </a:r>
            <a:endParaRPr lang="en-US" sz="1800" b="0" strike="noStrike" spc="-1">
              <a:latin typeface="Arial"/>
            </a:endParaRPr>
          </a:p>
        </p:txBody>
      </p:sp>
      <p:sp>
        <p:nvSpPr>
          <p:cNvPr id="157" name="CustomShape 15"/>
          <p:cNvSpPr/>
          <p:nvPr/>
        </p:nvSpPr>
        <p:spPr>
          <a:xfrm>
            <a:off x="1690200" y="1217880"/>
            <a:ext cx="2437920" cy="965880"/>
          </a:xfrm>
          <a:prstGeom prst="roundRect">
            <a:avLst>
              <a:gd name="adj" fmla="val 16667"/>
            </a:avLst>
          </a:prstGeom>
          <a:solidFill>
            <a:schemeClr val="bg1"/>
          </a:solidFill>
          <a:ln w="57240">
            <a:solidFill>
              <a:srgbClr val="50D053"/>
            </a:solidFill>
          </a:ln>
        </p:spPr>
        <p:style>
          <a:lnRef idx="2">
            <a:schemeClr val="accent1">
              <a:shade val="50000"/>
            </a:schemeClr>
          </a:lnRef>
          <a:fillRef idx="1">
            <a:schemeClr val="accent1"/>
          </a:fillRef>
          <a:effectRef idx="0">
            <a:schemeClr val="accent1"/>
          </a:effectRef>
          <a:fontRef idx="minor"/>
        </p:style>
      </p:sp>
      <p:sp>
        <p:nvSpPr>
          <p:cNvPr id="158" name="CustomShape 16"/>
          <p:cNvSpPr/>
          <p:nvPr/>
        </p:nvSpPr>
        <p:spPr>
          <a:xfrm>
            <a:off x="1815840" y="1193400"/>
            <a:ext cx="2187000" cy="639000"/>
          </a:xfrm>
          <a:prstGeom prst="rect">
            <a:avLst/>
          </a:prstGeom>
          <a:noFill/>
          <a:ln>
            <a:noFill/>
          </a:ln>
        </p:spPr>
        <p:style>
          <a:lnRef idx="0">
            <a:scrgbClr r="0" g="0" b="0"/>
          </a:lnRef>
          <a:fillRef idx="0">
            <a:scrgbClr r="0" g="0" b="0"/>
          </a:fillRef>
          <a:effectRef idx="0">
            <a:scrgbClr r="0" g="0" b="0"/>
          </a:effectRef>
          <a:fontRef idx="minor"/>
        </p:style>
        <p:txBody>
          <a:bodyPr lIns="108000" tIns="45000" rIns="108000" bIns="45000"/>
          <a:lstStyle/>
          <a:p>
            <a:pPr algn="ctr">
              <a:lnSpc>
                <a:spcPct val="100000"/>
              </a:lnSpc>
            </a:pPr>
            <a:r>
              <a:rPr lang="en-US" sz="1800" b="1" strike="noStrike" spc="-1">
                <a:solidFill>
                  <a:srgbClr val="FF0000"/>
                </a:solidFill>
                <a:latin typeface="Arial"/>
              </a:rPr>
              <a:t>In-medium</a:t>
            </a:r>
            <a:r>
              <a:rPr lang="en-US" sz="1800" b="1" strike="noStrike" spc="-1">
                <a:solidFill>
                  <a:srgbClr val="000000"/>
                </a:solidFill>
                <a:latin typeface="Arial"/>
              </a:rPr>
              <a:t> </a:t>
            </a:r>
            <a:endParaRPr lang="en-US" sz="1800" b="0" strike="noStrike" spc="-1">
              <a:latin typeface="Arial"/>
            </a:endParaRPr>
          </a:p>
          <a:p>
            <a:pPr algn="ctr">
              <a:lnSpc>
                <a:spcPct val="100000"/>
              </a:lnSpc>
            </a:pPr>
            <a:r>
              <a:rPr lang="en-US" sz="1800" b="1" strike="noStrike" spc="-1">
                <a:solidFill>
                  <a:srgbClr val="000000"/>
                </a:solidFill>
                <a:latin typeface="Arial"/>
              </a:rPr>
              <a:t>NN  interaction</a:t>
            </a:r>
            <a:endParaRPr lang="en-US" sz="1800" b="0" strike="noStrike" spc="-1">
              <a:latin typeface="Arial"/>
            </a:endParaRPr>
          </a:p>
        </p:txBody>
      </p:sp>
      <p:sp>
        <p:nvSpPr>
          <p:cNvPr id="159" name="TextShape 17"/>
          <p:cNvSpPr txBox="1"/>
          <p:nvPr/>
        </p:nvSpPr>
        <p:spPr>
          <a:xfrm>
            <a:off x="8610480" y="6356520"/>
            <a:ext cx="2742840" cy="364680"/>
          </a:xfrm>
          <a:prstGeom prst="rect">
            <a:avLst/>
          </a:prstGeom>
          <a:noFill/>
          <a:ln>
            <a:noFill/>
          </a:ln>
        </p:spPr>
        <p:txBody>
          <a:bodyPr anchor="ctr"/>
          <a:lstStyle/>
          <a:p>
            <a:pPr algn="r">
              <a:lnSpc>
                <a:spcPct val="100000"/>
              </a:lnSpc>
            </a:pPr>
            <a:fld id="{D5CE7502-DDCE-4D9A-8D9F-A2D1F1C653DC}" type="slidenum">
              <a:rPr lang="en-US" sz="1200" b="0" strike="noStrike" spc="-1">
                <a:solidFill>
                  <a:srgbClr val="8B8B8B"/>
                </a:solidFill>
                <a:latin typeface="Calibri"/>
              </a:rPr>
              <a:t>6</a:t>
            </a:fld>
            <a:endParaRPr lang="en-US" sz="1200" b="0" strike="noStrike" spc="-1">
              <a:latin typeface="Times New Roman"/>
            </a:endParaRPr>
          </a:p>
        </p:txBody>
      </p:sp>
      <p:sp>
        <p:nvSpPr>
          <p:cNvPr id="4" name="Oval 3"/>
          <p:cNvSpPr/>
          <p:nvPr/>
        </p:nvSpPr>
        <p:spPr>
          <a:xfrm>
            <a:off x="804437" y="879212"/>
            <a:ext cx="4098334" cy="2125246"/>
          </a:xfrm>
          <a:prstGeom prst="ellips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6667149" y="3356917"/>
            <a:ext cx="4098334" cy="2125246"/>
          </a:xfrm>
          <a:prstGeom prst="ellipse">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466513" y="5588865"/>
            <a:ext cx="3031898" cy="261610"/>
          </a:xfrm>
          <a:prstGeom prst="rect">
            <a:avLst/>
          </a:prstGeom>
        </p:spPr>
        <p:txBody>
          <a:bodyPr wrap="square">
            <a:spAutoFit/>
          </a:bodyPr>
          <a:lstStyle/>
          <a:p>
            <a:r>
              <a:rPr lang="en-US" sz="1100" dirty="0"/>
              <a:t>Ngo Hai </a:t>
            </a:r>
            <a:r>
              <a:rPr lang="en-US" sz="1100" dirty="0" smtClean="0"/>
              <a:t>Tan </a:t>
            </a:r>
            <a:r>
              <a:rPr lang="en-US" sz="1100" i="1" dirty="0" smtClean="0"/>
              <a:t>et al, Phys</a:t>
            </a:r>
            <a:r>
              <a:rPr lang="en-US" sz="1100" i="1" dirty="0"/>
              <a:t>. Rev. C 93, 035806</a:t>
            </a:r>
          </a:p>
        </p:txBody>
      </p:sp>
      <p:sp>
        <p:nvSpPr>
          <p:cNvPr id="24" name="Rectangle 23"/>
          <p:cNvSpPr/>
          <p:nvPr/>
        </p:nvSpPr>
        <p:spPr>
          <a:xfrm>
            <a:off x="3453450" y="5855234"/>
            <a:ext cx="3783376" cy="261610"/>
          </a:xfrm>
          <a:prstGeom prst="rect">
            <a:avLst/>
          </a:prstGeom>
        </p:spPr>
        <p:txBody>
          <a:bodyPr wrap="square">
            <a:spAutoFit/>
          </a:bodyPr>
          <a:lstStyle/>
          <a:p>
            <a:r>
              <a:rPr lang="en-GB" sz="1100" dirty="0" smtClean="0"/>
              <a:t>Doan </a:t>
            </a:r>
            <a:r>
              <a:rPr lang="en-GB" sz="1100" dirty="0" err="1" smtClean="0"/>
              <a:t>Thi</a:t>
            </a:r>
            <a:r>
              <a:rPr lang="en-GB" sz="1100" dirty="0" smtClean="0"/>
              <a:t> Loan </a:t>
            </a:r>
            <a:r>
              <a:rPr lang="en-GB" sz="1100" i="1" dirty="0"/>
              <a:t>et </a:t>
            </a:r>
            <a:r>
              <a:rPr lang="en-GB" sz="1100" i="1" dirty="0" smtClean="0"/>
              <a:t>al, </a:t>
            </a:r>
            <a:r>
              <a:rPr lang="en-GB" sz="1100" i="1" dirty="0"/>
              <a:t>Phys</a:t>
            </a:r>
            <a:r>
              <a:rPr lang="en-GB" sz="1100" i="1" dirty="0" smtClean="0"/>
              <a:t>. Rev</a:t>
            </a:r>
            <a:r>
              <a:rPr lang="en-GB" sz="1100" i="1" dirty="0"/>
              <a:t>. </a:t>
            </a:r>
            <a:r>
              <a:rPr lang="en-GB" sz="1100" i="1" dirty="0" smtClean="0"/>
              <a:t>C 92, </a:t>
            </a:r>
            <a:r>
              <a:rPr lang="en-GB" sz="1100" i="1" dirty="0"/>
              <a:t>034304</a:t>
            </a:r>
          </a:p>
        </p:txBody>
      </p:sp>
      <p:sp>
        <p:nvSpPr>
          <p:cNvPr id="25" name="Rectangle 24"/>
          <p:cNvSpPr/>
          <p:nvPr/>
        </p:nvSpPr>
        <p:spPr>
          <a:xfrm>
            <a:off x="3414261" y="6113390"/>
            <a:ext cx="3783376" cy="261610"/>
          </a:xfrm>
          <a:prstGeom prst="rect">
            <a:avLst/>
          </a:prstGeom>
        </p:spPr>
        <p:txBody>
          <a:bodyPr wrap="square">
            <a:spAutoFit/>
          </a:bodyPr>
          <a:lstStyle/>
          <a:p>
            <a:r>
              <a:rPr lang="en-GB" sz="1100" dirty="0"/>
              <a:t> </a:t>
            </a:r>
            <a:r>
              <a:rPr lang="en-GB" sz="1100" dirty="0" smtClean="0"/>
              <a:t>Dao </a:t>
            </a:r>
            <a:r>
              <a:rPr lang="en-GB" sz="1100" dirty="0"/>
              <a:t>T</a:t>
            </a:r>
            <a:r>
              <a:rPr lang="en-GB" sz="1100" dirty="0" smtClean="0"/>
              <a:t>. </a:t>
            </a:r>
            <a:r>
              <a:rPr lang="en-GB" sz="1100" dirty="0" err="1" smtClean="0"/>
              <a:t>Khoa</a:t>
            </a:r>
            <a:r>
              <a:rPr lang="en-GB" sz="1100" dirty="0" smtClean="0"/>
              <a:t> </a:t>
            </a:r>
            <a:r>
              <a:rPr lang="en-GB" sz="1100" i="1" dirty="0"/>
              <a:t>et </a:t>
            </a:r>
            <a:r>
              <a:rPr lang="en-GB" sz="1100" i="1" dirty="0" smtClean="0"/>
              <a:t>al, </a:t>
            </a:r>
            <a:r>
              <a:rPr lang="en-GB" sz="1100" i="1" dirty="0"/>
              <a:t>Phys</a:t>
            </a:r>
            <a:r>
              <a:rPr lang="en-GB" sz="1100" i="1" dirty="0" smtClean="0"/>
              <a:t>. Rev</a:t>
            </a:r>
            <a:r>
              <a:rPr lang="en-GB" sz="1100" i="1" dirty="0"/>
              <a:t>. </a:t>
            </a:r>
            <a:r>
              <a:rPr lang="en-GB" sz="1100" i="1" dirty="0" smtClean="0"/>
              <a:t>C 94, </a:t>
            </a:r>
            <a:r>
              <a:rPr lang="en-GB" sz="1100" i="1" dirty="0"/>
              <a:t>034612</a:t>
            </a:r>
            <a:r>
              <a:rPr lang="en-GB" sz="1100" dirty="0"/>
              <a:t> </a:t>
            </a:r>
            <a:endParaRPr lang="en-GB" sz="1100" i="1" dirty="0"/>
          </a:p>
        </p:txBody>
      </p:sp>
      <p:sp>
        <p:nvSpPr>
          <p:cNvPr id="5" name="Right Brace 4"/>
          <p:cNvSpPr/>
          <p:nvPr/>
        </p:nvSpPr>
        <p:spPr>
          <a:xfrm>
            <a:off x="9992468" y="5482163"/>
            <a:ext cx="222686" cy="874357"/>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27" name="Rectangle 26"/>
          <p:cNvSpPr/>
          <p:nvPr/>
        </p:nvSpPr>
        <p:spPr>
          <a:xfrm>
            <a:off x="10266539" y="5747025"/>
            <a:ext cx="1899335" cy="338554"/>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r>
              <a:rPr lang="en-GB" sz="1600" b="1" i="1" dirty="0" smtClean="0"/>
              <a:t>Radiative capture</a:t>
            </a:r>
            <a:endParaRPr lang="en-GB" sz="1600" b="1" i="1" dirty="0"/>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TextShape 1"/>
          <p:cNvSpPr txBox="1"/>
          <p:nvPr/>
        </p:nvSpPr>
        <p:spPr>
          <a:xfrm>
            <a:off x="550800" y="142920"/>
            <a:ext cx="10515240" cy="836280"/>
          </a:xfrm>
          <a:prstGeom prst="rect">
            <a:avLst/>
          </a:prstGeom>
          <a:noFill/>
          <a:ln>
            <a:noFill/>
          </a:ln>
        </p:spPr>
        <p:txBody>
          <a:bodyPr anchor="ctr"/>
          <a:lstStyle/>
          <a:p>
            <a:pPr algn="ctr">
              <a:lnSpc>
                <a:spcPct val="90000"/>
              </a:lnSpc>
            </a:pPr>
            <a:r>
              <a:rPr lang="en-US" sz="4400" b="1" strike="noStrike" spc="-1" dirty="0">
                <a:solidFill>
                  <a:srgbClr val="FF0000"/>
                </a:solidFill>
                <a:latin typeface="Calibri Light"/>
              </a:rPr>
              <a:t>NUCLEAR MEAN-FIELD POTENTIAL</a:t>
            </a:r>
            <a:endParaRPr lang="en-US" sz="4400" b="0" strike="noStrike" spc="-1" dirty="0">
              <a:solidFill>
                <a:srgbClr val="000000"/>
              </a:solidFill>
              <a:latin typeface="Calibri"/>
            </a:endParaRPr>
          </a:p>
        </p:txBody>
      </p:sp>
      <p:sp>
        <p:nvSpPr>
          <p:cNvPr id="161" name="CustomShape 2"/>
          <p:cNvSpPr/>
          <p:nvPr/>
        </p:nvSpPr>
        <p:spPr>
          <a:xfrm>
            <a:off x="2945905" y="3153379"/>
            <a:ext cx="7071120" cy="460440"/>
          </a:xfrm>
          <a:prstGeom prst="rect">
            <a:avLst/>
          </a:prstGeom>
          <a:ln/>
        </p:spPr>
        <p:style>
          <a:lnRef idx="2">
            <a:schemeClr val="accent4">
              <a:shade val="50000"/>
            </a:schemeClr>
          </a:lnRef>
          <a:fillRef idx="1">
            <a:schemeClr val="accent4"/>
          </a:fillRef>
          <a:effectRef idx="0">
            <a:schemeClr val="accent4"/>
          </a:effectRef>
          <a:fontRef idx="minor"/>
        </p:style>
        <p:txBody>
          <a:bodyPr>
            <a:normAutofit lnSpcReduction="10000"/>
          </a:bodyPr>
          <a:lstStyle/>
          <a:p>
            <a:pPr algn="ctr">
              <a:lnSpc>
                <a:spcPct val="90000"/>
              </a:lnSpc>
              <a:spcBef>
                <a:spcPts val="1001"/>
              </a:spcBef>
            </a:pPr>
            <a:r>
              <a:rPr lang="en-US" sz="2800" b="0" strike="noStrike" spc="-1" dirty="0">
                <a:solidFill>
                  <a:srgbClr val="FFFFFF"/>
                </a:solidFill>
                <a:latin typeface="Calibri"/>
              </a:rPr>
              <a:t>In-medium (</a:t>
            </a:r>
            <a:r>
              <a:rPr lang="en-US" sz="2800" b="1" strike="noStrike" spc="-1" dirty="0">
                <a:solidFill>
                  <a:srgbClr val="FFFFFF"/>
                </a:solidFill>
                <a:latin typeface="Calibri"/>
              </a:rPr>
              <a:t>density dependent</a:t>
            </a:r>
            <a:r>
              <a:rPr lang="en-US" sz="2800" b="0" strike="noStrike" spc="-1" dirty="0">
                <a:solidFill>
                  <a:srgbClr val="FFFFFF"/>
                </a:solidFill>
                <a:latin typeface="Calibri"/>
              </a:rPr>
              <a:t>) NN interaction </a:t>
            </a:r>
            <a:endParaRPr lang="en-US" sz="2800" b="0" strike="noStrike" spc="-1" dirty="0">
              <a:latin typeface="Arial"/>
            </a:endParaRPr>
          </a:p>
        </p:txBody>
      </p:sp>
      <mc:AlternateContent xmlns:mc="http://schemas.openxmlformats.org/markup-compatibility/2006" xmlns:a14="http://schemas.microsoft.com/office/drawing/2010/main">
        <mc:Choice Requires="a14">
          <p:sp>
            <p:nvSpPr>
              <p:cNvPr id="162" name="Formula 3"/>
              <p:cNvSpPr txBox="1"/>
              <p:nvPr/>
            </p:nvSpPr>
            <p:spPr>
              <a:xfrm>
                <a:off x="2554046" y="3659162"/>
                <a:ext cx="6192154" cy="551160"/>
              </a:xfrm>
              <a:prstGeom prst="rect">
                <a:avLst/>
              </a:prstGeom>
            </p:spPr>
            <p:txBody>
              <a:bodyPr/>
              <a:lstStyle/>
              <a:p>
                <a:pPr/>
                <a14:m>
                  <m:oMathPara xmlns:m="http://schemas.openxmlformats.org/officeDocument/2006/math">
                    <m:oMathParaPr>
                      <m:jc m:val="centerGroup"/>
                    </m:oMathParaPr>
                    <m:oMath xmlns:m="http://schemas.openxmlformats.org/officeDocument/2006/math">
                      <m:sSup>
                        <m:sSupPr>
                          <m:ctrlPr>
                            <a:rPr lang="ar-AE" i="1">
                              <a:latin typeface="Cambria Math" panose="02040503050406030204" pitchFamily="18" charset="0"/>
                            </a:rPr>
                          </m:ctrlPr>
                        </m:sSupPr>
                        <m:e>
                          <m:r>
                            <a:rPr lang="ar-AE" i="1">
                              <a:latin typeface="Cambria Math" panose="02040503050406030204" pitchFamily="18" charset="0"/>
                            </a:rPr>
                            <m:t>𝑣</m:t>
                          </m:r>
                        </m:e>
                        <m:sup>
                          <m:r>
                            <a:rPr lang="ar-AE">
                              <a:latin typeface="Cambria Math" panose="02040503050406030204" pitchFamily="18" charset="0"/>
                            </a:rPr>
                            <m:t>𝐷</m:t>
                          </m:r>
                          <m:d>
                            <m:dPr>
                              <m:ctrlPr>
                                <a:rPr lang="ar-AE" i="1">
                                  <a:latin typeface="Cambria Math" panose="02040503050406030204" pitchFamily="18" charset="0"/>
                                </a:rPr>
                              </m:ctrlPr>
                            </m:dPr>
                            <m:e>
                              <m:r>
                                <a:rPr lang="ar-AE">
                                  <a:latin typeface="Cambria Math" panose="02040503050406030204" pitchFamily="18" charset="0"/>
                                </a:rPr>
                                <m:t>𝐸𝑋</m:t>
                              </m:r>
                            </m:e>
                          </m:d>
                        </m:sup>
                      </m:sSup>
                      <m:d>
                        <m:dPr>
                          <m:ctrlPr>
                            <a:rPr lang="ar-AE" i="1">
                              <a:latin typeface="Cambria Math" panose="02040503050406030204" pitchFamily="18" charset="0"/>
                            </a:rPr>
                          </m:ctrlPr>
                        </m:dPr>
                        <m:e>
                          <m:r>
                            <a:rPr lang="ar-AE">
                              <a:latin typeface="Cambria Math" panose="02040503050406030204" pitchFamily="18" charset="0"/>
                            </a:rPr>
                            <m:t>𝜌</m:t>
                          </m:r>
                          <m:r>
                            <a:rPr lang="ar-AE">
                              <a:latin typeface="Cambria Math" panose="02040503050406030204" pitchFamily="18" charset="0"/>
                            </a:rPr>
                            <m:t>,</m:t>
                          </m:r>
                          <m:r>
                            <a:rPr lang="ar-AE">
                              <a:latin typeface="Cambria Math" panose="02040503050406030204" pitchFamily="18" charset="0"/>
                            </a:rPr>
                            <m:t>𝑠</m:t>
                          </m:r>
                        </m:e>
                      </m:d>
                      <m:r>
                        <a:rPr lang="ar-AE">
                          <a:latin typeface="Cambria Math" panose="02040503050406030204" pitchFamily="18" charset="0"/>
                        </a:rPr>
                        <m:t>=</m:t>
                      </m:r>
                      <m:sSub>
                        <m:sSubPr>
                          <m:ctrlPr>
                            <a:rPr lang="ar-AE" i="1">
                              <a:latin typeface="Cambria Math" panose="02040503050406030204" pitchFamily="18" charset="0"/>
                            </a:rPr>
                          </m:ctrlPr>
                        </m:sSubPr>
                        <m:e>
                          <m:r>
                            <a:rPr lang="ar-AE">
                              <a:latin typeface="Cambria Math" panose="02040503050406030204" pitchFamily="18" charset="0"/>
                            </a:rPr>
                            <m:t>𝐹</m:t>
                          </m:r>
                        </m:e>
                        <m:sub>
                          <m:r>
                            <a:rPr lang="ar-AE">
                              <a:latin typeface="Cambria Math" panose="02040503050406030204" pitchFamily="18" charset="0"/>
                            </a:rPr>
                            <m:t>0</m:t>
                          </m:r>
                        </m:sub>
                      </m:sSub>
                      <m:d>
                        <m:dPr>
                          <m:ctrlPr>
                            <a:rPr lang="ar-AE" i="1">
                              <a:latin typeface="Cambria Math" panose="02040503050406030204" pitchFamily="18" charset="0"/>
                            </a:rPr>
                          </m:ctrlPr>
                        </m:dPr>
                        <m:e>
                          <m:r>
                            <a:rPr lang="ar-AE">
                              <a:latin typeface="Cambria Math" panose="02040503050406030204" pitchFamily="18" charset="0"/>
                            </a:rPr>
                            <m:t>𝜌</m:t>
                          </m:r>
                        </m:e>
                      </m:d>
                      <m:sSubSup>
                        <m:sSubSupPr>
                          <m:ctrlPr>
                            <a:rPr lang="ar-AE" i="1">
                              <a:latin typeface="Cambria Math" panose="02040503050406030204" pitchFamily="18" charset="0"/>
                            </a:rPr>
                          </m:ctrlPr>
                        </m:sSubSupPr>
                        <m:e>
                          <m:r>
                            <a:rPr lang="ar-AE">
                              <a:latin typeface="Cambria Math" panose="02040503050406030204" pitchFamily="18" charset="0"/>
                            </a:rPr>
                            <m:t>𝑣</m:t>
                          </m:r>
                        </m:e>
                        <m:sub>
                          <m:r>
                            <a:rPr lang="ar-AE">
                              <a:latin typeface="Cambria Math" panose="02040503050406030204" pitchFamily="18" charset="0"/>
                            </a:rPr>
                            <m:t>00</m:t>
                          </m:r>
                        </m:sub>
                        <m:sup>
                          <m:r>
                            <a:rPr lang="ar-AE">
                              <a:latin typeface="Cambria Math" panose="02040503050406030204" pitchFamily="18" charset="0"/>
                            </a:rPr>
                            <m:t>𝐷</m:t>
                          </m:r>
                          <m:d>
                            <m:dPr>
                              <m:ctrlPr>
                                <a:rPr lang="ar-AE" i="1">
                                  <a:latin typeface="Cambria Math" panose="02040503050406030204" pitchFamily="18" charset="0"/>
                                </a:rPr>
                              </m:ctrlPr>
                            </m:dPr>
                            <m:e>
                              <m:r>
                                <a:rPr lang="ar-AE">
                                  <a:latin typeface="Cambria Math" panose="02040503050406030204" pitchFamily="18" charset="0"/>
                                </a:rPr>
                                <m:t>𝐸𝑋</m:t>
                              </m:r>
                            </m:e>
                          </m:d>
                        </m:sup>
                      </m:sSubSup>
                      <m:d>
                        <m:dPr>
                          <m:ctrlPr>
                            <a:rPr lang="ar-AE" i="1">
                              <a:latin typeface="Cambria Math" panose="02040503050406030204" pitchFamily="18" charset="0"/>
                            </a:rPr>
                          </m:ctrlPr>
                        </m:dPr>
                        <m:e>
                          <m:r>
                            <a:rPr lang="ar-AE">
                              <a:latin typeface="Cambria Math" panose="02040503050406030204" pitchFamily="18" charset="0"/>
                            </a:rPr>
                            <m:t>𝑠</m:t>
                          </m:r>
                        </m:e>
                      </m:d>
                      <m:r>
                        <a:rPr lang="ar-AE">
                          <a:latin typeface="Cambria Math" panose="02040503050406030204" pitchFamily="18" charset="0"/>
                        </a:rPr>
                        <m:t>+</m:t>
                      </m:r>
                      <m:sSub>
                        <m:sSubPr>
                          <m:ctrlPr>
                            <a:rPr lang="ar-AE" i="1">
                              <a:latin typeface="Cambria Math" panose="02040503050406030204" pitchFamily="18" charset="0"/>
                            </a:rPr>
                          </m:ctrlPr>
                        </m:sSubPr>
                        <m:e>
                          <m:r>
                            <a:rPr lang="ar-AE">
                              <a:latin typeface="Cambria Math" panose="02040503050406030204" pitchFamily="18" charset="0"/>
                            </a:rPr>
                            <m:t>𝐹</m:t>
                          </m:r>
                        </m:e>
                        <m:sub>
                          <m:r>
                            <a:rPr lang="ar-AE">
                              <a:latin typeface="Cambria Math" panose="02040503050406030204" pitchFamily="18" charset="0"/>
                            </a:rPr>
                            <m:t>1</m:t>
                          </m:r>
                        </m:sub>
                      </m:sSub>
                      <m:d>
                        <m:dPr>
                          <m:ctrlPr>
                            <a:rPr lang="ar-AE" i="1">
                              <a:latin typeface="Cambria Math" panose="02040503050406030204" pitchFamily="18" charset="0"/>
                            </a:rPr>
                          </m:ctrlPr>
                        </m:dPr>
                        <m:e>
                          <m:r>
                            <a:rPr lang="ar-AE">
                              <a:latin typeface="Cambria Math" panose="02040503050406030204" pitchFamily="18" charset="0"/>
                            </a:rPr>
                            <m:t>𝜌</m:t>
                          </m:r>
                        </m:e>
                      </m:d>
                      <m:sSubSup>
                        <m:sSubSupPr>
                          <m:ctrlPr>
                            <a:rPr lang="ar-AE" i="1">
                              <a:latin typeface="Cambria Math" panose="02040503050406030204" pitchFamily="18" charset="0"/>
                            </a:rPr>
                          </m:ctrlPr>
                        </m:sSubSupPr>
                        <m:e>
                          <m:r>
                            <a:rPr lang="ar-AE">
                              <a:latin typeface="Cambria Math" panose="02040503050406030204" pitchFamily="18" charset="0"/>
                            </a:rPr>
                            <m:t>𝑣</m:t>
                          </m:r>
                        </m:e>
                        <m:sub>
                          <m:r>
                            <a:rPr lang="ar-AE">
                              <a:latin typeface="Cambria Math" panose="02040503050406030204" pitchFamily="18" charset="0"/>
                            </a:rPr>
                            <m:t>01</m:t>
                          </m:r>
                        </m:sub>
                        <m:sup>
                          <m:r>
                            <a:rPr lang="ar-AE">
                              <a:latin typeface="Cambria Math" panose="02040503050406030204" pitchFamily="18" charset="0"/>
                            </a:rPr>
                            <m:t>𝐷</m:t>
                          </m:r>
                          <m:d>
                            <m:dPr>
                              <m:ctrlPr>
                                <a:rPr lang="ar-AE" i="1">
                                  <a:latin typeface="Cambria Math" panose="02040503050406030204" pitchFamily="18" charset="0"/>
                                </a:rPr>
                              </m:ctrlPr>
                            </m:dPr>
                            <m:e>
                              <m:r>
                                <a:rPr lang="ar-AE">
                                  <a:latin typeface="Cambria Math" panose="02040503050406030204" pitchFamily="18" charset="0"/>
                                </a:rPr>
                                <m:t>𝐸𝑋</m:t>
                              </m:r>
                            </m:e>
                          </m:d>
                        </m:sup>
                      </m:sSubSup>
                      <m:d>
                        <m:dPr>
                          <m:ctrlPr>
                            <a:rPr lang="ar-AE" i="1">
                              <a:latin typeface="Cambria Math" panose="02040503050406030204" pitchFamily="18" charset="0"/>
                            </a:rPr>
                          </m:ctrlPr>
                        </m:dPr>
                        <m:e>
                          <m:r>
                            <a:rPr lang="ar-AE">
                              <a:latin typeface="Cambria Math" panose="02040503050406030204" pitchFamily="18" charset="0"/>
                            </a:rPr>
                            <m:t>𝑠</m:t>
                          </m:r>
                        </m:e>
                      </m:d>
                      <m:acc>
                        <m:accPr>
                          <m:chr m:val="⃗"/>
                          <m:ctrlPr>
                            <a:rPr lang="ar-AE" i="1">
                              <a:latin typeface="Cambria Math" panose="02040503050406030204" pitchFamily="18" charset="0"/>
                            </a:rPr>
                          </m:ctrlPr>
                        </m:accPr>
                        <m:e>
                          <m:sSub>
                            <m:sSubPr>
                              <m:ctrlPr>
                                <a:rPr lang="ar-AE" i="1">
                                  <a:latin typeface="Cambria Math" panose="02040503050406030204" pitchFamily="18" charset="0"/>
                                </a:rPr>
                              </m:ctrlPr>
                            </m:sSubPr>
                            <m:e>
                              <m:r>
                                <a:rPr lang="ar-AE">
                                  <a:latin typeface="Cambria Math" panose="02040503050406030204" pitchFamily="18" charset="0"/>
                                </a:rPr>
                                <m:t>𝜏</m:t>
                              </m:r>
                            </m:e>
                            <m:sub>
                              <m:r>
                                <a:rPr lang="ar-AE">
                                  <a:latin typeface="Cambria Math" panose="02040503050406030204" pitchFamily="18" charset="0"/>
                                </a:rPr>
                                <m:t>1</m:t>
                              </m:r>
                            </m:sub>
                          </m:sSub>
                        </m:e>
                      </m:acc>
                      <m:r>
                        <a:rPr lang="ar-AE">
                          <a:latin typeface="Cambria Math" panose="02040503050406030204" pitchFamily="18" charset="0"/>
                        </a:rPr>
                        <m:t>⋅</m:t>
                      </m:r>
                      <m:acc>
                        <m:accPr>
                          <m:chr m:val="⃗"/>
                          <m:ctrlPr>
                            <a:rPr lang="ar-AE" i="1">
                              <a:latin typeface="Cambria Math" panose="02040503050406030204" pitchFamily="18" charset="0"/>
                            </a:rPr>
                          </m:ctrlPr>
                        </m:accPr>
                        <m:e>
                          <m:sSub>
                            <m:sSubPr>
                              <m:ctrlPr>
                                <a:rPr lang="ar-AE" i="1">
                                  <a:latin typeface="Cambria Math" panose="02040503050406030204" pitchFamily="18" charset="0"/>
                                </a:rPr>
                              </m:ctrlPr>
                            </m:sSubPr>
                            <m:e>
                              <m:r>
                                <a:rPr lang="ar-AE">
                                  <a:latin typeface="Cambria Math" panose="02040503050406030204" pitchFamily="18" charset="0"/>
                                </a:rPr>
                                <m:t>𝜏</m:t>
                              </m:r>
                            </m:e>
                            <m:sub>
                              <m:r>
                                <a:rPr lang="ar-AE">
                                  <a:latin typeface="Cambria Math" panose="02040503050406030204" pitchFamily="18" charset="0"/>
                                </a:rPr>
                                <m:t>2</m:t>
                              </m:r>
                            </m:sub>
                          </m:sSub>
                        </m:e>
                      </m:acc>
                    </m:oMath>
                  </m:oMathPara>
                </a14:m>
                <a:endParaRPr dirty="0"/>
              </a:p>
            </p:txBody>
          </p:sp>
        </mc:Choice>
        <mc:Fallback xmlns="">
          <p:sp>
            <p:nvSpPr>
              <p:cNvPr id="162" name="Formula 3"/>
              <p:cNvSpPr txBox="1">
                <a:spLocks noRot="1" noChangeAspect="1" noMove="1" noResize="1" noEditPoints="1" noAdjustHandles="1" noChangeArrowheads="1" noChangeShapeType="1" noTextEdit="1"/>
              </p:cNvSpPr>
              <p:nvPr/>
            </p:nvSpPr>
            <p:spPr>
              <a:xfrm>
                <a:off x="2554046" y="3659162"/>
                <a:ext cx="6192154" cy="551160"/>
              </a:xfrm>
              <a:prstGeom prst="rect">
                <a:avLst/>
              </a:prstGeom>
              <a:blipFill>
                <a:blip r:embed="rId3"/>
                <a:stretch>
                  <a:fillRect/>
                </a:stretch>
              </a:blipFill>
            </p:spPr>
            <p:txBody>
              <a:bodyPr/>
              <a:lstStyle/>
              <a:p>
                <a:r>
                  <a:rPr lang="en-US">
                    <a:noFill/>
                  </a:rPr>
                  <a:t> </a:t>
                </a:r>
              </a:p>
            </p:txBody>
          </p:sp>
        </mc:Fallback>
      </mc:AlternateContent>
      <p:sp>
        <p:nvSpPr>
          <p:cNvPr id="164" name="CustomShape 5"/>
          <p:cNvSpPr/>
          <p:nvPr/>
        </p:nvSpPr>
        <p:spPr>
          <a:xfrm flipH="1">
            <a:off x="3617638" y="4061051"/>
            <a:ext cx="1066011" cy="491602"/>
          </a:xfrm>
          <a:custGeom>
            <a:avLst/>
            <a:gdLst/>
            <a:ahLst/>
            <a:cxnLst/>
            <a:rect l="l" t="t" r="r" b="b"/>
            <a:pathLst>
              <a:path w="21600" h="21600">
                <a:moveTo>
                  <a:pt x="0" y="0"/>
                </a:moveTo>
                <a:lnTo>
                  <a:pt x="21600" y="21600"/>
                </a:lnTo>
              </a:path>
            </a:pathLst>
          </a:custGeom>
          <a:noFill/>
          <a:ln>
            <a:tailEnd type="triangle" w="med" len="med"/>
          </a:ln>
        </p:spPr>
        <p:style>
          <a:lnRef idx="1">
            <a:schemeClr val="accent1"/>
          </a:lnRef>
          <a:fillRef idx="0">
            <a:schemeClr val="accent1"/>
          </a:fillRef>
          <a:effectRef idx="0">
            <a:schemeClr val="accent1"/>
          </a:effectRef>
          <a:fontRef idx="minor"/>
        </p:style>
      </p:sp>
      <p:sp>
        <p:nvSpPr>
          <p:cNvPr id="165" name="CustomShape 6"/>
          <p:cNvSpPr/>
          <p:nvPr/>
        </p:nvSpPr>
        <p:spPr>
          <a:xfrm>
            <a:off x="740160" y="4610358"/>
            <a:ext cx="4841640" cy="460440"/>
          </a:xfrm>
          <a:prstGeom prst="rect">
            <a:avLst/>
          </a:prstGeom>
          <a:ln>
            <a:noFill/>
          </a:ln>
        </p:spPr>
        <p:style>
          <a:lnRef idx="2">
            <a:schemeClr val="accent6"/>
          </a:lnRef>
          <a:fillRef idx="1">
            <a:schemeClr val="lt1"/>
          </a:fillRef>
          <a:effectRef idx="0">
            <a:schemeClr val="accent6"/>
          </a:effectRef>
          <a:fontRef idx="minor"/>
        </p:style>
        <p:txBody>
          <a:bodyPr>
            <a:normAutofit/>
          </a:bodyPr>
          <a:lstStyle/>
          <a:p>
            <a:pPr algn="ctr">
              <a:lnSpc>
                <a:spcPct val="90000"/>
              </a:lnSpc>
              <a:spcBef>
                <a:spcPts val="1001"/>
              </a:spcBef>
            </a:pPr>
            <a:r>
              <a:rPr lang="en-US" sz="2000" b="0" strike="noStrike" spc="-1" dirty="0" smtClean="0">
                <a:solidFill>
                  <a:srgbClr val="000000"/>
                </a:solidFill>
                <a:latin typeface="Calibri"/>
              </a:rPr>
              <a:t>Density </a:t>
            </a:r>
            <a:r>
              <a:rPr lang="en-US" sz="2000" b="0" strike="noStrike" spc="-1" dirty="0">
                <a:solidFill>
                  <a:srgbClr val="000000"/>
                </a:solidFill>
                <a:latin typeface="Calibri"/>
              </a:rPr>
              <a:t>dependence</a:t>
            </a:r>
            <a:endParaRPr lang="en-US" sz="2000" b="0" strike="noStrike" spc="-1" dirty="0">
              <a:latin typeface="Arial"/>
            </a:endParaRPr>
          </a:p>
        </p:txBody>
      </p:sp>
      <p:sp>
        <p:nvSpPr>
          <p:cNvPr id="166" name="CustomShape 7"/>
          <p:cNvSpPr/>
          <p:nvPr/>
        </p:nvSpPr>
        <p:spPr>
          <a:xfrm flipH="1">
            <a:off x="3604680" y="4112891"/>
            <a:ext cx="2814120" cy="439762"/>
          </a:xfrm>
          <a:custGeom>
            <a:avLst/>
            <a:gdLst/>
            <a:ahLst/>
            <a:cxnLst/>
            <a:rect l="l" t="t" r="r" b="b"/>
            <a:pathLst>
              <a:path w="21600" h="21600">
                <a:moveTo>
                  <a:pt x="0" y="0"/>
                </a:moveTo>
                <a:lnTo>
                  <a:pt x="21600" y="21600"/>
                </a:lnTo>
              </a:path>
            </a:pathLst>
          </a:custGeom>
          <a:noFill/>
          <a:ln>
            <a:tailEnd type="triangle" w="med" len="med"/>
          </a:ln>
        </p:spPr>
        <p:style>
          <a:lnRef idx="1">
            <a:schemeClr val="accent1"/>
          </a:lnRef>
          <a:fillRef idx="0">
            <a:schemeClr val="accent1"/>
          </a:fillRef>
          <a:effectRef idx="0">
            <a:schemeClr val="accent1"/>
          </a:effectRef>
          <a:fontRef idx="minor"/>
        </p:style>
      </p:sp>
      <p:sp>
        <p:nvSpPr>
          <p:cNvPr id="167" name="CustomShape 8"/>
          <p:cNvSpPr/>
          <p:nvPr/>
        </p:nvSpPr>
        <p:spPr>
          <a:xfrm>
            <a:off x="6117840" y="4610358"/>
            <a:ext cx="4841640" cy="460440"/>
          </a:xfrm>
          <a:prstGeom prst="rect">
            <a:avLst/>
          </a:prstGeom>
          <a:ln>
            <a:noFill/>
          </a:ln>
        </p:spPr>
        <p:style>
          <a:lnRef idx="2">
            <a:schemeClr val="accent6"/>
          </a:lnRef>
          <a:fillRef idx="1">
            <a:schemeClr val="lt1"/>
          </a:fillRef>
          <a:effectRef idx="0">
            <a:schemeClr val="accent6"/>
          </a:effectRef>
          <a:fontRef idx="minor"/>
        </p:style>
        <p:txBody>
          <a:bodyPr>
            <a:normAutofit/>
          </a:bodyPr>
          <a:lstStyle/>
          <a:p>
            <a:pPr algn="ctr">
              <a:lnSpc>
                <a:spcPct val="90000"/>
              </a:lnSpc>
              <a:spcBef>
                <a:spcPts val="1001"/>
              </a:spcBef>
            </a:pPr>
            <a:r>
              <a:rPr lang="en-US" sz="2000" b="0" strike="noStrike" spc="-1">
                <a:solidFill>
                  <a:srgbClr val="000000"/>
                </a:solidFill>
                <a:latin typeface="Calibri"/>
              </a:rPr>
              <a:t>G-matrix based on M3Y interaction</a:t>
            </a:r>
            <a:endParaRPr lang="en-US" sz="2000" b="0" strike="noStrike" spc="-1">
              <a:latin typeface="Arial"/>
            </a:endParaRPr>
          </a:p>
        </p:txBody>
      </p:sp>
      <p:sp>
        <p:nvSpPr>
          <p:cNvPr id="168" name="CustomShape 9"/>
          <p:cNvSpPr/>
          <p:nvPr/>
        </p:nvSpPr>
        <p:spPr>
          <a:xfrm>
            <a:off x="5447211" y="4080491"/>
            <a:ext cx="2821268" cy="482916"/>
          </a:xfrm>
          <a:custGeom>
            <a:avLst/>
            <a:gdLst/>
            <a:ahLst/>
            <a:cxnLst/>
            <a:rect l="l" t="t" r="r" b="b"/>
            <a:pathLst>
              <a:path w="21600" h="21600">
                <a:moveTo>
                  <a:pt x="0" y="0"/>
                </a:moveTo>
                <a:lnTo>
                  <a:pt x="21600" y="21600"/>
                </a:lnTo>
              </a:path>
            </a:pathLst>
          </a:custGeom>
          <a:noFill/>
          <a:ln>
            <a:tailEnd type="triangle" w="med" len="med"/>
          </a:ln>
        </p:spPr>
        <p:style>
          <a:lnRef idx="1">
            <a:schemeClr val="accent1"/>
          </a:lnRef>
          <a:fillRef idx="0">
            <a:schemeClr val="accent1"/>
          </a:fillRef>
          <a:effectRef idx="0">
            <a:schemeClr val="accent1"/>
          </a:effectRef>
          <a:fontRef idx="minor"/>
        </p:style>
      </p:sp>
      <p:sp>
        <p:nvSpPr>
          <p:cNvPr id="169" name="CustomShape 10"/>
          <p:cNvSpPr/>
          <p:nvPr/>
        </p:nvSpPr>
        <p:spPr>
          <a:xfrm>
            <a:off x="7182360" y="4080491"/>
            <a:ext cx="1086120" cy="472162"/>
          </a:xfrm>
          <a:custGeom>
            <a:avLst/>
            <a:gdLst/>
            <a:ahLst/>
            <a:cxnLst/>
            <a:rect l="l" t="t" r="r" b="b"/>
            <a:pathLst>
              <a:path w="21600" h="21600">
                <a:moveTo>
                  <a:pt x="0" y="0"/>
                </a:moveTo>
                <a:lnTo>
                  <a:pt x="21600" y="21600"/>
                </a:lnTo>
              </a:path>
            </a:pathLst>
          </a:custGeom>
          <a:noFill/>
          <a:ln>
            <a:tailEnd type="triangle" w="med" len="med"/>
          </a:ln>
        </p:spPr>
        <p:style>
          <a:lnRef idx="1">
            <a:schemeClr val="accent1"/>
          </a:lnRef>
          <a:fillRef idx="0">
            <a:schemeClr val="accent1"/>
          </a:fillRef>
          <a:effectRef idx="0">
            <a:schemeClr val="accent1"/>
          </a:effectRef>
          <a:fontRef idx="minor"/>
        </p:style>
      </p:sp>
      <p:sp>
        <p:nvSpPr>
          <p:cNvPr id="170" name="CustomShape 11"/>
          <p:cNvSpPr/>
          <p:nvPr/>
        </p:nvSpPr>
        <p:spPr>
          <a:xfrm>
            <a:off x="342000" y="4871613"/>
            <a:ext cx="5775480" cy="516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400" b="0" strike="noStrike" spc="-1" dirty="0">
                <a:solidFill>
                  <a:srgbClr val="000000"/>
                </a:solidFill>
                <a:latin typeface="Times New Roman"/>
              </a:rPr>
              <a:t>D.T. </a:t>
            </a:r>
            <a:r>
              <a:rPr lang="en-US" sz="1400" b="0" strike="noStrike" spc="-1" dirty="0" err="1">
                <a:solidFill>
                  <a:srgbClr val="000000"/>
                </a:solidFill>
                <a:latin typeface="Times New Roman"/>
              </a:rPr>
              <a:t>Khoa</a:t>
            </a:r>
            <a:r>
              <a:rPr lang="en-US" sz="1400" b="0" strike="noStrike" spc="-1" dirty="0">
                <a:solidFill>
                  <a:srgbClr val="000000"/>
                </a:solidFill>
                <a:latin typeface="Times New Roman"/>
              </a:rPr>
              <a:t>, G.R. </a:t>
            </a:r>
            <a:r>
              <a:rPr lang="en-US" sz="1400" b="0" strike="noStrike" spc="-1" dirty="0" err="1">
                <a:solidFill>
                  <a:srgbClr val="000000"/>
                </a:solidFill>
                <a:latin typeface="Times New Roman"/>
              </a:rPr>
              <a:t>Satchler</a:t>
            </a:r>
            <a:r>
              <a:rPr lang="en-US" sz="1400" b="0" strike="noStrike" spc="-1" dirty="0">
                <a:solidFill>
                  <a:srgbClr val="000000"/>
                </a:solidFill>
                <a:latin typeface="Times New Roman"/>
              </a:rPr>
              <a:t> and W. von </a:t>
            </a:r>
            <a:r>
              <a:rPr lang="en-US" sz="1400" b="0" strike="noStrike" spc="-1" dirty="0" err="1">
                <a:solidFill>
                  <a:srgbClr val="000000"/>
                </a:solidFill>
                <a:latin typeface="Times New Roman"/>
              </a:rPr>
              <a:t>Oertzen</a:t>
            </a:r>
            <a:r>
              <a:rPr lang="en-US" sz="1400" b="0" strike="noStrike" spc="-1" dirty="0">
                <a:solidFill>
                  <a:srgbClr val="000000"/>
                </a:solidFill>
                <a:latin typeface="Times New Roman"/>
              </a:rPr>
              <a:t>, </a:t>
            </a:r>
            <a:r>
              <a:rPr lang="en-US" sz="1400" b="0" i="1" strike="noStrike" spc="-1" dirty="0">
                <a:solidFill>
                  <a:srgbClr val="000000"/>
                </a:solidFill>
                <a:latin typeface="Times New Roman"/>
              </a:rPr>
              <a:t>Phys. Rev.</a:t>
            </a:r>
            <a:r>
              <a:rPr lang="en-US" sz="1400" b="0" strike="noStrike" spc="-1" dirty="0">
                <a:solidFill>
                  <a:srgbClr val="000000"/>
                </a:solidFill>
                <a:latin typeface="Times New Roman"/>
              </a:rPr>
              <a:t> C 56, 954 (1997);</a:t>
            </a:r>
            <a:endParaRPr lang="en-US" sz="1400" b="0" strike="noStrike" spc="-1" dirty="0">
              <a:latin typeface="Arial"/>
            </a:endParaRPr>
          </a:p>
          <a:p>
            <a:pPr>
              <a:lnSpc>
                <a:spcPct val="100000"/>
              </a:lnSpc>
            </a:pPr>
            <a:r>
              <a:rPr lang="en-US" sz="1400" b="0" strike="noStrike" spc="-1" dirty="0">
                <a:solidFill>
                  <a:srgbClr val="000000"/>
                </a:solidFill>
                <a:latin typeface="Times New Roman"/>
              </a:rPr>
              <a:t>D.T. Loan, B.M. </a:t>
            </a:r>
            <a:r>
              <a:rPr lang="en-US" sz="1400" b="0" strike="noStrike" spc="-1" dirty="0" err="1">
                <a:solidFill>
                  <a:srgbClr val="000000"/>
                </a:solidFill>
                <a:latin typeface="Times New Roman"/>
              </a:rPr>
              <a:t>Loc</a:t>
            </a:r>
            <a:r>
              <a:rPr lang="en-US" sz="1400" b="0" strike="noStrike" spc="-1" dirty="0">
                <a:solidFill>
                  <a:srgbClr val="000000"/>
                </a:solidFill>
                <a:latin typeface="Times New Roman"/>
              </a:rPr>
              <a:t>, and D.T. </a:t>
            </a:r>
            <a:r>
              <a:rPr lang="en-US" sz="1400" b="0" strike="noStrike" spc="-1" dirty="0" err="1">
                <a:solidFill>
                  <a:srgbClr val="000000"/>
                </a:solidFill>
                <a:latin typeface="Times New Roman"/>
              </a:rPr>
              <a:t>Khoa</a:t>
            </a:r>
            <a:r>
              <a:rPr lang="en-US" sz="1400" b="0" strike="noStrike" spc="-1" dirty="0">
                <a:solidFill>
                  <a:srgbClr val="000000"/>
                </a:solidFill>
                <a:latin typeface="Times New Roman"/>
              </a:rPr>
              <a:t>, </a:t>
            </a:r>
            <a:r>
              <a:rPr lang="en-US" sz="1400" b="0" i="1" strike="noStrike" spc="-1" dirty="0">
                <a:solidFill>
                  <a:srgbClr val="000000"/>
                </a:solidFill>
                <a:latin typeface="Times New Roman"/>
              </a:rPr>
              <a:t>Phys. Rev.</a:t>
            </a:r>
            <a:r>
              <a:rPr lang="en-US" sz="1400" b="0" strike="noStrike" spc="-1" dirty="0">
                <a:solidFill>
                  <a:srgbClr val="000000"/>
                </a:solidFill>
                <a:latin typeface="Times New Roman"/>
              </a:rPr>
              <a:t> C 92, 034304 (2015).</a:t>
            </a:r>
            <a:endParaRPr lang="en-US" sz="1400" b="0" strike="noStrike" spc="-1" dirty="0">
              <a:latin typeface="Arial"/>
            </a:endParaRPr>
          </a:p>
        </p:txBody>
      </p:sp>
      <p:sp>
        <p:nvSpPr>
          <p:cNvPr id="171" name="CustomShape 12"/>
          <p:cNvSpPr/>
          <p:nvPr/>
        </p:nvSpPr>
        <p:spPr>
          <a:xfrm>
            <a:off x="6226560" y="4927570"/>
            <a:ext cx="5268240" cy="303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en-US" sz="1400" b="0" strike="noStrike" spc="-1">
                <a:solidFill>
                  <a:srgbClr val="000000"/>
                </a:solidFill>
                <a:latin typeface="Times New Roman"/>
              </a:rPr>
              <a:t>N. Anantaraman, H. Toki, G.F. Bertsch, </a:t>
            </a:r>
            <a:r>
              <a:rPr lang="en-US" sz="1400" b="0" i="1" strike="noStrike" spc="-1">
                <a:solidFill>
                  <a:srgbClr val="000000"/>
                </a:solidFill>
                <a:latin typeface="Times New Roman"/>
              </a:rPr>
              <a:t>Nucl. Phys</a:t>
            </a:r>
            <a:r>
              <a:rPr lang="en-US" sz="1400" b="0" strike="noStrike" spc="-1">
                <a:solidFill>
                  <a:srgbClr val="000000"/>
                </a:solidFill>
                <a:latin typeface="Times New Roman"/>
              </a:rPr>
              <a:t>. A 398, 269 (1983).</a:t>
            </a:r>
            <a:endParaRPr lang="en-US" sz="1400" b="0" strike="noStrike" spc="-1">
              <a:latin typeface="Arial"/>
            </a:endParaRPr>
          </a:p>
        </p:txBody>
      </p:sp>
      <p:sp>
        <p:nvSpPr>
          <p:cNvPr id="172" name="CustomShape 13"/>
          <p:cNvSpPr/>
          <p:nvPr/>
        </p:nvSpPr>
        <p:spPr>
          <a:xfrm>
            <a:off x="8746200" y="3800924"/>
            <a:ext cx="796320" cy="460440"/>
          </a:xfrm>
          <a:prstGeom prst="rect">
            <a:avLst/>
          </a:prstGeom>
          <a:ln>
            <a:noFill/>
          </a:ln>
        </p:spPr>
        <p:style>
          <a:lnRef idx="2">
            <a:schemeClr val="accent6"/>
          </a:lnRef>
          <a:fillRef idx="1">
            <a:schemeClr val="lt1"/>
          </a:fillRef>
          <a:effectRef idx="0">
            <a:schemeClr val="accent6"/>
          </a:effectRef>
          <a:fontRef idx="minor"/>
        </p:style>
        <p:txBody>
          <a:bodyPr>
            <a:normAutofit/>
          </a:bodyPr>
          <a:lstStyle/>
          <a:p>
            <a:pPr algn="ctr">
              <a:lnSpc>
                <a:spcPct val="90000"/>
              </a:lnSpc>
              <a:spcBef>
                <a:spcPts val="1001"/>
              </a:spcBef>
            </a:pPr>
            <a:r>
              <a:rPr lang="en-US" sz="2000" b="0" strike="noStrike" spc="-1">
                <a:solidFill>
                  <a:srgbClr val="000000"/>
                </a:solidFill>
                <a:latin typeface="Calibri"/>
              </a:rPr>
              <a:t>with</a:t>
            </a:r>
            <a:endParaRPr lang="en-US" sz="2000" b="0" strike="noStrike" spc="-1">
              <a:latin typeface="Arial"/>
            </a:endParaRPr>
          </a:p>
        </p:txBody>
      </p:sp>
      <mc:AlternateContent xmlns:mc="http://schemas.openxmlformats.org/markup-compatibility/2006" xmlns:a14="http://schemas.microsoft.com/office/drawing/2010/main">
        <mc:Choice Requires="a14">
          <p:sp>
            <p:nvSpPr>
              <p:cNvPr id="173" name="Formula 14"/>
              <p:cNvSpPr txBox="1"/>
              <p:nvPr/>
            </p:nvSpPr>
            <p:spPr>
              <a:xfrm>
                <a:off x="9509760" y="3762404"/>
                <a:ext cx="1591200" cy="399600"/>
              </a:xfrm>
              <a:prstGeom prst="rect">
                <a:avLst/>
              </a:prstGeom>
            </p:spPr>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𝑠</m:t>
                      </m:r>
                      <m:r>
                        <a:rPr>
                          <a:latin typeface="Cambria Math" panose="02040503050406030204" pitchFamily="18" charset="0"/>
                        </a:rPr>
                        <m:t>=</m:t>
                      </m:r>
                      <m:d>
                        <m:dPr>
                          <m:begChr m:val="|"/>
                          <m:endChr m:val="|"/>
                          <m:ctrlPr>
                            <a:rPr lang="en-US" i="1" smtClean="0">
                              <a:latin typeface="Cambria Math" panose="02040503050406030204" pitchFamily="18" charset="0"/>
                            </a:rPr>
                          </m:ctrlPr>
                        </m:dPr>
                        <m:e>
                          <m:sSub>
                            <m:sSubPr>
                              <m:ctrlPr>
                                <a:rPr lang="ar-AE" i="1">
                                  <a:latin typeface="Cambria Math" panose="02040503050406030204" pitchFamily="18" charset="0"/>
                                </a:rPr>
                              </m:ctrlPr>
                            </m:sSubPr>
                            <m:e>
                              <m:acc>
                                <m:accPr>
                                  <m:chr m:val="⃗"/>
                                  <m:ctrlPr>
                                    <a:rPr lang="ar-AE" i="1">
                                      <a:latin typeface="Cambria Math" panose="02040503050406030204" pitchFamily="18" charset="0"/>
                                    </a:rPr>
                                  </m:ctrlPr>
                                </m:accPr>
                                <m:e>
                                  <m:r>
                                    <a:rPr lang="ar-AE">
                                      <a:latin typeface="Cambria Math" panose="02040503050406030204" pitchFamily="18" charset="0"/>
                                    </a:rPr>
                                    <m:t>𝑟</m:t>
                                  </m:r>
                                </m:e>
                              </m:acc>
                            </m:e>
                            <m:sub>
                              <m:r>
                                <a:rPr lang="ar-AE">
                                  <a:latin typeface="Cambria Math" panose="02040503050406030204" pitchFamily="18" charset="0"/>
                                </a:rPr>
                                <m:t>1</m:t>
                              </m:r>
                            </m:sub>
                          </m:sSub>
                          <m:r>
                            <a:rPr lang="ar-AE">
                              <a:latin typeface="Cambria Math" panose="02040503050406030204" pitchFamily="18" charset="0"/>
                            </a:rPr>
                            <m:t>−</m:t>
                          </m:r>
                          <m:sSub>
                            <m:sSubPr>
                              <m:ctrlPr>
                                <a:rPr lang="ar-AE" i="1">
                                  <a:latin typeface="Cambria Math" panose="02040503050406030204" pitchFamily="18" charset="0"/>
                                </a:rPr>
                              </m:ctrlPr>
                            </m:sSubPr>
                            <m:e>
                              <m:acc>
                                <m:accPr>
                                  <m:chr m:val="⃗"/>
                                  <m:ctrlPr>
                                    <a:rPr lang="ar-AE" i="1">
                                      <a:latin typeface="Cambria Math" panose="02040503050406030204" pitchFamily="18" charset="0"/>
                                    </a:rPr>
                                  </m:ctrlPr>
                                </m:accPr>
                                <m:e>
                                  <m:r>
                                    <a:rPr lang="ar-AE">
                                      <a:latin typeface="Cambria Math" panose="02040503050406030204" pitchFamily="18" charset="0"/>
                                    </a:rPr>
                                    <m:t>𝑟</m:t>
                                  </m:r>
                                </m:e>
                              </m:acc>
                            </m:e>
                            <m:sub>
                              <m:r>
                                <a:rPr lang="ar-AE">
                                  <a:latin typeface="Cambria Math" panose="02040503050406030204" pitchFamily="18" charset="0"/>
                                </a:rPr>
                                <m:t>2</m:t>
                              </m:r>
                            </m:sub>
                          </m:sSub>
                        </m:e>
                      </m:d>
                    </m:oMath>
                  </m:oMathPara>
                </a14:m>
                <a:endParaRPr dirty="0"/>
              </a:p>
            </p:txBody>
          </p:sp>
        </mc:Choice>
        <mc:Fallback xmlns="">
          <p:sp>
            <p:nvSpPr>
              <p:cNvPr id="173" name="Formula 14"/>
              <p:cNvSpPr txBox="1">
                <a:spLocks noRot="1" noChangeAspect="1" noMove="1" noResize="1" noEditPoints="1" noAdjustHandles="1" noChangeArrowheads="1" noChangeShapeType="1" noTextEdit="1"/>
              </p:cNvSpPr>
              <p:nvPr/>
            </p:nvSpPr>
            <p:spPr>
              <a:xfrm>
                <a:off x="9509760" y="3762404"/>
                <a:ext cx="1591200" cy="399600"/>
              </a:xfrm>
              <a:prstGeom prst="rect">
                <a:avLst/>
              </a:prstGeom>
              <a:blipFill>
                <a:blip r:embed="rId4"/>
                <a:stretch>
                  <a:fillRect t="-19697" r="-2299"/>
                </a:stretch>
              </a:blipFill>
            </p:spPr>
            <p:txBody>
              <a:bodyPr/>
              <a:lstStyle/>
              <a:p>
                <a:r>
                  <a:rPr lang="en-US">
                    <a:noFill/>
                  </a:rPr>
                  <a:t> </a:t>
                </a:r>
              </a:p>
            </p:txBody>
          </p:sp>
        </mc:Fallback>
      </mc:AlternateContent>
      <p:sp>
        <p:nvSpPr>
          <p:cNvPr id="175" name="CustomShape 16"/>
          <p:cNvSpPr/>
          <p:nvPr/>
        </p:nvSpPr>
        <p:spPr>
          <a:xfrm>
            <a:off x="2403566" y="1135951"/>
            <a:ext cx="3847320" cy="727200"/>
          </a:xfrm>
          <a:prstGeom prst="rect">
            <a:avLst/>
          </a:prstGeom>
          <a:ln/>
        </p:spPr>
        <p:style>
          <a:lnRef idx="2">
            <a:schemeClr val="accent1"/>
          </a:lnRef>
          <a:fillRef idx="1">
            <a:schemeClr val="lt1"/>
          </a:fillRef>
          <a:effectRef idx="0">
            <a:schemeClr val="accent1"/>
          </a:effectRef>
          <a:fontRef idx="minor"/>
        </p:style>
        <p:txBody>
          <a:bodyPr/>
          <a:lstStyle/>
          <a:p>
            <a:pPr algn="ctr">
              <a:lnSpc>
                <a:spcPct val="90000"/>
              </a:lnSpc>
              <a:spcBef>
                <a:spcPts val="1001"/>
              </a:spcBef>
            </a:pPr>
            <a:r>
              <a:rPr lang="en-US" sz="2000" b="0" strike="noStrike" spc="-1">
                <a:solidFill>
                  <a:srgbClr val="000000"/>
                </a:solidFill>
                <a:latin typeface="Calibri"/>
              </a:rPr>
              <a:t> Antisymmetry of wave functions</a:t>
            </a:r>
            <a:endParaRPr lang="en-US" sz="2000" b="0" strike="noStrike" spc="-1">
              <a:latin typeface="Arial"/>
            </a:endParaRPr>
          </a:p>
          <a:p>
            <a:pPr algn="ctr">
              <a:lnSpc>
                <a:spcPct val="90000"/>
              </a:lnSpc>
              <a:spcBef>
                <a:spcPts val="1001"/>
              </a:spcBef>
            </a:pPr>
            <a:r>
              <a:rPr lang="en-US" sz="2000" b="0" strike="noStrike" spc="-1">
                <a:solidFill>
                  <a:srgbClr val="000000"/>
                </a:solidFill>
                <a:latin typeface="Calibri"/>
              </a:rPr>
              <a:t>(Slater’s determinant)</a:t>
            </a:r>
            <a:endParaRPr lang="en-US" sz="2000" b="0" strike="noStrike" spc="-1">
              <a:latin typeface="Arial"/>
            </a:endParaRPr>
          </a:p>
        </p:txBody>
      </p:sp>
      <mc:AlternateContent xmlns:mc="http://schemas.openxmlformats.org/markup-compatibility/2006" xmlns:a14="http://schemas.microsoft.com/office/drawing/2010/main">
        <mc:Choice Requires="a14">
          <p:sp>
            <p:nvSpPr>
              <p:cNvPr id="176" name="Formula 17"/>
              <p:cNvSpPr txBox="1"/>
              <p:nvPr/>
            </p:nvSpPr>
            <p:spPr>
              <a:xfrm>
                <a:off x="5673933" y="2033971"/>
                <a:ext cx="2059200" cy="461160"/>
              </a:xfrm>
              <a:prstGeom prst="rect">
                <a:avLst/>
              </a:prstGeom>
            </p:spPr>
            <p:style>
              <a:lnRef idx="2">
                <a:schemeClr val="accent6"/>
              </a:lnRef>
              <a:fillRef idx="1">
                <a:schemeClr val="lt1"/>
              </a:fillRef>
              <a:effectRef idx="0">
                <a:schemeClr val="accent6"/>
              </a:effectRef>
              <a:fontRef idx="minor">
                <a:schemeClr val="dk1"/>
              </a:fontRef>
            </p:style>
            <p:txBody>
              <a:bodyPr/>
              <a:lstStyle/>
              <a:p>
                <a:pPr/>
                <a14:m>
                  <m:oMathPara xmlns:m="http://schemas.openxmlformats.org/officeDocument/2006/math">
                    <m:oMathParaPr>
                      <m:jc m:val="centerGroup"/>
                    </m:oMathParaPr>
                    <m:oMath xmlns:m="http://schemas.openxmlformats.org/officeDocument/2006/math">
                      <m:r>
                        <a:rPr>
                          <a:latin typeface="Cambria Math" panose="02040503050406030204" pitchFamily="18" charset="0"/>
                        </a:rPr>
                        <m:t>𝑣</m:t>
                      </m:r>
                      <m:r>
                        <a:rPr>
                          <a:latin typeface="Cambria Math" panose="02040503050406030204" pitchFamily="18" charset="0"/>
                        </a:rPr>
                        <m:t>=</m:t>
                      </m:r>
                      <m:sSup>
                        <m:sSupPr>
                          <m:ctrlPr>
                            <a:rPr i="1">
                              <a:latin typeface="Cambria Math" panose="02040503050406030204" pitchFamily="18" charset="0"/>
                            </a:rPr>
                          </m:ctrlPr>
                        </m:sSupPr>
                        <m:e>
                          <m:r>
                            <a:rPr>
                              <a:latin typeface="Cambria Math" panose="02040503050406030204" pitchFamily="18" charset="0"/>
                            </a:rPr>
                            <m:t>𝑣</m:t>
                          </m:r>
                        </m:e>
                        <m:sup>
                          <m:r>
                            <a:rPr>
                              <a:latin typeface="Cambria Math" panose="02040503050406030204" pitchFamily="18" charset="0"/>
                            </a:rPr>
                            <m:t>𝐷</m:t>
                          </m:r>
                        </m:sup>
                      </m:sSup>
                      <m:r>
                        <a:rPr>
                          <a:latin typeface="Cambria Math" panose="02040503050406030204" pitchFamily="18" charset="0"/>
                        </a:rPr>
                        <m:t>+</m:t>
                      </m:r>
                      <m:sSup>
                        <m:sSupPr>
                          <m:ctrlPr>
                            <a:rPr i="1">
                              <a:latin typeface="Cambria Math" panose="02040503050406030204" pitchFamily="18" charset="0"/>
                            </a:rPr>
                          </m:ctrlPr>
                        </m:sSupPr>
                        <m:e>
                          <m:r>
                            <a:rPr>
                              <a:latin typeface="Cambria Math" panose="02040503050406030204" pitchFamily="18" charset="0"/>
                            </a:rPr>
                            <m:t>𝑣</m:t>
                          </m:r>
                        </m:e>
                        <m:sup>
                          <m:r>
                            <a:rPr>
                              <a:latin typeface="Cambria Math" panose="02040503050406030204" pitchFamily="18" charset="0"/>
                            </a:rPr>
                            <m:t>𝐸𝑋</m:t>
                          </m:r>
                        </m:sup>
                      </m:sSup>
                    </m:oMath>
                  </m:oMathPara>
                </a14:m>
                <a:endParaRPr dirty="0"/>
              </a:p>
            </p:txBody>
          </p:sp>
        </mc:Choice>
        <mc:Fallback xmlns="">
          <p:sp>
            <p:nvSpPr>
              <p:cNvPr id="176" name="Formula 17"/>
              <p:cNvSpPr txBox="1">
                <a:spLocks noRot="1" noChangeAspect="1" noMove="1" noResize="1" noEditPoints="1" noAdjustHandles="1" noChangeArrowheads="1" noChangeShapeType="1" noTextEdit="1"/>
              </p:cNvSpPr>
              <p:nvPr/>
            </p:nvSpPr>
            <p:spPr>
              <a:xfrm>
                <a:off x="5673933" y="2033971"/>
                <a:ext cx="2059200" cy="461160"/>
              </a:xfrm>
              <a:prstGeom prst="rect">
                <a:avLst/>
              </a:prstGeom>
              <a:blipFill>
                <a:blip r:embed="rId5"/>
                <a:stretch>
                  <a:fillRect/>
                </a:stretch>
              </a:blipFill>
            </p:spPr>
            <p:txBody>
              <a:bodyPr/>
              <a:lstStyle/>
              <a:p>
                <a:r>
                  <a:rPr lang="en-US">
                    <a:noFill/>
                  </a:rPr>
                  <a:t> </a:t>
                </a:r>
              </a:p>
            </p:txBody>
          </p:sp>
        </mc:Fallback>
      </mc:AlternateContent>
      <p:sp>
        <p:nvSpPr>
          <p:cNvPr id="178" name="CustomShape 19"/>
          <p:cNvSpPr/>
          <p:nvPr/>
        </p:nvSpPr>
        <p:spPr>
          <a:xfrm>
            <a:off x="7156181" y="1293991"/>
            <a:ext cx="2069640" cy="460440"/>
          </a:xfrm>
          <a:prstGeom prst="rect">
            <a:avLst/>
          </a:prstGeom>
          <a:ln/>
        </p:spPr>
        <p:style>
          <a:lnRef idx="2">
            <a:schemeClr val="accent1"/>
          </a:lnRef>
          <a:fillRef idx="1">
            <a:schemeClr val="lt1"/>
          </a:fillRef>
          <a:effectRef idx="0">
            <a:schemeClr val="accent1"/>
          </a:effectRef>
          <a:fontRef idx="minor"/>
        </p:style>
        <p:txBody>
          <a:bodyPr/>
          <a:lstStyle/>
          <a:p>
            <a:pPr algn="ctr">
              <a:lnSpc>
                <a:spcPct val="90000"/>
              </a:lnSpc>
              <a:spcBef>
                <a:spcPts val="1001"/>
              </a:spcBef>
            </a:pPr>
            <a:r>
              <a:rPr lang="en-US" sz="2000" b="0" strike="noStrike" spc="-1" dirty="0">
                <a:solidFill>
                  <a:srgbClr val="000000"/>
                </a:solidFill>
                <a:latin typeface="Calibri"/>
              </a:rPr>
              <a:t>HF Approximation</a:t>
            </a:r>
            <a:endParaRPr lang="en-US" sz="2000" b="0" strike="noStrike" spc="-1" dirty="0">
              <a:latin typeface="Arial"/>
            </a:endParaRPr>
          </a:p>
        </p:txBody>
      </p:sp>
      <p:sp>
        <p:nvSpPr>
          <p:cNvPr id="179" name="CustomShape 20"/>
          <p:cNvSpPr/>
          <p:nvPr/>
        </p:nvSpPr>
        <p:spPr>
          <a:xfrm>
            <a:off x="361800" y="2290831"/>
            <a:ext cx="1406160" cy="460440"/>
          </a:xfrm>
          <a:prstGeom prst="rect">
            <a:avLst/>
          </a:prstGeom>
          <a:ln/>
        </p:spPr>
        <p:style>
          <a:lnRef idx="2">
            <a:schemeClr val="accent1"/>
          </a:lnRef>
          <a:fillRef idx="1">
            <a:schemeClr val="lt1"/>
          </a:fillRef>
          <a:effectRef idx="0">
            <a:schemeClr val="accent1"/>
          </a:effectRef>
          <a:fontRef idx="minor"/>
        </p:style>
        <p:txBody>
          <a:bodyPr/>
          <a:lstStyle/>
          <a:p>
            <a:pPr algn="ctr">
              <a:lnSpc>
                <a:spcPct val="90000"/>
              </a:lnSpc>
              <a:spcBef>
                <a:spcPts val="1001"/>
              </a:spcBef>
            </a:pPr>
            <a:r>
              <a:rPr lang="en-US" sz="2000" b="0" strike="noStrike" spc="-1">
                <a:solidFill>
                  <a:srgbClr val="000000"/>
                </a:solidFill>
                <a:latin typeface="Calibri"/>
              </a:rPr>
              <a:t>Fermions</a:t>
            </a:r>
            <a:endParaRPr lang="en-US" sz="2000" b="0" strike="noStrike" spc="-1">
              <a:latin typeface="Arial"/>
            </a:endParaRPr>
          </a:p>
        </p:txBody>
      </p:sp>
      <p:sp>
        <p:nvSpPr>
          <p:cNvPr id="180" name="CustomShape 21"/>
          <p:cNvSpPr/>
          <p:nvPr/>
        </p:nvSpPr>
        <p:spPr>
          <a:xfrm>
            <a:off x="1957320" y="1368151"/>
            <a:ext cx="446246" cy="317520"/>
          </a:xfrm>
          <a:prstGeom prst="rightArrow">
            <a:avLst>
              <a:gd name="adj1" fmla="val 50000"/>
              <a:gd name="adj2" fmla="val 50000"/>
            </a:avLst>
          </a:prstGeom>
          <a:ln/>
        </p:spPr>
        <p:style>
          <a:lnRef idx="2">
            <a:schemeClr val="accent1">
              <a:shade val="50000"/>
            </a:schemeClr>
          </a:lnRef>
          <a:fillRef idx="1">
            <a:schemeClr val="accent1"/>
          </a:fillRef>
          <a:effectRef idx="0">
            <a:schemeClr val="accent1"/>
          </a:effectRef>
          <a:fontRef idx="minor"/>
        </p:style>
      </p:sp>
      <p:sp>
        <p:nvSpPr>
          <p:cNvPr id="182" name="CustomShape 23"/>
          <p:cNvSpPr/>
          <p:nvPr/>
        </p:nvSpPr>
        <p:spPr>
          <a:xfrm rot="5400000">
            <a:off x="6506626" y="2690676"/>
            <a:ext cx="588471" cy="249480"/>
          </a:xfrm>
          <a:prstGeom prst="rightArrow">
            <a:avLst>
              <a:gd name="adj1" fmla="val 50000"/>
              <a:gd name="adj2" fmla="val 50000"/>
            </a:avLst>
          </a:prstGeom>
          <a:ln/>
        </p:spPr>
        <p:style>
          <a:lnRef idx="2">
            <a:schemeClr val="accent1">
              <a:shade val="50000"/>
            </a:schemeClr>
          </a:lnRef>
          <a:fillRef idx="1">
            <a:schemeClr val="accent1"/>
          </a:fillRef>
          <a:effectRef idx="0">
            <a:schemeClr val="accent1"/>
          </a:effectRef>
          <a:fontRef idx="minor"/>
        </p:style>
      </p:sp>
      <p:sp>
        <p:nvSpPr>
          <p:cNvPr id="183" name="CustomShape 24"/>
          <p:cNvSpPr/>
          <p:nvPr/>
        </p:nvSpPr>
        <p:spPr>
          <a:xfrm>
            <a:off x="6784200" y="2583667"/>
            <a:ext cx="796320" cy="460440"/>
          </a:xfrm>
          <a:prstGeom prst="rect">
            <a:avLst/>
          </a:prstGeom>
          <a:noFill/>
          <a:ln>
            <a:noFill/>
          </a:ln>
        </p:spPr>
        <p:style>
          <a:lnRef idx="2">
            <a:schemeClr val="accent6"/>
          </a:lnRef>
          <a:fillRef idx="1">
            <a:schemeClr val="lt1"/>
          </a:fillRef>
          <a:effectRef idx="0">
            <a:schemeClr val="accent6"/>
          </a:effectRef>
          <a:fontRef idx="minor"/>
        </p:style>
        <p:txBody>
          <a:bodyPr>
            <a:normAutofit/>
          </a:bodyPr>
          <a:lstStyle/>
          <a:p>
            <a:pPr algn="ctr">
              <a:lnSpc>
                <a:spcPct val="90000"/>
              </a:lnSpc>
              <a:spcBef>
                <a:spcPts val="1001"/>
              </a:spcBef>
            </a:pPr>
            <a:r>
              <a:rPr lang="en-US" sz="2000" b="0" strike="noStrike" spc="-1" dirty="0">
                <a:solidFill>
                  <a:srgbClr val="000000"/>
                </a:solidFill>
                <a:latin typeface="Calibri"/>
              </a:rPr>
              <a:t>M3Y</a:t>
            </a:r>
            <a:endParaRPr lang="en-US" sz="2000" b="0" strike="noStrike" spc="-1" dirty="0">
              <a:latin typeface="Arial"/>
            </a:endParaRPr>
          </a:p>
        </p:txBody>
      </p:sp>
      <p:pic>
        <p:nvPicPr>
          <p:cNvPr id="184" name="Picture 3"/>
          <p:cNvPicPr/>
          <p:nvPr/>
        </p:nvPicPr>
        <p:blipFill>
          <a:blip r:embed="rId6"/>
          <a:stretch/>
        </p:blipFill>
        <p:spPr>
          <a:xfrm>
            <a:off x="276840" y="671551"/>
            <a:ext cx="1575720" cy="1575720"/>
          </a:xfrm>
          <a:prstGeom prst="rect">
            <a:avLst/>
          </a:prstGeom>
          <a:ln>
            <a:noFill/>
          </a:ln>
        </p:spPr>
      </p:pic>
      <p:sp>
        <p:nvSpPr>
          <p:cNvPr id="185" name="TextShape 25"/>
          <p:cNvSpPr txBox="1"/>
          <p:nvPr/>
        </p:nvSpPr>
        <p:spPr>
          <a:xfrm>
            <a:off x="8610480" y="6356520"/>
            <a:ext cx="2742840" cy="364680"/>
          </a:xfrm>
          <a:prstGeom prst="rect">
            <a:avLst/>
          </a:prstGeom>
          <a:noFill/>
          <a:ln>
            <a:noFill/>
          </a:ln>
        </p:spPr>
        <p:txBody>
          <a:bodyPr anchor="ctr"/>
          <a:lstStyle/>
          <a:p>
            <a:pPr algn="r">
              <a:lnSpc>
                <a:spcPct val="100000"/>
              </a:lnSpc>
            </a:pPr>
            <a:fld id="{031F10C7-DD2A-4522-A481-37DB4C499661}" type="slidenum">
              <a:rPr lang="en-US" sz="1200" b="0" strike="noStrike" spc="-1">
                <a:solidFill>
                  <a:srgbClr val="8B8B8B"/>
                </a:solidFill>
                <a:latin typeface="Calibri"/>
              </a:rPr>
              <a:t>7</a:t>
            </a:fld>
            <a:endParaRPr lang="en-US" sz="1200" b="0" strike="noStrike" spc="-1">
              <a:latin typeface="Times New Roman"/>
            </a:endParaRPr>
          </a:p>
        </p:txBody>
      </p:sp>
      <p:sp>
        <p:nvSpPr>
          <p:cNvPr id="2" name="Cross 1"/>
          <p:cNvSpPr/>
          <p:nvPr/>
        </p:nvSpPr>
        <p:spPr>
          <a:xfrm>
            <a:off x="6481465" y="1293991"/>
            <a:ext cx="444137" cy="460440"/>
          </a:xfrm>
          <a:prstGeom prst="plus">
            <a:avLst>
              <a:gd name="adj" fmla="val 3970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2491049" y="5441292"/>
            <a:ext cx="7724106" cy="610537"/>
            <a:chOff x="361800" y="5846245"/>
            <a:chExt cx="7619105" cy="610537"/>
          </a:xfrm>
        </p:grpSpPr>
        <p:sp>
          <p:nvSpPr>
            <p:cNvPr id="25" name="CustomShape 2"/>
            <p:cNvSpPr/>
            <p:nvPr/>
          </p:nvSpPr>
          <p:spPr>
            <a:xfrm>
              <a:off x="361800" y="6068725"/>
              <a:ext cx="2012400" cy="384480"/>
            </a:xfrm>
            <a:prstGeom prst="rect">
              <a:avLst/>
            </a:prstGeom>
            <a:ln/>
          </p:spPr>
          <p:style>
            <a:lnRef idx="2">
              <a:schemeClr val="accent1"/>
            </a:lnRef>
            <a:fillRef idx="1">
              <a:schemeClr val="lt1"/>
            </a:fillRef>
            <a:effectRef idx="0">
              <a:schemeClr val="accent1"/>
            </a:effectRef>
            <a:fontRef idx="minor"/>
          </p:style>
          <p:txBody>
            <a:bodyPr/>
            <a:lstStyle/>
            <a:p>
              <a:pPr algn="ctr">
                <a:lnSpc>
                  <a:spcPct val="90000"/>
                </a:lnSpc>
                <a:spcBef>
                  <a:spcPts val="1001"/>
                </a:spcBef>
              </a:pPr>
              <a:r>
                <a:rPr lang="en-US" sz="2000" b="1" strike="noStrike" spc="-1" dirty="0">
                  <a:solidFill>
                    <a:srgbClr val="000000"/>
                  </a:solidFill>
                  <a:latin typeface="Calibri"/>
                </a:rPr>
                <a:t>HF calculation</a:t>
              </a:r>
              <a:endParaRPr lang="en-US" sz="2000" b="0" strike="noStrike" spc="-1" dirty="0">
                <a:latin typeface="Arial"/>
              </a:endParaRPr>
            </a:p>
          </p:txBody>
        </p:sp>
        <p:sp>
          <p:nvSpPr>
            <p:cNvPr id="26" name="CustomShape 3"/>
            <p:cNvSpPr/>
            <p:nvPr/>
          </p:nvSpPr>
          <p:spPr>
            <a:xfrm>
              <a:off x="4121636" y="6072302"/>
              <a:ext cx="3859269" cy="384480"/>
            </a:xfrm>
            <a:prstGeom prst="rect">
              <a:avLst/>
            </a:prstGeom>
            <a:ln/>
          </p:spPr>
          <p:style>
            <a:lnRef idx="2">
              <a:schemeClr val="accent1"/>
            </a:lnRef>
            <a:fillRef idx="1">
              <a:schemeClr val="lt1"/>
            </a:fillRef>
            <a:effectRef idx="0">
              <a:schemeClr val="accent1"/>
            </a:effectRef>
            <a:fontRef idx="minor"/>
          </p:style>
          <p:txBody>
            <a:bodyPr/>
            <a:lstStyle/>
            <a:p>
              <a:pPr algn="ctr">
                <a:lnSpc>
                  <a:spcPct val="90000"/>
                </a:lnSpc>
                <a:spcBef>
                  <a:spcPts val="1001"/>
                </a:spcBef>
              </a:pPr>
              <a:r>
                <a:rPr lang="en-US" sz="2000" b="1" strike="noStrike" spc="-1" dirty="0">
                  <a:solidFill>
                    <a:srgbClr val="000000"/>
                  </a:solidFill>
                  <a:latin typeface="Calibri"/>
                </a:rPr>
                <a:t>Extended </a:t>
              </a:r>
              <a:r>
                <a:rPr lang="en-US" sz="2000" b="1" strike="noStrike" spc="-1" dirty="0" smtClean="0">
                  <a:solidFill>
                    <a:srgbClr val="000000"/>
                  </a:solidFill>
                  <a:latin typeface="Calibri"/>
                </a:rPr>
                <a:t>HF (HF + RT) </a:t>
              </a:r>
              <a:r>
                <a:rPr lang="en-US" sz="2000" b="1" strike="noStrike" spc="-1" dirty="0">
                  <a:solidFill>
                    <a:srgbClr val="000000"/>
                  </a:solidFill>
                  <a:latin typeface="Calibri"/>
                </a:rPr>
                <a:t>calculation</a:t>
              </a:r>
              <a:endParaRPr lang="en-US" sz="2000" b="0" strike="noStrike" spc="-1" dirty="0">
                <a:latin typeface="Arial"/>
              </a:endParaRPr>
            </a:p>
          </p:txBody>
        </p:sp>
        <p:sp>
          <p:nvSpPr>
            <p:cNvPr id="27" name="CustomShape 8"/>
            <p:cNvSpPr/>
            <p:nvPr/>
          </p:nvSpPr>
          <p:spPr>
            <a:xfrm>
              <a:off x="2374560" y="6260964"/>
              <a:ext cx="1554480" cy="0"/>
            </a:xfrm>
            <a:custGeom>
              <a:avLst/>
              <a:gdLst/>
              <a:ahLst/>
              <a:cxnLst/>
              <a:rect l="l" t="t" r="r" b="b"/>
              <a:pathLst>
                <a:path w="21600" h="21600">
                  <a:moveTo>
                    <a:pt x="0" y="0"/>
                  </a:moveTo>
                  <a:lnTo>
                    <a:pt x="21600" y="21600"/>
                  </a:lnTo>
                </a:path>
              </a:pathLst>
            </a:custGeom>
            <a:noFill/>
            <a:ln>
              <a:tailEnd type="triangle" w="med" len="med"/>
            </a:ln>
          </p:spPr>
          <p:style>
            <a:lnRef idx="1">
              <a:schemeClr val="accent1"/>
            </a:lnRef>
            <a:fillRef idx="0">
              <a:schemeClr val="accent1"/>
            </a:fillRef>
            <a:effectRef idx="0">
              <a:schemeClr val="accent1"/>
            </a:effectRef>
            <a:fontRef idx="minor"/>
          </p:style>
        </p:sp>
        <p:sp>
          <p:nvSpPr>
            <p:cNvPr id="29" name="CustomShape 10"/>
            <p:cNvSpPr/>
            <p:nvPr/>
          </p:nvSpPr>
          <p:spPr>
            <a:xfrm>
              <a:off x="2151720" y="5846245"/>
              <a:ext cx="2105640" cy="384480"/>
            </a:xfrm>
            <a:prstGeom prst="rect">
              <a:avLst/>
            </a:prstGeom>
            <a:noFill/>
            <a:ln>
              <a:noFill/>
            </a:ln>
          </p:spPr>
          <p:style>
            <a:lnRef idx="2">
              <a:schemeClr val="accent1"/>
            </a:lnRef>
            <a:fillRef idx="1">
              <a:schemeClr val="lt1"/>
            </a:fillRef>
            <a:effectRef idx="0">
              <a:schemeClr val="accent1"/>
            </a:effectRef>
            <a:fontRef idx="minor"/>
          </p:style>
          <p:txBody>
            <a:bodyPr/>
            <a:lstStyle/>
            <a:p>
              <a:pPr algn="ctr">
                <a:lnSpc>
                  <a:spcPct val="90000"/>
                </a:lnSpc>
                <a:spcBef>
                  <a:spcPts val="1001"/>
                </a:spcBef>
              </a:pPr>
              <a:r>
                <a:rPr lang="en-US" sz="2000" b="0" strike="noStrike" spc="-1" dirty="0" err="1">
                  <a:solidFill>
                    <a:srgbClr val="000000"/>
                  </a:solidFill>
                  <a:latin typeface="Calibri"/>
                </a:rPr>
                <a:t>HvH</a:t>
              </a:r>
              <a:r>
                <a:rPr lang="en-US" sz="2000" b="0" strike="noStrike" spc="-1" dirty="0">
                  <a:solidFill>
                    <a:srgbClr val="000000"/>
                  </a:solidFill>
                  <a:latin typeface="Calibri"/>
                </a:rPr>
                <a:t> theorem</a:t>
              </a:r>
              <a:endParaRPr lang="en-US" sz="2000" b="0" strike="noStrike" spc="-1" dirty="0">
                <a:latin typeface="Arial"/>
              </a:endParaRPr>
            </a:p>
          </p:txBody>
        </p:sp>
      </p:grpSp>
      <p:sp>
        <p:nvSpPr>
          <p:cNvPr id="3" name="Rectangle 2"/>
          <p:cNvSpPr/>
          <p:nvPr/>
        </p:nvSpPr>
        <p:spPr>
          <a:xfrm>
            <a:off x="2403566" y="6204498"/>
            <a:ext cx="7355496" cy="930511"/>
          </a:xfrm>
          <a:prstGeom prst="rect">
            <a:avLst/>
          </a:prstGeom>
        </p:spPr>
        <p:txBody>
          <a:bodyPr wrap="square">
            <a:spAutoFit/>
          </a:bodyPr>
          <a:lstStyle/>
          <a:p>
            <a:pPr algn="just">
              <a:lnSpc>
                <a:spcPct val="90000"/>
              </a:lnSpc>
              <a:spcBef>
                <a:spcPts val="1001"/>
              </a:spcBef>
            </a:pPr>
            <a:r>
              <a:rPr lang="en-US" sz="1400" spc="-1" dirty="0">
                <a:solidFill>
                  <a:srgbClr val="000000"/>
                </a:solidFill>
                <a:latin typeface="Calibri"/>
              </a:rPr>
              <a:t>Doan </a:t>
            </a:r>
            <a:r>
              <a:rPr lang="en-US" sz="1400" spc="-1" dirty="0" err="1">
                <a:solidFill>
                  <a:srgbClr val="000000"/>
                </a:solidFill>
                <a:latin typeface="Calibri"/>
              </a:rPr>
              <a:t>Thi</a:t>
            </a:r>
            <a:r>
              <a:rPr lang="en-US" sz="1400" spc="-1" dirty="0">
                <a:solidFill>
                  <a:srgbClr val="000000"/>
                </a:solidFill>
                <a:latin typeface="Calibri"/>
              </a:rPr>
              <a:t> Loan, Bui Minh </a:t>
            </a:r>
            <a:r>
              <a:rPr lang="en-US" sz="1400" spc="-1" dirty="0" err="1">
                <a:solidFill>
                  <a:srgbClr val="000000"/>
                </a:solidFill>
                <a:latin typeface="Calibri"/>
              </a:rPr>
              <a:t>Loc</a:t>
            </a:r>
            <a:r>
              <a:rPr lang="en-US" sz="1400" spc="-1" dirty="0">
                <a:solidFill>
                  <a:srgbClr val="000000"/>
                </a:solidFill>
                <a:latin typeface="Calibri"/>
              </a:rPr>
              <a:t>, and Dao T. </a:t>
            </a:r>
            <a:r>
              <a:rPr lang="en-US" sz="1400" spc="-1" dirty="0" err="1">
                <a:solidFill>
                  <a:srgbClr val="000000"/>
                </a:solidFill>
                <a:latin typeface="Calibri"/>
              </a:rPr>
              <a:t>Khoa</a:t>
            </a:r>
            <a:r>
              <a:rPr lang="en-US" sz="1400" spc="-1" dirty="0">
                <a:solidFill>
                  <a:srgbClr val="000000"/>
                </a:solidFill>
                <a:latin typeface="Calibri"/>
              </a:rPr>
              <a:t>, </a:t>
            </a:r>
            <a:r>
              <a:rPr lang="en-US" sz="1400" i="1" spc="-1" dirty="0">
                <a:solidFill>
                  <a:srgbClr val="000000"/>
                </a:solidFill>
                <a:latin typeface="Calibri"/>
              </a:rPr>
              <a:t>Phys. Rev. </a:t>
            </a:r>
            <a:r>
              <a:rPr lang="en-US" sz="1400" spc="-1" dirty="0">
                <a:solidFill>
                  <a:srgbClr val="000000"/>
                </a:solidFill>
                <a:latin typeface="Calibri"/>
              </a:rPr>
              <a:t>C 92, 034304 (2015</a:t>
            </a:r>
            <a:r>
              <a:rPr lang="en-US" sz="1400" spc="-1" dirty="0" smtClean="0">
                <a:solidFill>
                  <a:srgbClr val="000000"/>
                </a:solidFill>
                <a:latin typeface="Calibri"/>
              </a:rPr>
              <a:t>)</a:t>
            </a:r>
          </a:p>
          <a:p>
            <a:pPr algn="just">
              <a:lnSpc>
                <a:spcPct val="90000"/>
              </a:lnSpc>
              <a:spcBef>
                <a:spcPts val="1001"/>
              </a:spcBef>
            </a:pPr>
            <a:r>
              <a:rPr lang="en-US" sz="1400" spc="-1" dirty="0">
                <a:solidFill>
                  <a:srgbClr val="000000"/>
                </a:solidFill>
                <a:latin typeface="Calibri"/>
              </a:rPr>
              <a:t>Dao T. </a:t>
            </a:r>
            <a:r>
              <a:rPr lang="en-US" sz="1400" spc="-1" dirty="0" err="1">
                <a:solidFill>
                  <a:srgbClr val="000000"/>
                </a:solidFill>
                <a:latin typeface="Calibri"/>
              </a:rPr>
              <a:t>Khoa</a:t>
            </a:r>
            <a:r>
              <a:rPr lang="en-US" sz="1400" spc="-1" dirty="0">
                <a:solidFill>
                  <a:srgbClr val="000000"/>
                </a:solidFill>
                <a:latin typeface="Calibri"/>
              </a:rPr>
              <a:t>, Nguyen Hoang </a:t>
            </a:r>
            <a:r>
              <a:rPr lang="en-US" sz="1400" spc="-1" dirty="0" err="1">
                <a:solidFill>
                  <a:srgbClr val="000000"/>
                </a:solidFill>
                <a:latin typeface="Calibri"/>
              </a:rPr>
              <a:t>Phuc</a:t>
            </a:r>
            <a:r>
              <a:rPr lang="en-US" sz="1400" spc="-1" dirty="0">
                <a:solidFill>
                  <a:srgbClr val="000000"/>
                </a:solidFill>
                <a:latin typeface="Calibri"/>
              </a:rPr>
              <a:t>, Doan </a:t>
            </a:r>
            <a:r>
              <a:rPr lang="en-US" sz="1400" spc="-1" dirty="0" err="1">
                <a:solidFill>
                  <a:srgbClr val="000000"/>
                </a:solidFill>
                <a:latin typeface="Calibri"/>
              </a:rPr>
              <a:t>Thi</a:t>
            </a:r>
            <a:r>
              <a:rPr lang="en-US" sz="1400" spc="-1" dirty="0">
                <a:solidFill>
                  <a:srgbClr val="000000"/>
                </a:solidFill>
                <a:latin typeface="Calibri"/>
              </a:rPr>
              <a:t> Loan, and Bui Minh </a:t>
            </a:r>
            <a:r>
              <a:rPr lang="en-US" sz="1400" spc="-1" dirty="0" err="1" smtClean="0">
                <a:solidFill>
                  <a:srgbClr val="000000"/>
                </a:solidFill>
                <a:latin typeface="Calibri"/>
              </a:rPr>
              <a:t>Loc</a:t>
            </a:r>
            <a:r>
              <a:rPr lang="en-US" sz="1400" spc="-1" dirty="0">
                <a:solidFill>
                  <a:srgbClr val="000000"/>
                </a:solidFill>
                <a:latin typeface="Calibri"/>
              </a:rPr>
              <a:t>, </a:t>
            </a:r>
            <a:r>
              <a:rPr lang="en-US" sz="1400" i="1" spc="-1" dirty="0">
                <a:solidFill>
                  <a:srgbClr val="000000"/>
                </a:solidFill>
                <a:latin typeface="Calibri"/>
              </a:rPr>
              <a:t>Phys. Rev.</a:t>
            </a:r>
            <a:r>
              <a:rPr lang="en-US" sz="1400" spc="-1" dirty="0">
                <a:solidFill>
                  <a:srgbClr val="000000"/>
                </a:solidFill>
                <a:latin typeface="Calibri"/>
              </a:rPr>
              <a:t> C 94, </a:t>
            </a:r>
            <a:r>
              <a:rPr lang="en-US" sz="1400" spc="-1" dirty="0" smtClean="0">
                <a:solidFill>
                  <a:srgbClr val="000000"/>
                </a:solidFill>
                <a:latin typeface="Calibri"/>
              </a:rPr>
              <a:t>034612 (2016)</a:t>
            </a:r>
            <a:endParaRPr lang="en-US" sz="1400" spc="-1" dirty="0">
              <a:solidFill>
                <a:srgbClr val="000000"/>
              </a:solidFill>
              <a:latin typeface="Calibri"/>
            </a:endParaRPr>
          </a:p>
          <a:p>
            <a:pPr algn="just">
              <a:lnSpc>
                <a:spcPct val="90000"/>
              </a:lnSpc>
              <a:spcBef>
                <a:spcPts val="1001"/>
              </a:spcBef>
            </a:pPr>
            <a:endParaRPr lang="en-US" sz="1400" spc="-1" dirty="0">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02032" y="1150140"/>
            <a:ext cx="4670067" cy="5707860"/>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38" y="1420666"/>
            <a:ext cx="4085551" cy="4576391"/>
          </a:xfrm>
          <a:prstGeom prst="rect">
            <a:avLst/>
          </a:prstGeom>
        </p:spPr>
      </p:pic>
      <p:sp>
        <p:nvSpPr>
          <p:cNvPr id="230" name="TextShape 29"/>
          <p:cNvSpPr txBox="1"/>
          <p:nvPr/>
        </p:nvSpPr>
        <p:spPr>
          <a:xfrm>
            <a:off x="8610480" y="6356520"/>
            <a:ext cx="2742840" cy="364680"/>
          </a:xfrm>
          <a:prstGeom prst="rect">
            <a:avLst/>
          </a:prstGeom>
          <a:noFill/>
          <a:ln>
            <a:noFill/>
          </a:ln>
        </p:spPr>
        <p:txBody>
          <a:bodyPr anchor="ctr"/>
          <a:lstStyle/>
          <a:p>
            <a:pPr algn="r">
              <a:lnSpc>
                <a:spcPct val="100000"/>
              </a:lnSpc>
            </a:pPr>
            <a:fld id="{F320D998-FAA8-48B4-9082-E7B25ADB2811}" type="slidenum">
              <a:rPr lang="en-US" sz="1200" b="0" strike="noStrike" spc="-1">
                <a:solidFill>
                  <a:srgbClr val="8B8B8B"/>
                </a:solidFill>
                <a:latin typeface="Calibri"/>
              </a:rPr>
              <a:t>8</a:t>
            </a:fld>
            <a:endParaRPr lang="en-US" sz="1200" b="0" strike="noStrike" spc="-1">
              <a:latin typeface="Times New Roman"/>
            </a:endParaRPr>
          </a:p>
        </p:txBody>
      </p:sp>
      <mc:AlternateContent xmlns:mc="http://schemas.openxmlformats.org/markup-compatibility/2006" xmlns:a14="http://schemas.microsoft.com/office/drawing/2010/main">
        <mc:Choice Requires="a14">
          <p:sp>
            <p:nvSpPr>
              <p:cNvPr id="42" name="Formula 27"/>
              <p:cNvSpPr txBox="1"/>
              <p:nvPr/>
            </p:nvSpPr>
            <p:spPr>
              <a:xfrm>
                <a:off x="3425883" y="2876878"/>
                <a:ext cx="5167451" cy="618299"/>
              </a:xfrm>
              <a:prstGeom prst="rect">
                <a:avLst/>
              </a:prstGeom>
            </p:spPr>
            <p:txBody>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𝑈</m:t>
                      </m:r>
                      <m:d>
                        <m:dPr>
                          <m:ctrlPr>
                            <a:rPr lang="en-US" b="0" i="1" smtClean="0">
                              <a:latin typeface="Cambria Math" panose="02040503050406030204" pitchFamily="18" charset="0"/>
                            </a:rPr>
                          </m:ctrlPr>
                        </m:dPr>
                        <m:e>
                          <m:acc>
                            <m:accPr>
                              <m:chr m:val="⃗"/>
                              <m:ctrlPr>
                                <a:rPr lang="en-US" b="0" i="1" smtClean="0">
                                  <a:latin typeface="Cambria Math" panose="02040503050406030204" pitchFamily="18" charset="0"/>
                                </a:rPr>
                              </m:ctrlPr>
                            </m:accPr>
                            <m:e>
                              <m:r>
                                <a:rPr lang="en-US" b="0" i="1">
                                  <a:latin typeface="Cambria Math" panose="02040503050406030204" pitchFamily="18" charset="0"/>
                                </a:rPr>
                                <m:t>𝑅</m:t>
                              </m:r>
                            </m:e>
                          </m:acc>
                        </m:e>
                      </m:d>
                      <m:r>
                        <a:rPr lang="ar-AE" smtClean="0">
                          <a:latin typeface="Cambria Math" panose="02040503050406030204" pitchFamily="18" charset="0"/>
                        </a:rPr>
                        <m:t>=</m:t>
                      </m:r>
                      <m:nary>
                        <m:naryPr>
                          <m:limLoc m:val="undOvr"/>
                          <m:subHide m:val="on"/>
                          <m:supHide m:val="on"/>
                          <m:ctrlPr>
                            <a:rPr lang="ar-AE" i="1" smtClean="0">
                              <a:latin typeface="Cambria Math" panose="02040503050406030204" pitchFamily="18" charset="0"/>
                            </a:rPr>
                          </m:ctrlPr>
                        </m:naryPr>
                        <m:sub/>
                        <m:sup/>
                        <m:e>
                          <m:r>
                            <a:rPr lang="en-US" b="0" i="1" smtClean="0">
                              <a:latin typeface="Cambria Math" panose="02040503050406030204" pitchFamily="18" charset="0"/>
                            </a:rPr>
                            <m:t>𝑑𝑟</m:t>
                          </m:r>
                          <m:sSub>
                            <m:sSubPr>
                              <m:ctrlPr>
                                <a:rPr lang="en-US" b="0" i="1" smtClean="0">
                                  <a:latin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𝜌</m:t>
                              </m:r>
                            </m:e>
                            <m:sub>
                              <m:r>
                                <a:rPr lang="en-US" b="0" i="1" smtClean="0">
                                  <a:latin typeface="Cambria Math" panose="02040503050406030204" pitchFamily="18" charset="0"/>
                                </a:rPr>
                                <m:t>𝐴</m:t>
                              </m:r>
                            </m:sub>
                          </m:sSub>
                          <m:d>
                            <m:dPr>
                              <m:ctrlPr>
                                <a:rPr lang="en-US" b="0" i="1" smtClean="0">
                                  <a:latin typeface="Cambria Math" panose="02040503050406030204" pitchFamily="18" charset="0"/>
                                </a:rPr>
                              </m:ctrlPr>
                            </m:dPr>
                            <m:e>
                              <m:acc>
                                <m:accPr>
                                  <m:chr m:val="⃗"/>
                                  <m:ctrlPr>
                                    <a:rPr lang="en-US" b="0" i="1" smtClean="0">
                                      <a:latin typeface="Cambria Math" panose="02040503050406030204" pitchFamily="18" charset="0"/>
                                    </a:rPr>
                                  </m:ctrlPr>
                                </m:accPr>
                                <m:e>
                                  <m:r>
                                    <a:rPr lang="en-US" b="0" i="1">
                                      <a:latin typeface="Cambria Math" panose="02040503050406030204" pitchFamily="18" charset="0"/>
                                    </a:rPr>
                                    <m:t>𝑟</m:t>
                                  </m:r>
                                </m:e>
                              </m:acc>
                            </m:e>
                          </m:d>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𝑁𝑁</m:t>
                              </m:r>
                            </m:sub>
                          </m:sSub>
                          <m:d>
                            <m:dPr>
                              <m:ctrlPr>
                                <a:rPr lang="en-US" b="0" i="1" smtClean="0">
                                  <a:latin typeface="Cambria Math" panose="02040503050406030204" pitchFamily="18" charset="0"/>
                                </a:rPr>
                              </m:ctrlPr>
                            </m:dPr>
                            <m:e>
                              <m:acc>
                                <m:accPr>
                                  <m:chr m:val="⃗"/>
                                  <m:ctrlPr>
                                    <a:rPr lang="en-US" i="1">
                                      <a:latin typeface="Cambria Math" panose="02040503050406030204" pitchFamily="18" charset="0"/>
                                    </a:rPr>
                                  </m:ctrlPr>
                                </m:accPr>
                                <m:e>
                                  <m:r>
                                    <a:rPr lang="en-US" b="0" i="1" smtClean="0">
                                      <a:latin typeface="Cambria Math" panose="02040503050406030204" pitchFamily="18" charset="0"/>
                                    </a:rPr>
                                    <m:t>𝑟</m:t>
                                  </m:r>
                                </m:e>
                              </m:acc>
                              <m:r>
                                <a:rPr lang="en-US" b="0" i="1" smtClean="0">
                                  <a:latin typeface="Cambria Math" panose="02040503050406030204" pitchFamily="18" charset="0"/>
                                </a:rPr>
                                <m:t>−</m:t>
                              </m:r>
                              <m:acc>
                                <m:accPr>
                                  <m:chr m:val="⃗"/>
                                  <m:ctrlPr>
                                    <a:rPr lang="en-US" i="1">
                                      <a:latin typeface="Cambria Math" panose="02040503050406030204" pitchFamily="18" charset="0"/>
                                    </a:rPr>
                                  </m:ctrlPr>
                                </m:accPr>
                                <m:e>
                                  <m:r>
                                    <a:rPr lang="en-US" i="1">
                                      <a:latin typeface="Cambria Math" panose="02040503050406030204" pitchFamily="18" charset="0"/>
                                    </a:rPr>
                                    <m:t>𝑅</m:t>
                                  </m:r>
                                </m:e>
                              </m:acc>
                              <m:r>
                                <a:rPr lang="en-US" b="0" i="1" smtClean="0">
                                  <a:latin typeface="Cambria Math" panose="02040503050406030204" pitchFamily="18" charset="0"/>
                                </a:rPr>
                                <m:t>,</m:t>
                              </m:r>
                              <m:r>
                                <a:rPr lang="en-US" b="0" i="1" smtClean="0">
                                  <a:latin typeface="Cambria Math" panose="02040503050406030204" pitchFamily="18" charset="0"/>
                                  <a:ea typeface="Cambria Math" panose="02040503050406030204" pitchFamily="18" charset="0"/>
                                </a:rPr>
                                <m:t>𝜌</m:t>
                              </m:r>
                            </m:e>
                          </m:d>
                        </m:e>
                      </m:nary>
                    </m:oMath>
                  </m:oMathPara>
                </a14:m>
                <a:endParaRPr dirty="0"/>
              </a:p>
            </p:txBody>
          </p:sp>
        </mc:Choice>
        <mc:Fallback xmlns="">
          <p:sp>
            <p:nvSpPr>
              <p:cNvPr id="42" name="Formula 27"/>
              <p:cNvSpPr txBox="1">
                <a:spLocks noRot="1" noChangeAspect="1" noMove="1" noResize="1" noEditPoints="1" noAdjustHandles="1" noChangeArrowheads="1" noChangeShapeType="1" noTextEdit="1"/>
              </p:cNvSpPr>
              <p:nvPr/>
            </p:nvSpPr>
            <p:spPr>
              <a:xfrm>
                <a:off x="3425883" y="2876878"/>
                <a:ext cx="5167451" cy="618299"/>
              </a:xfrm>
              <a:prstGeom prst="rect">
                <a:avLst/>
              </a:prstGeom>
              <a:blipFill>
                <a:blip r:embed="rId6"/>
                <a:stretch>
                  <a:fillRect b="-2970"/>
                </a:stretch>
              </a:blipFill>
            </p:spPr>
            <p:txBody>
              <a:bodyPr/>
              <a:lstStyle/>
              <a:p>
                <a:r>
                  <a:rPr lang="en-US">
                    <a:noFill/>
                  </a:rPr>
                  <a:t> </a:t>
                </a:r>
              </a:p>
            </p:txBody>
          </p:sp>
        </mc:Fallback>
      </mc:AlternateContent>
      <p:sp>
        <p:nvSpPr>
          <p:cNvPr id="43" name="CustomShape 22"/>
          <p:cNvSpPr/>
          <p:nvPr/>
        </p:nvSpPr>
        <p:spPr>
          <a:xfrm>
            <a:off x="5315613" y="5378686"/>
            <a:ext cx="850739" cy="223115"/>
          </a:xfrm>
          <a:prstGeom prst="rect">
            <a:avLst/>
          </a:prstGeom>
          <a:noFill/>
          <a:ln>
            <a:noFill/>
          </a:ln>
        </p:spPr>
        <p:style>
          <a:lnRef idx="2">
            <a:schemeClr val="accent2"/>
          </a:lnRef>
          <a:fillRef idx="1">
            <a:schemeClr val="lt1"/>
          </a:fillRef>
          <a:effectRef idx="0">
            <a:schemeClr val="accent2"/>
          </a:effectRef>
          <a:fontRef idx="minor"/>
        </p:style>
        <p:txBody>
          <a:bodyPr/>
          <a:lstStyle/>
          <a:p>
            <a:pPr algn="ctr">
              <a:lnSpc>
                <a:spcPct val="90000"/>
              </a:lnSpc>
              <a:spcBef>
                <a:spcPts val="1001"/>
              </a:spcBef>
            </a:pPr>
            <a:r>
              <a:rPr lang="en-US" sz="1400" b="1" strike="noStrike" spc="-1" dirty="0" smtClean="0">
                <a:solidFill>
                  <a:srgbClr val="000000"/>
                </a:solidFill>
                <a:latin typeface="Calibri"/>
              </a:rPr>
              <a:t>R</a:t>
            </a:r>
            <a:endParaRPr lang="en-US" sz="1400" b="1" strike="noStrike" spc="-1" dirty="0">
              <a:latin typeface="Arial"/>
            </a:endParaRPr>
          </a:p>
        </p:txBody>
      </p:sp>
      <p:grpSp>
        <p:nvGrpSpPr>
          <p:cNvPr id="4" name="Group 3"/>
          <p:cNvGrpSpPr/>
          <p:nvPr/>
        </p:nvGrpSpPr>
        <p:grpSpPr>
          <a:xfrm>
            <a:off x="3691870" y="1150140"/>
            <a:ext cx="5167451" cy="5559540"/>
            <a:chOff x="3691870" y="1150140"/>
            <a:chExt cx="5167451" cy="5559540"/>
          </a:xfrm>
        </p:grpSpPr>
        <p:grpSp>
          <p:nvGrpSpPr>
            <p:cNvPr id="3" name="Group 2"/>
            <p:cNvGrpSpPr/>
            <p:nvPr/>
          </p:nvGrpSpPr>
          <p:grpSpPr>
            <a:xfrm>
              <a:off x="3691870" y="1150140"/>
              <a:ext cx="5167451" cy="5559540"/>
              <a:chOff x="3967740" y="648660"/>
              <a:chExt cx="5167451" cy="5559540"/>
            </a:xfrm>
          </p:grpSpPr>
          <p:sp>
            <p:nvSpPr>
              <p:cNvPr id="203" name="CustomShape 2"/>
              <p:cNvSpPr/>
              <p:nvPr/>
            </p:nvSpPr>
            <p:spPr>
              <a:xfrm>
                <a:off x="4640221" y="648660"/>
                <a:ext cx="3059280" cy="513247"/>
              </a:xfrm>
              <a:prstGeom prst="rect">
                <a:avLst/>
              </a:prstGeom>
              <a:ln/>
            </p:spPr>
            <p:style>
              <a:lnRef idx="2">
                <a:schemeClr val="accent2">
                  <a:shade val="50000"/>
                </a:schemeClr>
              </a:lnRef>
              <a:fillRef idx="1">
                <a:schemeClr val="accent2"/>
              </a:fillRef>
              <a:effectRef idx="0">
                <a:schemeClr val="accent2"/>
              </a:effectRef>
              <a:fontRef idx="minor"/>
            </p:style>
            <p:txBody>
              <a:bodyPr/>
              <a:lstStyle/>
              <a:p>
                <a:pPr algn="ctr">
                  <a:lnSpc>
                    <a:spcPct val="90000"/>
                  </a:lnSpc>
                  <a:spcBef>
                    <a:spcPts val="1001"/>
                  </a:spcBef>
                </a:pPr>
                <a:r>
                  <a:rPr lang="en-US" sz="2400" b="1" strike="noStrike" spc="-1">
                    <a:solidFill>
                      <a:srgbClr val="FFFFFF"/>
                    </a:solidFill>
                    <a:latin typeface="Calibri"/>
                  </a:rPr>
                  <a:t>Single folding model</a:t>
                </a:r>
                <a:endParaRPr lang="en-US" sz="2400" b="0" strike="noStrike" spc="-1">
                  <a:latin typeface="Arial"/>
                </a:endParaRPr>
              </a:p>
            </p:txBody>
          </p:sp>
          <p:grpSp>
            <p:nvGrpSpPr>
              <p:cNvPr id="204" name="Group 3"/>
              <p:cNvGrpSpPr/>
              <p:nvPr/>
            </p:nvGrpSpPr>
            <p:grpSpPr>
              <a:xfrm>
                <a:off x="4484341" y="4011840"/>
                <a:ext cx="3628800" cy="1645560"/>
                <a:chOff x="678960" y="4179960"/>
                <a:chExt cx="3628800" cy="1645560"/>
              </a:xfrm>
            </p:grpSpPr>
            <p:sp>
              <p:nvSpPr>
                <p:cNvPr id="205" name="CustomShape 4"/>
                <p:cNvSpPr/>
                <p:nvPr/>
              </p:nvSpPr>
              <p:spPr>
                <a:xfrm>
                  <a:off x="678960" y="5002920"/>
                  <a:ext cx="182520" cy="182520"/>
                </a:xfrm>
                <a:prstGeom prst="ellipse">
                  <a:avLst/>
                </a:prstGeom>
                <a:solidFill>
                  <a:srgbClr val="FF0000"/>
                </a:solidFill>
                <a:ln/>
              </p:spPr>
              <p:style>
                <a:lnRef idx="2">
                  <a:schemeClr val="accent1">
                    <a:shade val="50000"/>
                  </a:schemeClr>
                </a:lnRef>
                <a:fillRef idx="1">
                  <a:schemeClr val="accent1"/>
                </a:fillRef>
                <a:effectRef idx="0">
                  <a:schemeClr val="accent1"/>
                </a:effectRef>
                <a:fontRef idx="minor"/>
              </p:style>
            </p:sp>
            <p:sp>
              <p:nvSpPr>
                <p:cNvPr id="206" name="CustomShape 5"/>
                <p:cNvSpPr/>
                <p:nvPr/>
              </p:nvSpPr>
              <p:spPr>
                <a:xfrm>
                  <a:off x="3104640" y="4440240"/>
                  <a:ext cx="182520" cy="182520"/>
                </a:xfrm>
                <a:prstGeom prst="ellipse">
                  <a:avLst/>
                </a:prstGeom>
                <a:solidFill>
                  <a:srgbClr val="FF0000"/>
                </a:solidFill>
                <a:ln/>
              </p:spPr>
              <p:style>
                <a:lnRef idx="2">
                  <a:schemeClr val="accent1">
                    <a:shade val="50000"/>
                  </a:schemeClr>
                </a:lnRef>
                <a:fillRef idx="1">
                  <a:schemeClr val="accent1"/>
                </a:fillRef>
                <a:effectRef idx="0">
                  <a:schemeClr val="accent1"/>
                </a:effectRef>
                <a:fontRef idx="minor"/>
              </p:style>
            </p:sp>
            <p:sp>
              <p:nvSpPr>
                <p:cNvPr id="207" name="CustomShape 6"/>
                <p:cNvSpPr/>
                <p:nvPr/>
              </p:nvSpPr>
              <p:spPr>
                <a:xfrm>
                  <a:off x="3137040" y="4804920"/>
                  <a:ext cx="182520" cy="182520"/>
                </a:xfrm>
                <a:prstGeom prst="ellipse">
                  <a:avLst/>
                </a:prstGeom>
                <a:solidFill>
                  <a:srgbClr val="FFFF00"/>
                </a:solidFill>
                <a:ln/>
              </p:spPr>
              <p:style>
                <a:lnRef idx="2">
                  <a:schemeClr val="accent1">
                    <a:shade val="50000"/>
                  </a:schemeClr>
                </a:lnRef>
                <a:fillRef idx="1">
                  <a:schemeClr val="accent1"/>
                </a:fillRef>
                <a:effectRef idx="0">
                  <a:schemeClr val="accent1"/>
                </a:effectRef>
                <a:fontRef idx="minor"/>
              </p:style>
            </p:sp>
            <p:sp>
              <p:nvSpPr>
                <p:cNvPr id="208" name="CustomShape 7"/>
                <p:cNvSpPr/>
                <p:nvPr/>
              </p:nvSpPr>
              <p:spPr>
                <a:xfrm>
                  <a:off x="3439440" y="4911480"/>
                  <a:ext cx="182520" cy="182520"/>
                </a:xfrm>
                <a:prstGeom prst="ellipse">
                  <a:avLst/>
                </a:prstGeom>
                <a:solidFill>
                  <a:srgbClr val="FF0000"/>
                </a:solidFill>
                <a:ln/>
              </p:spPr>
              <p:style>
                <a:lnRef idx="2">
                  <a:schemeClr val="accent1">
                    <a:shade val="50000"/>
                  </a:schemeClr>
                </a:lnRef>
                <a:fillRef idx="1">
                  <a:schemeClr val="accent1"/>
                </a:fillRef>
                <a:effectRef idx="0">
                  <a:schemeClr val="accent1"/>
                </a:effectRef>
                <a:fontRef idx="minor"/>
              </p:style>
            </p:sp>
            <p:sp>
              <p:nvSpPr>
                <p:cNvPr id="209" name="CustomShape 8"/>
                <p:cNvSpPr/>
                <p:nvPr/>
              </p:nvSpPr>
              <p:spPr>
                <a:xfrm>
                  <a:off x="3801960" y="5455800"/>
                  <a:ext cx="182520" cy="182520"/>
                </a:xfrm>
                <a:prstGeom prst="ellipse">
                  <a:avLst/>
                </a:prstGeom>
                <a:solidFill>
                  <a:srgbClr val="FF0000"/>
                </a:solidFill>
                <a:ln/>
              </p:spPr>
              <p:style>
                <a:lnRef idx="2">
                  <a:schemeClr val="accent1">
                    <a:shade val="50000"/>
                  </a:schemeClr>
                </a:lnRef>
                <a:fillRef idx="1">
                  <a:schemeClr val="accent1"/>
                </a:fillRef>
                <a:effectRef idx="0">
                  <a:schemeClr val="accent1"/>
                </a:effectRef>
                <a:fontRef idx="minor"/>
              </p:style>
            </p:sp>
            <p:sp>
              <p:nvSpPr>
                <p:cNvPr id="210" name="CustomShape 9"/>
                <p:cNvSpPr/>
                <p:nvPr/>
              </p:nvSpPr>
              <p:spPr>
                <a:xfrm>
                  <a:off x="3622320" y="5199120"/>
                  <a:ext cx="182520" cy="182520"/>
                </a:xfrm>
                <a:prstGeom prst="ellipse">
                  <a:avLst/>
                </a:prstGeom>
                <a:solidFill>
                  <a:srgbClr val="FFFF00"/>
                </a:solidFill>
                <a:ln/>
              </p:spPr>
              <p:style>
                <a:lnRef idx="2">
                  <a:schemeClr val="accent1">
                    <a:shade val="50000"/>
                  </a:schemeClr>
                </a:lnRef>
                <a:fillRef idx="1">
                  <a:schemeClr val="accent1"/>
                </a:fillRef>
                <a:effectRef idx="0">
                  <a:schemeClr val="accent1"/>
                </a:effectRef>
                <a:fontRef idx="minor"/>
              </p:style>
            </p:sp>
            <p:sp>
              <p:nvSpPr>
                <p:cNvPr id="211" name="CustomShape 10"/>
                <p:cNvSpPr/>
                <p:nvPr/>
              </p:nvSpPr>
              <p:spPr>
                <a:xfrm>
                  <a:off x="3821760" y="4521960"/>
                  <a:ext cx="182520" cy="182520"/>
                </a:xfrm>
                <a:prstGeom prst="ellipse">
                  <a:avLst/>
                </a:prstGeom>
                <a:solidFill>
                  <a:srgbClr val="FFFF00"/>
                </a:solidFill>
                <a:ln/>
              </p:spPr>
              <p:style>
                <a:lnRef idx="2">
                  <a:schemeClr val="accent1">
                    <a:shade val="50000"/>
                  </a:schemeClr>
                </a:lnRef>
                <a:fillRef idx="1">
                  <a:schemeClr val="accent1"/>
                </a:fillRef>
                <a:effectRef idx="0">
                  <a:schemeClr val="accent1"/>
                </a:effectRef>
                <a:fontRef idx="minor"/>
              </p:style>
            </p:sp>
            <p:sp>
              <p:nvSpPr>
                <p:cNvPr id="212" name="CustomShape 11"/>
                <p:cNvSpPr/>
                <p:nvPr/>
              </p:nvSpPr>
              <p:spPr>
                <a:xfrm>
                  <a:off x="2570760" y="4179960"/>
                  <a:ext cx="1737000" cy="1645560"/>
                </a:xfrm>
                <a:prstGeom prst="ellipse">
                  <a:avLst/>
                </a:prstGeom>
                <a:noFill/>
                <a:ln/>
              </p:spPr>
              <p:style>
                <a:lnRef idx="2">
                  <a:schemeClr val="accent1">
                    <a:shade val="50000"/>
                  </a:schemeClr>
                </a:lnRef>
                <a:fillRef idx="1">
                  <a:schemeClr val="accent1"/>
                </a:fillRef>
                <a:effectRef idx="0">
                  <a:schemeClr val="accent1"/>
                </a:effectRef>
                <a:fontRef idx="minor"/>
              </p:style>
            </p:sp>
            <p:sp>
              <p:nvSpPr>
                <p:cNvPr id="213" name="CustomShape 12"/>
                <p:cNvSpPr/>
                <p:nvPr/>
              </p:nvSpPr>
              <p:spPr>
                <a:xfrm>
                  <a:off x="3197880" y="5351400"/>
                  <a:ext cx="182520" cy="182520"/>
                </a:xfrm>
                <a:prstGeom prst="ellipse">
                  <a:avLst/>
                </a:prstGeom>
                <a:solidFill>
                  <a:srgbClr val="FF0000"/>
                </a:solidFill>
                <a:ln/>
              </p:spPr>
              <p:style>
                <a:lnRef idx="2">
                  <a:schemeClr val="accent1">
                    <a:shade val="50000"/>
                  </a:schemeClr>
                </a:lnRef>
                <a:fillRef idx="1">
                  <a:schemeClr val="accent1"/>
                </a:fillRef>
                <a:effectRef idx="0">
                  <a:schemeClr val="accent1"/>
                </a:effectRef>
                <a:fontRef idx="minor"/>
              </p:style>
            </p:sp>
            <p:sp>
              <p:nvSpPr>
                <p:cNvPr id="214" name="CustomShape 13"/>
                <p:cNvSpPr/>
                <p:nvPr/>
              </p:nvSpPr>
              <p:spPr>
                <a:xfrm>
                  <a:off x="3805200" y="4879080"/>
                  <a:ext cx="182520" cy="182520"/>
                </a:xfrm>
                <a:prstGeom prst="ellipse">
                  <a:avLst/>
                </a:prstGeom>
                <a:solidFill>
                  <a:srgbClr val="FF0000"/>
                </a:solidFill>
                <a:ln/>
              </p:spPr>
              <p:style>
                <a:lnRef idx="2">
                  <a:schemeClr val="accent1">
                    <a:shade val="50000"/>
                  </a:schemeClr>
                </a:lnRef>
                <a:fillRef idx="1">
                  <a:schemeClr val="accent1"/>
                </a:fillRef>
                <a:effectRef idx="0">
                  <a:schemeClr val="accent1"/>
                </a:effectRef>
                <a:fontRef idx="minor"/>
              </p:style>
            </p:sp>
            <p:sp>
              <p:nvSpPr>
                <p:cNvPr id="215" name="CustomShape 14"/>
                <p:cNvSpPr/>
                <p:nvPr/>
              </p:nvSpPr>
              <p:spPr>
                <a:xfrm>
                  <a:off x="2741760" y="5129280"/>
                  <a:ext cx="182520" cy="182520"/>
                </a:xfrm>
                <a:prstGeom prst="ellipse">
                  <a:avLst/>
                </a:prstGeom>
                <a:solidFill>
                  <a:srgbClr val="FF0000"/>
                </a:solidFill>
                <a:ln/>
              </p:spPr>
              <p:style>
                <a:lnRef idx="2">
                  <a:schemeClr val="accent1">
                    <a:shade val="50000"/>
                  </a:schemeClr>
                </a:lnRef>
                <a:fillRef idx="1">
                  <a:schemeClr val="accent1"/>
                </a:fillRef>
                <a:effectRef idx="0">
                  <a:schemeClr val="accent1"/>
                </a:effectRef>
                <a:fontRef idx="minor"/>
              </p:style>
            </p:sp>
            <p:sp>
              <p:nvSpPr>
                <p:cNvPr id="216" name="CustomShape 15"/>
                <p:cNvSpPr/>
                <p:nvPr/>
              </p:nvSpPr>
              <p:spPr>
                <a:xfrm>
                  <a:off x="2762280" y="4640400"/>
                  <a:ext cx="182520" cy="182520"/>
                </a:xfrm>
                <a:prstGeom prst="ellipse">
                  <a:avLst/>
                </a:prstGeom>
                <a:solidFill>
                  <a:srgbClr val="FFFF00"/>
                </a:solidFill>
                <a:ln/>
              </p:spPr>
              <p:style>
                <a:lnRef idx="2">
                  <a:schemeClr val="accent1">
                    <a:shade val="50000"/>
                  </a:schemeClr>
                </a:lnRef>
                <a:fillRef idx="1">
                  <a:schemeClr val="accent1"/>
                </a:fillRef>
                <a:effectRef idx="0">
                  <a:schemeClr val="accent1"/>
                </a:effectRef>
                <a:fontRef idx="minor"/>
              </p:style>
            </p:sp>
            <p:sp>
              <p:nvSpPr>
                <p:cNvPr id="217" name="CustomShape 16"/>
                <p:cNvSpPr/>
                <p:nvPr/>
              </p:nvSpPr>
              <p:spPr>
                <a:xfrm>
                  <a:off x="3439440" y="4362840"/>
                  <a:ext cx="182520" cy="182520"/>
                </a:xfrm>
                <a:prstGeom prst="ellipse">
                  <a:avLst/>
                </a:prstGeom>
                <a:solidFill>
                  <a:srgbClr val="FFFF00"/>
                </a:solidFill>
                <a:ln/>
              </p:spPr>
              <p:style>
                <a:lnRef idx="2">
                  <a:schemeClr val="accent1">
                    <a:shade val="50000"/>
                  </a:schemeClr>
                </a:lnRef>
                <a:fillRef idx="1">
                  <a:schemeClr val="accent1"/>
                </a:fillRef>
                <a:effectRef idx="0">
                  <a:schemeClr val="accent1"/>
                </a:effectRef>
                <a:fontRef idx="minor"/>
              </p:style>
            </p:sp>
            <p:sp>
              <p:nvSpPr>
                <p:cNvPr id="218" name="CustomShape 17"/>
                <p:cNvSpPr/>
                <p:nvPr/>
              </p:nvSpPr>
              <p:spPr>
                <a:xfrm>
                  <a:off x="3974040" y="5107680"/>
                  <a:ext cx="182520" cy="182520"/>
                </a:xfrm>
                <a:prstGeom prst="ellipse">
                  <a:avLst/>
                </a:prstGeom>
                <a:solidFill>
                  <a:srgbClr val="FFFF00"/>
                </a:solidFill>
                <a:ln/>
              </p:spPr>
              <p:style>
                <a:lnRef idx="2">
                  <a:schemeClr val="accent1">
                    <a:shade val="50000"/>
                  </a:schemeClr>
                </a:lnRef>
                <a:fillRef idx="1">
                  <a:schemeClr val="accent1"/>
                </a:fillRef>
                <a:effectRef idx="0">
                  <a:schemeClr val="accent1"/>
                </a:effectRef>
                <a:fontRef idx="minor"/>
              </p:style>
            </p:sp>
            <p:sp>
              <p:nvSpPr>
                <p:cNvPr id="219" name="CustomShape 18"/>
                <p:cNvSpPr/>
                <p:nvPr/>
              </p:nvSpPr>
              <p:spPr>
                <a:xfrm>
                  <a:off x="2954160" y="5394960"/>
                  <a:ext cx="182520" cy="182520"/>
                </a:xfrm>
                <a:prstGeom prst="ellipse">
                  <a:avLst/>
                </a:prstGeom>
                <a:solidFill>
                  <a:srgbClr val="FFFF00"/>
                </a:solidFill>
                <a:ln/>
              </p:spPr>
              <p:style>
                <a:lnRef idx="2">
                  <a:schemeClr val="accent1">
                    <a:shade val="50000"/>
                  </a:schemeClr>
                </a:lnRef>
                <a:fillRef idx="1">
                  <a:schemeClr val="accent1"/>
                </a:fillRef>
                <a:effectRef idx="0">
                  <a:schemeClr val="accent1"/>
                </a:effectRef>
                <a:fontRef idx="minor"/>
              </p:style>
            </p:sp>
          </p:grpSp>
          <p:sp>
            <p:nvSpPr>
              <p:cNvPr id="220" name="CustomShape 19"/>
              <p:cNvSpPr/>
              <p:nvPr/>
            </p:nvSpPr>
            <p:spPr>
              <a:xfrm>
                <a:off x="6169861" y="5803560"/>
                <a:ext cx="1970280" cy="404640"/>
              </a:xfrm>
              <a:prstGeom prst="rect">
                <a:avLst/>
              </a:prstGeom>
              <a:ln/>
            </p:spPr>
            <p:style>
              <a:lnRef idx="2">
                <a:schemeClr val="accent2"/>
              </a:lnRef>
              <a:fillRef idx="1">
                <a:schemeClr val="lt1"/>
              </a:fillRef>
              <a:effectRef idx="0">
                <a:schemeClr val="accent2"/>
              </a:effectRef>
              <a:fontRef idx="minor"/>
            </p:style>
            <p:txBody>
              <a:bodyPr/>
              <a:lstStyle/>
              <a:p>
                <a:pPr algn="ctr">
                  <a:lnSpc>
                    <a:spcPct val="90000"/>
                  </a:lnSpc>
                  <a:spcBef>
                    <a:spcPts val="1001"/>
                  </a:spcBef>
                </a:pPr>
                <a:r>
                  <a:rPr lang="en-US" sz="2000" b="0" strike="noStrike" spc="-1">
                    <a:solidFill>
                      <a:srgbClr val="000000"/>
                    </a:solidFill>
                    <a:latin typeface="Calibri"/>
                  </a:rPr>
                  <a:t>mean-field</a:t>
                </a:r>
                <a:endParaRPr lang="en-US" sz="2000" b="0" strike="noStrike" spc="-1">
                  <a:latin typeface="Arial"/>
                </a:endParaRPr>
              </a:p>
            </p:txBody>
          </p:sp>
          <p:sp>
            <p:nvSpPr>
              <p:cNvPr id="221" name="CustomShape 20"/>
              <p:cNvSpPr/>
              <p:nvPr/>
            </p:nvSpPr>
            <p:spPr>
              <a:xfrm flipV="1">
                <a:off x="4611177" y="4536360"/>
                <a:ext cx="1956484" cy="345788"/>
              </a:xfrm>
              <a:custGeom>
                <a:avLst/>
                <a:gdLst/>
                <a:ahLst/>
                <a:cxnLst/>
                <a:rect l="l" t="t" r="r" b="b"/>
                <a:pathLst>
                  <a:path w="21600" h="21600">
                    <a:moveTo>
                      <a:pt x="0" y="0"/>
                    </a:moveTo>
                    <a:lnTo>
                      <a:pt x="21600" y="21600"/>
                    </a:lnTo>
                  </a:path>
                </a:pathLst>
              </a:custGeom>
              <a:noFill/>
              <a:ln>
                <a:headEnd type="triangle" w="med" len="med"/>
                <a:tailEnd type="triangle" w="med" len="med"/>
              </a:ln>
            </p:spPr>
            <p:style>
              <a:lnRef idx="1">
                <a:schemeClr val="accent1"/>
              </a:lnRef>
              <a:fillRef idx="0">
                <a:schemeClr val="accent1"/>
              </a:fillRef>
              <a:effectRef idx="0">
                <a:schemeClr val="accent1"/>
              </a:effectRef>
              <a:fontRef idx="minor"/>
            </p:style>
          </p:sp>
          <p:sp>
            <p:nvSpPr>
              <p:cNvPr id="222" name="CustomShape 21"/>
              <p:cNvSpPr/>
              <p:nvPr/>
            </p:nvSpPr>
            <p:spPr>
              <a:xfrm flipV="1">
                <a:off x="4561522" y="4852491"/>
                <a:ext cx="2696362" cy="51095"/>
              </a:xfrm>
              <a:custGeom>
                <a:avLst/>
                <a:gdLst/>
                <a:ahLst/>
                <a:cxnLst/>
                <a:rect l="l" t="t" r="r" b="b"/>
                <a:pathLst>
                  <a:path w="21600" h="21600">
                    <a:moveTo>
                      <a:pt x="0" y="0"/>
                    </a:moveTo>
                    <a:lnTo>
                      <a:pt x="21600" y="21600"/>
                    </a:lnTo>
                  </a:path>
                </a:pathLst>
              </a:custGeom>
              <a:noFill/>
              <a:ln>
                <a:headEnd type="triangle" w="med" len="med"/>
                <a:tailEnd type="triangle" w="med" len="med"/>
              </a:ln>
            </p:spPr>
            <p:style>
              <a:lnRef idx="1">
                <a:schemeClr val="accent1"/>
              </a:lnRef>
              <a:fillRef idx="0">
                <a:schemeClr val="accent1"/>
              </a:fillRef>
              <a:effectRef idx="0">
                <a:schemeClr val="accent1"/>
              </a:effectRef>
              <a:fontRef idx="minor"/>
            </p:style>
          </p:sp>
          <p:sp>
            <p:nvSpPr>
              <p:cNvPr id="223" name="CustomShape 22"/>
              <p:cNvSpPr/>
              <p:nvPr/>
            </p:nvSpPr>
            <p:spPr>
              <a:xfrm rot="20728200">
                <a:off x="4205952" y="4394480"/>
                <a:ext cx="2580733" cy="347941"/>
              </a:xfrm>
              <a:prstGeom prst="rect">
                <a:avLst/>
              </a:prstGeom>
              <a:noFill/>
              <a:ln>
                <a:noFill/>
              </a:ln>
            </p:spPr>
            <p:style>
              <a:lnRef idx="2">
                <a:schemeClr val="accent2"/>
              </a:lnRef>
              <a:fillRef idx="1">
                <a:schemeClr val="lt1"/>
              </a:fillRef>
              <a:effectRef idx="0">
                <a:schemeClr val="accent2"/>
              </a:effectRef>
              <a:fontRef idx="minor"/>
            </p:style>
            <p:txBody>
              <a:bodyPr/>
              <a:lstStyle/>
              <a:p>
                <a:pPr algn="ctr">
                  <a:lnSpc>
                    <a:spcPct val="90000"/>
                  </a:lnSpc>
                  <a:spcBef>
                    <a:spcPts val="1001"/>
                  </a:spcBef>
                </a:pPr>
                <a:r>
                  <a:rPr lang="en-US" sz="1200" b="0" strike="noStrike" spc="-1" dirty="0">
                    <a:solidFill>
                      <a:srgbClr val="000000"/>
                    </a:solidFill>
                    <a:latin typeface="Calibri"/>
                  </a:rPr>
                  <a:t>effective NN </a:t>
                </a:r>
                <a:r>
                  <a:rPr lang="en-US" sz="1200" b="0" strike="noStrike" spc="-1" dirty="0" smtClean="0">
                    <a:solidFill>
                      <a:srgbClr val="000000"/>
                    </a:solidFill>
                    <a:latin typeface="Calibri"/>
                  </a:rPr>
                  <a:t>interaction </a:t>
                </a:r>
                <a:r>
                  <a:rPr lang="en-US" sz="1200" spc="-1" dirty="0" err="1" smtClean="0">
                    <a:solidFill>
                      <a:srgbClr val="000000"/>
                    </a:solidFill>
                    <a:latin typeface="Calibri"/>
                  </a:rPr>
                  <a:t>v</a:t>
                </a:r>
                <a:r>
                  <a:rPr lang="en-US" sz="1200" spc="-1" baseline="-25000" dirty="0" err="1" smtClean="0">
                    <a:solidFill>
                      <a:srgbClr val="000000"/>
                    </a:solidFill>
                    <a:latin typeface="Calibri"/>
                  </a:rPr>
                  <a:t>NN</a:t>
                </a:r>
                <a:endParaRPr lang="en-US" sz="1200" b="0" strike="noStrike" spc="-1" dirty="0">
                  <a:latin typeface="Arial"/>
                </a:endParaRPr>
              </a:p>
            </p:txBody>
          </p:sp>
          <mc:AlternateContent xmlns:mc="http://schemas.openxmlformats.org/markup-compatibility/2006" xmlns:a14="http://schemas.microsoft.com/office/drawing/2010/main">
            <mc:Choice Requires="a14">
              <p:sp>
                <p:nvSpPr>
                  <p:cNvPr id="228" name="Formula 27"/>
                  <p:cNvSpPr txBox="1"/>
                  <p:nvPr/>
                </p:nvSpPr>
                <p:spPr>
                  <a:xfrm>
                    <a:off x="3967740" y="1308180"/>
                    <a:ext cx="5167451" cy="976979"/>
                  </a:xfrm>
                  <a:prstGeom prst="rect">
                    <a:avLst/>
                  </a:prstGeom>
                </p:spPr>
                <p:txBody>
                  <a:bodyPr/>
                  <a:lstStyle/>
                  <a:p>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𝑈</m:t>
                          </m:r>
                          <m:r>
                            <a:rPr lang="ar-AE" smtClean="0">
                              <a:latin typeface="Cambria Math" panose="02040503050406030204" pitchFamily="18" charset="0"/>
                            </a:rPr>
                            <m:t>=</m:t>
                          </m:r>
                          <m:nary>
                            <m:naryPr>
                              <m:chr m:val="∑"/>
                              <m:ctrlPr>
                                <a:rPr lang="ar-AE" i="1">
                                  <a:latin typeface="Cambria Math" panose="02040503050406030204" pitchFamily="18" charset="0"/>
                                </a:rPr>
                              </m:ctrlPr>
                            </m:naryPr>
                            <m:sub>
                              <m:r>
                                <a:rPr lang="ar-AE">
                                  <a:latin typeface="Cambria Math" panose="02040503050406030204" pitchFamily="18" charset="0"/>
                                </a:rPr>
                                <m:t>𝑗</m:t>
                              </m:r>
                              <m:r>
                                <a:rPr lang="ar-AE">
                                  <a:latin typeface="Cambria Math" panose="02040503050406030204" pitchFamily="18" charset="0"/>
                                </a:rPr>
                                <m:t>∈</m:t>
                              </m:r>
                              <m:r>
                                <a:rPr lang="ar-AE">
                                  <a:latin typeface="Cambria Math" panose="02040503050406030204" pitchFamily="18" charset="0"/>
                                </a:rPr>
                                <m:t>𝐴</m:t>
                              </m:r>
                            </m:sub>
                            <m:sup/>
                            <m:e>
                              <m:d>
                                <m:dPr>
                                  <m:begChr m:val="⟨"/>
                                  <m:endChr m:val="⟩"/>
                                  <m:ctrlPr>
                                    <a:rPr lang="ar-AE" i="1">
                                      <a:latin typeface="Cambria Math" panose="02040503050406030204" pitchFamily="18" charset="0"/>
                                    </a:rPr>
                                  </m:ctrlPr>
                                </m:dPr>
                                <m:e>
                                  <m:acc>
                                    <m:accPr>
                                      <m:chr m:val="⃗"/>
                                      <m:ctrlPr>
                                        <a:rPr lang="ar-AE" i="1">
                                          <a:latin typeface="Cambria Math" panose="02040503050406030204" pitchFamily="18" charset="0"/>
                                        </a:rPr>
                                      </m:ctrlPr>
                                    </m:accPr>
                                    <m:e>
                                      <m:r>
                                        <a:rPr lang="ar-AE">
                                          <a:latin typeface="Cambria Math" panose="02040503050406030204" pitchFamily="18" charset="0"/>
                                        </a:rPr>
                                        <m:t>𝑘</m:t>
                                      </m:r>
                                    </m:e>
                                  </m:acc>
                                  <m:r>
                                    <a:rPr lang="ar-AE">
                                      <a:latin typeface="Cambria Math" panose="02040503050406030204" pitchFamily="18" charset="0"/>
                                    </a:rPr>
                                    <m:t>,</m:t>
                                  </m:r>
                                  <m:r>
                                    <a:rPr lang="ar-AE">
                                      <a:latin typeface="Cambria Math" panose="02040503050406030204" pitchFamily="18" charset="0"/>
                                    </a:rPr>
                                    <m:t>𝑗</m:t>
                                  </m:r>
                                  <m:d>
                                    <m:dPr>
                                      <m:begChr m:val="|"/>
                                      <m:endChr m:val="|"/>
                                      <m:ctrlPr>
                                        <a:rPr lang="ar-AE" i="1" smtClean="0">
                                          <a:latin typeface="Cambria Math" panose="02040503050406030204" pitchFamily="18" charset="0"/>
                                        </a:rPr>
                                      </m:ctrlPr>
                                    </m:dPr>
                                    <m:e>
                                      <m:sSubSup>
                                        <m:sSubSupPr>
                                          <m:ctrlPr>
                                            <a:rPr lang="ar-AE" i="1">
                                              <a:latin typeface="Cambria Math" panose="02040503050406030204" pitchFamily="18" charset="0"/>
                                            </a:rPr>
                                          </m:ctrlPr>
                                        </m:sSubSupPr>
                                        <m:e>
                                          <m:r>
                                            <a:rPr lang="ar-AE">
                                              <a:latin typeface="Cambria Math" panose="02040503050406030204" pitchFamily="18" charset="0"/>
                                            </a:rPr>
                                            <m:t>𝑣</m:t>
                                          </m:r>
                                        </m:e>
                                        <m:sub>
                                          <m:r>
                                            <a:rPr lang="ar-AE">
                                              <a:latin typeface="Cambria Math" panose="02040503050406030204" pitchFamily="18" charset="0"/>
                                            </a:rPr>
                                            <m:t>𝑐</m:t>
                                          </m:r>
                                        </m:sub>
                                        <m:sup>
                                          <m:r>
                                            <a:rPr lang="ar-AE" b="0" i="1" smtClean="0">
                                              <a:latin typeface="Cambria Math" panose="02040503050406030204" pitchFamily="18" charset="0"/>
                                            </a:rPr>
                                            <m:t>𝐷</m:t>
                                          </m:r>
                                        </m:sup>
                                      </m:sSubSup>
                                    </m:e>
                                  </m:d>
                                  <m:acc>
                                    <m:accPr>
                                      <m:chr m:val="⃗"/>
                                      <m:ctrlPr>
                                        <a:rPr lang="ar-AE" i="1">
                                          <a:latin typeface="Cambria Math" panose="02040503050406030204" pitchFamily="18" charset="0"/>
                                        </a:rPr>
                                      </m:ctrlPr>
                                    </m:accPr>
                                    <m:e>
                                      <m:r>
                                        <a:rPr lang="ar-AE">
                                          <a:latin typeface="Cambria Math" panose="02040503050406030204" pitchFamily="18" charset="0"/>
                                        </a:rPr>
                                        <m:t>𝑘</m:t>
                                      </m:r>
                                    </m:e>
                                  </m:acc>
                                  <m:r>
                                    <a:rPr lang="ar-AE">
                                      <a:latin typeface="Cambria Math" panose="02040503050406030204" pitchFamily="18" charset="0"/>
                                    </a:rPr>
                                    <m:t>,</m:t>
                                  </m:r>
                                  <m:r>
                                    <a:rPr lang="ar-AE">
                                      <a:latin typeface="Cambria Math" panose="02040503050406030204" pitchFamily="18" charset="0"/>
                                    </a:rPr>
                                    <m:t>𝑗</m:t>
                                  </m:r>
                                </m:e>
                              </m:d>
                              <m:r>
                                <a:rPr lang="ar-AE">
                                  <a:latin typeface="Cambria Math" panose="02040503050406030204" pitchFamily="18" charset="0"/>
                                </a:rPr>
                                <m:t>+</m:t>
                              </m:r>
                              <m:d>
                                <m:dPr>
                                  <m:begChr m:val="⟨"/>
                                  <m:endChr m:val="⟩"/>
                                  <m:ctrlPr>
                                    <a:rPr lang="ar-AE" i="1">
                                      <a:latin typeface="Cambria Math" panose="02040503050406030204" pitchFamily="18" charset="0"/>
                                    </a:rPr>
                                  </m:ctrlPr>
                                </m:dPr>
                                <m:e>
                                  <m:acc>
                                    <m:accPr>
                                      <m:chr m:val="⃗"/>
                                      <m:ctrlPr>
                                        <a:rPr lang="ar-AE" i="1">
                                          <a:latin typeface="Cambria Math" panose="02040503050406030204" pitchFamily="18" charset="0"/>
                                        </a:rPr>
                                      </m:ctrlPr>
                                    </m:accPr>
                                    <m:e>
                                      <m:r>
                                        <a:rPr lang="ar-AE">
                                          <a:latin typeface="Cambria Math" panose="02040503050406030204" pitchFamily="18" charset="0"/>
                                        </a:rPr>
                                        <m:t>𝑘</m:t>
                                      </m:r>
                                    </m:e>
                                  </m:acc>
                                  <m:r>
                                    <a:rPr lang="ar-AE">
                                      <a:latin typeface="Cambria Math" panose="02040503050406030204" pitchFamily="18" charset="0"/>
                                    </a:rPr>
                                    <m:t>,</m:t>
                                  </m:r>
                                  <m:r>
                                    <a:rPr lang="ar-AE">
                                      <a:latin typeface="Cambria Math" panose="02040503050406030204" pitchFamily="18" charset="0"/>
                                    </a:rPr>
                                    <m:t>𝑗</m:t>
                                  </m:r>
                                  <m:d>
                                    <m:dPr>
                                      <m:begChr m:val="|"/>
                                      <m:endChr m:val="|"/>
                                      <m:ctrlPr>
                                        <a:rPr lang="ar-AE" i="1">
                                          <a:latin typeface="Cambria Math" panose="02040503050406030204" pitchFamily="18" charset="0"/>
                                        </a:rPr>
                                      </m:ctrlPr>
                                    </m:dPr>
                                    <m:e>
                                      <m:sSubSup>
                                        <m:sSubSupPr>
                                          <m:ctrlPr>
                                            <a:rPr lang="ar-AE" i="1">
                                              <a:latin typeface="Cambria Math" panose="02040503050406030204" pitchFamily="18" charset="0"/>
                                            </a:rPr>
                                          </m:ctrlPr>
                                        </m:sSubSupPr>
                                        <m:e>
                                          <m:r>
                                            <a:rPr lang="ar-AE">
                                              <a:latin typeface="Cambria Math" panose="02040503050406030204" pitchFamily="18" charset="0"/>
                                            </a:rPr>
                                            <m:t>𝑣</m:t>
                                          </m:r>
                                        </m:e>
                                        <m:sub>
                                          <m:r>
                                            <a:rPr lang="ar-AE">
                                              <a:latin typeface="Cambria Math" panose="02040503050406030204" pitchFamily="18" charset="0"/>
                                            </a:rPr>
                                            <m:t>𝑐</m:t>
                                          </m:r>
                                        </m:sub>
                                        <m:sup>
                                          <m:r>
                                            <a:rPr lang="ar-AE">
                                              <a:latin typeface="Cambria Math" panose="02040503050406030204" pitchFamily="18" charset="0"/>
                                            </a:rPr>
                                            <m:t>𝐸𝑋</m:t>
                                          </m:r>
                                        </m:sup>
                                      </m:sSubSup>
                                    </m:e>
                                  </m:d>
                                  <m:r>
                                    <a:rPr lang="ar-AE">
                                      <a:latin typeface="Cambria Math" panose="02040503050406030204" pitchFamily="18" charset="0"/>
                                    </a:rPr>
                                    <m:t>𝑗</m:t>
                                  </m:r>
                                  <m:r>
                                    <a:rPr lang="ar-AE">
                                      <a:latin typeface="Cambria Math" panose="02040503050406030204" pitchFamily="18" charset="0"/>
                                    </a:rPr>
                                    <m:t>,</m:t>
                                  </m:r>
                                  <m:acc>
                                    <m:accPr>
                                      <m:chr m:val="⃗"/>
                                      <m:ctrlPr>
                                        <a:rPr lang="ar-AE" i="1">
                                          <a:latin typeface="Cambria Math" panose="02040503050406030204" pitchFamily="18" charset="0"/>
                                        </a:rPr>
                                      </m:ctrlPr>
                                    </m:accPr>
                                    <m:e>
                                      <m:r>
                                        <a:rPr lang="ar-AE">
                                          <a:latin typeface="Cambria Math" panose="02040503050406030204" pitchFamily="18" charset="0"/>
                                        </a:rPr>
                                        <m:t>𝑘</m:t>
                                      </m:r>
                                    </m:e>
                                  </m:acc>
                                </m:e>
                              </m:d>
                            </m:e>
                          </m:nary>
                        </m:oMath>
                      </m:oMathPara>
                    </a14:m>
                    <a:endParaRPr dirty="0"/>
                  </a:p>
                </p:txBody>
              </p:sp>
            </mc:Choice>
            <mc:Fallback xmlns="">
              <p:sp>
                <p:nvSpPr>
                  <p:cNvPr id="228" name="Formula 27"/>
                  <p:cNvSpPr txBox="1">
                    <a:spLocks noRot="1" noChangeAspect="1" noMove="1" noResize="1" noEditPoints="1" noAdjustHandles="1" noChangeArrowheads="1" noChangeShapeType="1" noTextEdit="1"/>
                  </p:cNvSpPr>
                  <p:nvPr/>
                </p:nvSpPr>
                <p:spPr>
                  <a:xfrm>
                    <a:off x="3967740" y="1308180"/>
                    <a:ext cx="5167451" cy="976979"/>
                  </a:xfrm>
                  <a:prstGeom prst="rect">
                    <a:avLst/>
                  </a:prstGeom>
                  <a:blipFill>
                    <a:blip r:embed="rId7"/>
                    <a:stretch>
                      <a:fillRect/>
                    </a:stretch>
                  </a:blipFill>
                </p:spPr>
                <p:txBody>
                  <a:bodyPr/>
                  <a:lstStyle/>
                  <a:p>
                    <a:r>
                      <a:rPr lang="en-US">
                        <a:noFill/>
                      </a:rPr>
                      <a:t> </a:t>
                    </a:r>
                  </a:p>
                </p:txBody>
              </p:sp>
            </mc:Fallback>
          </mc:AlternateContent>
        </p:grpSp>
        <p:sp>
          <p:nvSpPr>
            <p:cNvPr id="41" name="CustomShape 21"/>
            <p:cNvSpPr/>
            <p:nvPr/>
          </p:nvSpPr>
          <p:spPr>
            <a:xfrm>
              <a:off x="6283150" y="5061600"/>
              <a:ext cx="685801" cy="292372"/>
            </a:xfrm>
            <a:custGeom>
              <a:avLst/>
              <a:gdLst/>
              <a:ahLst/>
              <a:cxnLst/>
              <a:rect l="l" t="t" r="r" b="b"/>
              <a:pathLst>
                <a:path w="21600" h="21600">
                  <a:moveTo>
                    <a:pt x="0" y="0"/>
                  </a:moveTo>
                  <a:lnTo>
                    <a:pt x="21600" y="21600"/>
                  </a:lnTo>
                </a:path>
              </a:pathLst>
            </a:custGeom>
            <a:noFill/>
            <a:ln>
              <a:headEnd type="triangle" w="med" len="med"/>
              <a:tailEnd type="triangle" w="med" len="med"/>
            </a:ln>
          </p:spPr>
          <p:style>
            <a:lnRef idx="1">
              <a:schemeClr val="accent1"/>
            </a:lnRef>
            <a:fillRef idx="0">
              <a:schemeClr val="accent1"/>
            </a:fillRef>
            <a:effectRef idx="0">
              <a:schemeClr val="accent1"/>
            </a:effectRef>
            <a:fontRef idx="minor"/>
          </p:style>
        </p:sp>
        <p:sp>
          <p:nvSpPr>
            <p:cNvPr id="44" name="CustomShape 22"/>
            <p:cNvSpPr/>
            <p:nvPr/>
          </p:nvSpPr>
          <p:spPr>
            <a:xfrm>
              <a:off x="6200680" y="4942800"/>
              <a:ext cx="850739" cy="223115"/>
            </a:xfrm>
            <a:prstGeom prst="rect">
              <a:avLst/>
            </a:prstGeom>
            <a:noFill/>
            <a:ln>
              <a:noFill/>
            </a:ln>
          </p:spPr>
          <p:style>
            <a:lnRef idx="2">
              <a:schemeClr val="accent2"/>
            </a:lnRef>
            <a:fillRef idx="1">
              <a:schemeClr val="lt1"/>
            </a:fillRef>
            <a:effectRef idx="0">
              <a:schemeClr val="accent2"/>
            </a:effectRef>
            <a:fontRef idx="minor"/>
          </p:style>
          <p:txBody>
            <a:bodyPr/>
            <a:lstStyle/>
            <a:p>
              <a:pPr algn="ctr">
                <a:lnSpc>
                  <a:spcPct val="90000"/>
                </a:lnSpc>
                <a:spcBef>
                  <a:spcPts val="1001"/>
                </a:spcBef>
              </a:pPr>
              <a:r>
                <a:rPr lang="en-US" sz="1400" b="1" strike="noStrike" spc="-1" dirty="0" smtClean="0">
                  <a:solidFill>
                    <a:srgbClr val="000000"/>
                  </a:solidFill>
                  <a:latin typeface="Calibri"/>
                </a:rPr>
                <a:t>r</a:t>
              </a:r>
              <a:endParaRPr lang="en-US" sz="1400" b="1" strike="noStrike" spc="-1" dirty="0">
                <a:latin typeface="Arial"/>
              </a:endParaRPr>
            </a:p>
          </p:txBody>
        </p:sp>
      </p:grpSp>
      <p:sp>
        <p:nvSpPr>
          <p:cNvPr id="45" name="TextShape 1"/>
          <p:cNvSpPr txBox="1"/>
          <p:nvPr/>
        </p:nvSpPr>
        <p:spPr>
          <a:xfrm>
            <a:off x="550800" y="142920"/>
            <a:ext cx="10515240" cy="836280"/>
          </a:xfrm>
          <a:prstGeom prst="rect">
            <a:avLst/>
          </a:prstGeom>
          <a:noFill/>
          <a:ln>
            <a:noFill/>
          </a:ln>
        </p:spPr>
        <p:txBody>
          <a:bodyPr anchor="ctr"/>
          <a:lstStyle/>
          <a:p>
            <a:pPr algn="ctr">
              <a:lnSpc>
                <a:spcPct val="90000"/>
              </a:lnSpc>
            </a:pPr>
            <a:r>
              <a:rPr lang="en-US" sz="4400" b="1" strike="noStrike" spc="-1" dirty="0">
                <a:solidFill>
                  <a:srgbClr val="FF0000"/>
                </a:solidFill>
                <a:latin typeface="Calibri Light"/>
              </a:rPr>
              <a:t>NUCLEAR MEAN-FIELD POTENTIAL</a:t>
            </a:r>
            <a:endParaRPr lang="en-US" sz="4400" b="0" strike="noStrike" spc="-1" dirty="0">
              <a:solidFill>
                <a:srgbClr val="000000"/>
              </a:solidFill>
              <a:latin typeface="Calibri"/>
            </a:endParaRPr>
          </a:p>
        </p:txBody>
      </p:sp>
      <p:sp>
        <p:nvSpPr>
          <p:cNvPr id="46" name="CustomShape 19"/>
          <p:cNvSpPr/>
          <p:nvPr/>
        </p:nvSpPr>
        <p:spPr>
          <a:xfrm>
            <a:off x="8074244" y="1374107"/>
            <a:ext cx="3977584" cy="390434"/>
          </a:xfrm>
          <a:prstGeom prst="rect">
            <a:avLst/>
          </a:prstGeom>
          <a:noFill/>
          <a:ln>
            <a:noFill/>
          </a:ln>
        </p:spPr>
        <p:style>
          <a:lnRef idx="2">
            <a:schemeClr val="accent2"/>
          </a:lnRef>
          <a:fillRef idx="1">
            <a:schemeClr val="lt1"/>
          </a:fillRef>
          <a:effectRef idx="0">
            <a:schemeClr val="accent2"/>
          </a:effectRef>
          <a:fontRef idx="minor"/>
        </p:style>
        <p:txBody>
          <a:bodyPr/>
          <a:lstStyle/>
          <a:p>
            <a:pPr algn="ctr">
              <a:lnSpc>
                <a:spcPct val="90000"/>
              </a:lnSpc>
              <a:spcBef>
                <a:spcPts val="1001"/>
              </a:spcBef>
            </a:pPr>
            <a:r>
              <a:rPr lang="en-US" sz="1400" b="0" strike="noStrike" spc="-1" dirty="0" smtClean="0">
                <a:solidFill>
                  <a:srgbClr val="000000"/>
                </a:solidFill>
                <a:latin typeface="Calibri"/>
              </a:rPr>
              <a:t>Folding model potential of p + 12C scattering</a:t>
            </a: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340538" y="1119294"/>
            <a:ext cx="5012782" cy="6126733"/>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9234" y="1110342"/>
            <a:ext cx="5020106" cy="6135685"/>
          </a:xfrm>
          <a:prstGeom prst="rect">
            <a:avLst/>
          </a:prstGeom>
        </p:spPr>
      </p:pic>
      <p:sp>
        <p:nvSpPr>
          <p:cNvPr id="241" name="CustomShape 2"/>
          <p:cNvSpPr/>
          <p:nvPr/>
        </p:nvSpPr>
        <p:spPr>
          <a:xfrm>
            <a:off x="4344840" y="1297080"/>
            <a:ext cx="3925800" cy="404640"/>
          </a:xfrm>
          <a:prstGeom prst="rect">
            <a:avLst/>
          </a:prstGeom>
          <a:ln/>
        </p:spPr>
        <p:style>
          <a:lnRef idx="2">
            <a:schemeClr val="accent4">
              <a:shade val="50000"/>
            </a:schemeClr>
          </a:lnRef>
          <a:fillRef idx="1">
            <a:schemeClr val="accent4"/>
          </a:fillRef>
          <a:effectRef idx="0">
            <a:schemeClr val="accent4"/>
          </a:effectRef>
          <a:fontRef idx="minor"/>
        </p:style>
        <p:txBody>
          <a:bodyPr/>
          <a:lstStyle/>
          <a:p>
            <a:pPr algn="ctr">
              <a:lnSpc>
                <a:spcPct val="90000"/>
              </a:lnSpc>
              <a:spcBef>
                <a:spcPts val="1001"/>
              </a:spcBef>
            </a:pPr>
            <a:r>
              <a:rPr lang="en-US" sz="2000" b="0" strike="noStrike" spc="-1">
                <a:solidFill>
                  <a:srgbClr val="FFFFFF"/>
                </a:solidFill>
                <a:latin typeface="Calibri"/>
              </a:rPr>
              <a:t>Elastic (p + </a:t>
            </a:r>
            <a:r>
              <a:rPr lang="en-US" sz="2000" b="0" strike="noStrike" spc="-1" baseline="30000">
                <a:solidFill>
                  <a:srgbClr val="FFFFFF"/>
                </a:solidFill>
                <a:latin typeface="Calibri"/>
              </a:rPr>
              <a:t>12</a:t>
            </a:r>
            <a:r>
              <a:rPr lang="en-US" sz="2000" b="0" strike="noStrike" spc="-1">
                <a:solidFill>
                  <a:srgbClr val="FFFFFF"/>
                </a:solidFill>
                <a:latin typeface="Calibri"/>
              </a:rPr>
              <a:t>C) scattering</a:t>
            </a:r>
            <a:endParaRPr lang="en-US" sz="2000" b="0" strike="noStrike" spc="-1">
              <a:latin typeface="Arial"/>
            </a:endParaRPr>
          </a:p>
        </p:txBody>
      </p:sp>
      <p:sp>
        <p:nvSpPr>
          <p:cNvPr id="242" name="TextShape 3"/>
          <p:cNvSpPr txBox="1"/>
          <p:nvPr/>
        </p:nvSpPr>
        <p:spPr>
          <a:xfrm>
            <a:off x="8610480" y="6356520"/>
            <a:ext cx="2742840" cy="364680"/>
          </a:xfrm>
          <a:prstGeom prst="rect">
            <a:avLst/>
          </a:prstGeom>
          <a:noFill/>
          <a:ln>
            <a:noFill/>
          </a:ln>
        </p:spPr>
        <p:txBody>
          <a:bodyPr anchor="ctr"/>
          <a:lstStyle/>
          <a:p>
            <a:pPr algn="r">
              <a:lnSpc>
                <a:spcPct val="100000"/>
              </a:lnSpc>
            </a:pPr>
            <a:fld id="{5B58CB10-C8DE-4C83-8080-C619E4C8FECD}" type="slidenum">
              <a:rPr lang="en-US" sz="1200" b="0" strike="noStrike" spc="-1">
                <a:solidFill>
                  <a:srgbClr val="8B8B8B"/>
                </a:solidFill>
                <a:latin typeface="Calibri"/>
              </a:rPr>
              <a:t>9</a:t>
            </a:fld>
            <a:endParaRPr lang="en-US" sz="1200" b="0" strike="noStrike" spc="-1">
              <a:latin typeface="Times New Roman"/>
            </a:endParaRPr>
          </a:p>
        </p:txBody>
      </p:sp>
      <p:sp>
        <p:nvSpPr>
          <p:cNvPr id="5" name="TextShape 1"/>
          <p:cNvSpPr txBox="1"/>
          <p:nvPr/>
        </p:nvSpPr>
        <p:spPr>
          <a:xfrm>
            <a:off x="550800" y="142920"/>
            <a:ext cx="10515240" cy="836280"/>
          </a:xfrm>
          <a:prstGeom prst="rect">
            <a:avLst/>
          </a:prstGeom>
          <a:noFill/>
          <a:ln>
            <a:noFill/>
          </a:ln>
        </p:spPr>
        <p:txBody>
          <a:bodyPr anchor="ctr"/>
          <a:lstStyle/>
          <a:p>
            <a:pPr algn="ctr">
              <a:lnSpc>
                <a:spcPct val="90000"/>
              </a:lnSpc>
            </a:pPr>
            <a:r>
              <a:rPr lang="en-US" sz="4400" b="1" strike="noStrike" spc="-1" dirty="0">
                <a:solidFill>
                  <a:srgbClr val="FF0000"/>
                </a:solidFill>
                <a:latin typeface="Calibri Light"/>
              </a:rPr>
              <a:t>NUCLEAR MEAN-FIELD POTENTIAL</a:t>
            </a:r>
            <a:endParaRPr lang="en-US" sz="4400" b="0" strike="noStrike" spc="-1" dirty="0">
              <a:solidFill>
                <a:srgbClr val="000000"/>
              </a:solidFill>
              <a:latin typeface="Calibri"/>
            </a:endParaRPr>
          </a:p>
        </p:txBody>
      </p:sp>
    </p:spTree>
    <p:extLst>
      <p:ext uri="{BB962C8B-B14F-4D97-AF65-F5344CB8AC3E}">
        <p14:creationId xmlns:p14="http://schemas.microsoft.com/office/powerpoint/2010/main" val="194550096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2519</TotalTime>
  <Words>1885</Words>
  <Application>Microsoft Office PowerPoint</Application>
  <PresentationFormat>Widescreen</PresentationFormat>
  <Paragraphs>189</Paragraphs>
  <Slides>14</Slides>
  <Notes>10</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14</vt:i4>
      </vt:variant>
    </vt:vector>
  </HeadingPairs>
  <TitlesOfParts>
    <vt:vector size="24" baseType="lpstr">
      <vt:lpstr>Arial</vt:lpstr>
      <vt:lpstr>Calibri</vt:lpstr>
      <vt:lpstr>Calibri Light</vt:lpstr>
      <vt:lpstr>Cambria Math</vt:lpstr>
      <vt:lpstr>DejaVu Sans</vt:lpstr>
      <vt:lpstr>Symbol</vt:lpstr>
      <vt:lpstr>Times New Roman</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17th CNS International Summer School (CNSSS18), Japan</dc:title>
  <dc:subject/>
  <dc:creator>Le-Anh Nguyen</dc:creator>
  <dc:description/>
  <cp:lastModifiedBy>Le-Anh Nguyen</cp:lastModifiedBy>
  <cp:revision>202</cp:revision>
  <dcterms:created xsi:type="dcterms:W3CDTF">2018-08-06T07:26:25Z</dcterms:created>
  <dcterms:modified xsi:type="dcterms:W3CDTF">2018-08-20T08:05:58Z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9</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15</vt:i4>
  </property>
</Properties>
</file>