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10" r:id="rId2"/>
    <p:sldId id="344" r:id="rId3"/>
    <p:sldId id="343" r:id="rId4"/>
    <p:sldId id="341" r:id="rId5"/>
    <p:sldId id="350" r:id="rId6"/>
    <p:sldId id="345" r:id="rId7"/>
    <p:sldId id="364" r:id="rId8"/>
    <p:sldId id="365" r:id="rId9"/>
    <p:sldId id="366" r:id="rId10"/>
    <p:sldId id="373" r:id="rId11"/>
    <p:sldId id="367" r:id="rId12"/>
    <p:sldId id="370" r:id="rId13"/>
    <p:sldId id="371" r:id="rId14"/>
    <p:sldId id="362"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迁" initials="张" lastIdx="1" clrIdx="0">
    <p:extLst>
      <p:ext uri="{19B8F6BF-5375-455C-9EA6-DF929625EA0E}">
        <p15:presenceInfo xmlns:p15="http://schemas.microsoft.com/office/powerpoint/2012/main" userId="0efc9f41df50035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F3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659" autoAdjust="0"/>
  </p:normalViewPr>
  <p:slideViewPr>
    <p:cSldViewPr>
      <p:cViewPr varScale="1">
        <p:scale>
          <a:sx n="108" d="100"/>
          <a:sy n="108" d="100"/>
        </p:scale>
        <p:origin x="147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A8B173-DFCF-4FDC-8667-AD2A31C42940}" type="datetimeFigureOut">
              <a:rPr lang="zh-CN" altLang="en-US" smtClean="0"/>
              <a:t>2023/8/6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zh-CN"/>
              <a:t>1</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E95C18-DCF2-4AB6-836D-175F76E5B069}" type="slidenum">
              <a:rPr lang="zh-CN" altLang="en-US" smtClean="0"/>
              <a:t>‹#›</a:t>
            </a:fld>
            <a:endParaRPr lang="zh-CN" altLang="en-US"/>
          </a:p>
        </p:txBody>
      </p:sp>
    </p:spTree>
    <p:extLst>
      <p:ext uri="{BB962C8B-B14F-4D97-AF65-F5344CB8AC3E}">
        <p14:creationId xmlns:p14="http://schemas.microsoft.com/office/powerpoint/2010/main" val="3132076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96349E-10C8-49CC-B861-FDAD52A5BD61}" type="datetimeFigureOut">
              <a:rPr lang="zh-CN" altLang="en-US" smtClean="0"/>
              <a:pPr/>
              <a:t>2023/8/6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zh-CN"/>
              <a:t>1</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FFD330-0F26-4C5E-AAAF-FF7CC9957FC4}" type="slidenum">
              <a:rPr lang="zh-CN" altLang="en-US" smtClean="0"/>
              <a:pPr/>
              <a:t>‹#›</a:t>
            </a:fld>
            <a:endParaRPr lang="zh-CN" altLang="en-US"/>
          </a:p>
        </p:txBody>
      </p:sp>
    </p:spTree>
    <p:extLst>
      <p:ext uri="{BB962C8B-B14F-4D97-AF65-F5344CB8AC3E}">
        <p14:creationId xmlns:p14="http://schemas.microsoft.com/office/powerpoint/2010/main" val="37827231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2</a:t>
            </a:fld>
            <a:endParaRPr lang="zh-CN" altLang="en-US"/>
          </a:p>
        </p:txBody>
      </p:sp>
    </p:spTree>
    <p:extLst>
      <p:ext uri="{BB962C8B-B14F-4D97-AF65-F5344CB8AC3E}">
        <p14:creationId xmlns:p14="http://schemas.microsoft.com/office/powerpoint/2010/main" val="194177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3</a:t>
            </a:fld>
            <a:endParaRPr lang="zh-CN" altLang="en-US"/>
          </a:p>
        </p:txBody>
      </p:sp>
    </p:spTree>
    <p:extLst>
      <p:ext uri="{BB962C8B-B14F-4D97-AF65-F5344CB8AC3E}">
        <p14:creationId xmlns:p14="http://schemas.microsoft.com/office/powerpoint/2010/main" val="189124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4</a:t>
            </a:fld>
            <a:endParaRPr lang="zh-CN" altLang="en-US"/>
          </a:p>
        </p:txBody>
      </p:sp>
    </p:spTree>
    <p:extLst>
      <p:ext uri="{BB962C8B-B14F-4D97-AF65-F5344CB8AC3E}">
        <p14:creationId xmlns:p14="http://schemas.microsoft.com/office/powerpoint/2010/main" val="3412448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5</a:t>
            </a:fld>
            <a:endParaRPr lang="zh-CN" altLang="en-US"/>
          </a:p>
        </p:txBody>
      </p:sp>
    </p:spTree>
    <p:extLst>
      <p:ext uri="{BB962C8B-B14F-4D97-AF65-F5344CB8AC3E}">
        <p14:creationId xmlns:p14="http://schemas.microsoft.com/office/powerpoint/2010/main" val="108990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35AF454-C1DB-447C-9EEC-A5F3AC4DF9C4}" type="slidenum">
              <a:rPr lang="zh-CN" altLang="en-US" smtClean="0"/>
              <a:pPr/>
              <a:t>14</a:t>
            </a:fld>
            <a:endParaRPr lang="zh-CN" altLang="en-US"/>
          </a:p>
        </p:txBody>
      </p:sp>
    </p:spTree>
    <p:extLst>
      <p:ext uri="{BB962C8B-B14F-4D97-AF65-F5344CB8AC3E}">
        <p14:creationId xmlns:p14="http://schemas.microsoft.com/office/powerpoint/2010/main" val="1589417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334119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231798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927108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75400"/>
            <a:ext cx="6629400" cy="390525"/>
          </a:xfrm>
          <a:prstGeom prst="rect">
            <a:avLst/>
          </a:prstGeom>
        </p:spPr>
        <p:txBody>
          <a:bodyPr/>
          <a:lstStyle/>
          <a:p>
            <a:r>
              <a:rPr lang="en-US"/>
              <a:t>1</a:t>
            </a:r>
            <a:endParaRPr lang="en-US" dirty="0"/>
          </a:p>
        </p:txBody>
      </p:sp>
      <p:sp>
        <p:nvSpPr>
          <p:cNvPr id="4" name="矩形 3"/>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5619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7918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a:t>1</a:t>
            </a:r>
            <a:endParaRPr lang="zh-CN" altLang="en-US"/>
          </a:p>
        </p:txBody>
      </p:sp>
      <p:sp>
        <p:nvSpPr>
          <p:cNvPr id="6" name="灯片编号占位符 5"/>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1276272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22520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a:t>1</a:t>
            </a:r>
            <a:endParaRPr lang="zh-CN" altLang="en-US"/>
          </a:p>
        </p:txBody>
      </p:sp>
      <p:sp>
        <p:nvSpPr>
          <p:cNvPr id="9" name="灯片编号占位符 8"/>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3885564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a:t>1</a:t>
            </a:r>
            <a:endParaRPr lang="zh-CN" altLang="en-US"/>
          </a:p>
        </p:txBody>
      </p:sp>
      <p:sp>
        <p:nvSpPr>
          <p:cNvPr id="5" name="灯片编号占位符 4"/>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334440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a:t>1</a:t>
            </a:r>
            <a:endParaRPr lang="zh-CN" altLang="en-US"/>
          </a:p>
        </p:txBody>
      </p:sp>
      <p:sp>
        <p:nvSpPr>
          <p:cNvPr id="4" name="灯片编号占位符 3"/>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282493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36906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a:t>1</a:t>
            </a:r>
            <a:endParaRPr lang="zh-CN" altLang="en-US"/>
          </a:p>
        </p:txBody>
      </p:sp>
      <p:sp>
        <p:nvSpPr>
          <p:cNvPr id="7" name="灯片编号占位符 6"/>
          <p:cNvSpPr>
            <a:spLocks noGrp="1"/>
          </p:cNvSpPr>
          <p:nvPr>
            <p:ph type="sldNum" sz="quarter" idx="12"/>
          </p:nvPr>
        </p:nvSpPr>
        <p:spPr/>
        <p:txBody>
          <a:body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2705565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1</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E94F3-13AB-4454-AC6E-13E19CE5A6D4}" type="slidenum">
              <a:rPr lang="zh-CN" altLang="en-US" smtClean="0"/>
              <a:pPr/>
              <a:t>‹#›</a:t>
            </a:fld>
            <a:endParaRPr lang="zh-CN" altLang="en-US"/>
          </a:p>
        </p:txBody>
      </p:sp>
    </p:spTree>
    <p:extLst>
      <p:ext uri="{BB962C8B-B14F-4D97-AF65-F5344CB8AC3E}">
        <p14:creationId xmlns:p14="http://schemas.microsoft.com/office/powerpoint/2010/main" val="2324621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704505" y="6463784"/>
            <a:ext cx="437940"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a:t>
            </a:r>
            <a:endParaRPr lang="zh-CN" altLang="en-US" b="1" dirty="0">
              <a:latin typeface="黑体" pitchFamily="49" charset="-122"/>
              <a:ea typeface="黑体" pitchFamily="49" charset="-122"/>
              <a:cs typeface="Times New Roman" pitchFamily="18" charset="0"/>
            </a:endParaRPr>
          </a:p>
        </p:txBody>
      </p:sp>
      <p:sp>
        <p:nvSpPr>
          <p:cNvPr id="22" name="TextBox 21"/>
          <p:cNvSpPr txBox="1"/>
          <p:nvPr/>
        </p:nvSpPr>
        <p:spPr>
          <a:xfrm>
            <a:off x="0" y="6453336"/>
            <a:ext cx="9144000"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Yamaguchi Lab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CNS,  The University of Tokyo                   </a:t>
            </a:r>
            <a:r>
              <a:rPr lang="en-US" altLang="zh-CN" dirty="0">
                <a:latin typeface="Times New Roman" panose="02020603050405020304" pitchFamily="18" charset="0"/>
                <a:ea typeface="黑体" pitchFamily="49" charset="-122"/>
                <a:cs typeface="Times New Roman" panose="02020603050405020304" pitchFamily="18" charset="0"/>
              </a:rPr>
              <a:t>zhangq22@cns.s.u-tokyo.ac.jp</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dirty="0">
              <a:latin typeface="黑体" pitchFamily="49" charset="-122"/>
              <a:ea typeface="黑体" pitchFamily="49" charset="-122"/>
              <a:cs typeface="Times New Roman" pitchFamily="18" charset="0"/>
            </a:endParaRPr>
          </a:p>
        </p:txBody>
      </p:sp>
      <p:sp>
        <p:nvSpPr>
          <p:cNvPr id="6" name="TextBox 5"/>
          <p:cNvSpPr txBox="1"/>
          <p:nvPr/>
        </p:nvSpPr>
        <p:spPr>
          <a:xfrm>
            <a:off x="7374364" y="6019800"/>
            <a:ext cx="1338828" cy="369332"/>
          </a:xfrm>
          <a:prstGeom prst="rect">
            <a:avLst/>
          </a:prstGeom>
          <a:noFill/>
        </p:spPr>
        <p:txBody>
          <a:bodyPr wrap="none" rtlCol="0">
            <a:spAutoFit/>
          </a:bodyPr>
          <a:lstStyle/>
          <a:p>
            <a:r>
              <a:rPr lang="en-US" altLang="zh-CN" dirty="0">
                <a:latin typeface="Times New Roman" panose="02020603050405020304" pitchFamily="18" charset="0"/>
                <a:ea typeface="华文楷体" pitchFamily="2" charset="-122"/>
                <a:cs typeface="Times New Roman" panose="02020603050405020304" pitchFamily="18" charset="0"/>
              </a:rPr>
              <a:t>2023. 08. 07</a:t>
            </a:r>
            <a:endParaRPr lang="zh-CN" altLang="en-US" dirty="0">
              <a:latin typeface="Times New Roman" panose="02020603050405020304" pitchFamily="18" charset="0"/>
              <a:ea typeface="华文楷体" pitchFamily="2" charset="-122"/>
              <a:cs typeface="Times New Roman" panose="02020603050405020304" pitchFamily="18" charset="0"/>
            </a:endParaRPr>
          </a:p>
        </p:txBody>
      </p:sp>
      <p:sp>
        <p:nvSpPr>
          <p:cNvPr id="14" name="文本框 13">
            <a:extLst>
              <a:ext uri="{FF2B5EF4-FFF2-40B4-BE49-F238E27FC236}">
                <a16:creationId xmlns:a16="http://schemas.microsoft.com/office/drawing/2014/main" id="{B3F14B8B-9180-AA92-9D3C-D2EF7F926349}"/>
              </a:ext>
            </a:extLst>
          </p:cNvPr>
          <p:cNvSpPr txBox="1"/>
          <p:nvPr/>
        </p:nvSpPr>
        <p:spPr>
          <a:xfrm>
            <a:off x="0" y="2525752"/>
            <a:ext cx="9142445" cy="1131848"/>
          </a:xfrm>
          <a:prstGeom prst="rect">
            <a:avLst/>
          </a:prstGeom>
          <a:noFill/>
        </p:spPr>
        <p:txBody>
          <a:bodyPr wrap="square">
            <a:spAutoFit/>
          </a:bodyPr>
          <a:lstStyle/>
          <a:p>
            <a:pPr algn="ctr">
              <a:lnSpc>
                <a:spcPct val="150000"/>
              </a:lnSpc>
            </a:pPr>
            <a:r>
              <a:rPr lang="en-US" altLang="zh-CN" sz="2400" b="1" dirty="0">
                <a:latin typeface="Arial" panose="020B0604020202020204" pitchFamily="34" charset="0"/>
                <a:cs typeface="Arial" panose="020B0604020202020204" pitchFamily="34" charset="0"/>
              </a:rPr>
              <a:t>Investigation</a:t>
            </a:r>
            <a:r>
              <a:rPr lang="en-US" altLang="zh-CN" sz="2400" b="1" dirty="0">
                <a:solidFill>
                  <a:schemeClr val="tx1"/>
                </a:solidFill>
                <a:latin typeface="Arial" panose="020B0604020202020204" pitchFamily="34" charset="0"/>
                <a:cs typeface="Arial" panose="020B0604020202020204" pitchFamily="34" charset="0"/>
              </a:rPr>
              <a:t> of </a:t>
            </a:r>
            <a:r>
              <a:rPr lang="en-US" altLang="zh-CN" sz="2400" b="1" baseline="30000" dirty="0">
                <a:solidFill>
                  <a:schemeClr val="tx1"/>
                </a:solidFill>
                <a:latin typeface="Arial" panose="020B0604020202020204" pitchFamily="34" charset="0"/>
                <a:cs typeface="Arial" panose="020B0604020202020204" pitchFamily="34" charset="0"/>
              </a:rPr>
              <a:t>6</a:t>
            </a:r>
            <a:r>
              <a:rPr lang="en-US" altLang="zh-CN" sz="2400" b="1" dirty="0">
                <a:solidFill>
                  <a:schemeClr val="tx1"/>
                </a:solidFill>
                <a:latin typeface="Arial" panose="020B0604020202020204" pitchFamily="34" charset="0"/>
                <a:cs typeface="Arial" panose="020B0604020202020204" pitchFamily="34" charset="0"/>
              </a:rPr>
              <a:t>He halo structure and neutron correlations at CRIB via elastic and transfer reaction: p+</a:t>
            </a:r>
            <a:r>
              <a:rPr lang="en-US" altLang="zh-CN" sz="2400" b="1" baseline="30000" dirty="0">
                <a:solidFill>
                  <a:schemeClr val="tx1"/>
                </a:solidFill>
                <a:latin typeface="Arial" panose="020B0604020202020204" pitchFamily="34" charset="0"/>
                <a:cs typeface="Arial" panose="020B0604020202020204" pitchFamily="34" charset="0"/>
              </a:rPr>
              <a:t>6</a:t>
            </a:r>
            <a:r>
              <a:rPr lang="en-US" altLang="zh-CN" sz="2400" b="1" dirty="0">
                <a:solidFill>
                  <a:schemeClr val="tx1"/>
                </a:solidFill>
                <a:latin typeface="Arial" panose="020B0604020202020204" pitchFamily="34" charset="0"/>
                <a:cs typeface="Arial" panose="020B0604020202020204" pitchFamily="34" charset="0"/>
              </a:rPr>
              <a:t>He</a:t>
            </a:r>
            <a:endParaRPr lang="zh-CN" altLang="en-US" sz="2400" b="1" dirty="0">
              <a:solidFill>
                <a:schemeClr val="tx1"/>
              </a:solidFill>
              <a:latin typeface="Arial" panose="020B0604020202020204" pitchFamily="34" charset="0"/>
              <a:ea typeface="黑体" pitchFamily="49" charset="-122"/>
              <a:cs typeface="Arial" panose="020B0604020202020204" pitchFamily="34" charset="0"/>
            </a:endParaRPr>
          </a:p>
        </p:txBody>
      </p:sp>
      <p:sp>
        <p:nvSpPr>
          <p:cNvPr id="17" name="文本框 16">
            <a:extLst>
              <a:ext uri="{FF2B5EF4-FFF2-40B4-BE49-F238E27FC236}">
                <a16:creationId xmlns:a16="http://schemas.microsoft.com/office/drawing/2014/main" id="{616BE737-1A91-3902-1CF9-524B1EB8DBA3}"/>
              </a:ext>
            </a:extLst>
          </p:cNvPr>
          <p:cNvSpPr txBox="1"/>
          <p:nvPr/>
        </p:nvSpPr>
        <p:spPr>
          <a:xfrm>
            <a:off x="1600201" y="805065"/>
            <a:ext cx="5867400" cy="523220"/>
          </a:xfrm>
          <a:prstGeom prst="rect">
            <a:avLst/>
          </a:prstGeom>
          <a:noFill/>
        </p:spPr>
        <p:txBody>
          <a:bodyPr wrap="square" rtlCol="0">
            <a:spAutoFit/>
          </a:bodyPr>
          <a:lstStyle/>
          <a:p>
            <a:r>
              <a:rPr lang="en-US" altLang="zh-CN" sz="2800" b="1" dirty="0">
                <a:solidFill>
                  <a:srgbClr val="0070C0"/>
                </a:solidFill>
                <a:latin typeface="Arial" panose="020B0604020202020204" pitchFamily="34" charset="0"/>
                <a:cs typeface="Arial" panose="020B0604020202020204" pitchFamily="34" charset="0"/>
              </a:rPr>
              <a:t>CNS Summer school 2023</a:t>
            </a:r>
            <a:endParaRPr lang="zh-CN" altLang="en-US" sz="2800" b="1" dirty="0">
              <a:solidFill>
                <a:srgbClr val="0070C0"/>
              </a:solidFill>
              <a:latin typeface="Arial" panose="020B0604020202020204" pitchFamily="34" charset="0"/>
              <a:cs typeface="Arial" panose="020B0604020202020204" pitchFamily="34" charset="0"/>
            </a:endParaRPr>
          </a:p>
        </p:txBody>
      </p:sp>
      <p:pic>
        <p:nvPicPr>
          <p:cNvPr id="1028" name="Picture 4">
            <a:extLst>
              <a:ext uri="{FF2B5EF4-FFF2-40B4-BE49-F238E27FC236}">
                <a16:creationId xmlns:a16="http://schemas.microsoft.com/office/drawing/2014/main" id="{CCFDE29D-5F2C-32B6-7E4B-85473B92E2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7761"/>
            <a:ext cx="1296738" cy="129483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229734BD-1982-9084-5755-35D505C294BA}"/>
              </a:ext>
            </a:extLst>
          </p:cNvPr>
          <p:cNvSpPr txBox="1"/>
          <p:nvPr/>
        </p:nvSpPr>
        <p:spPr>
          <a:xfrm>
            <a:off x="3886200" y="4036050"/>
            <a:ext cx="4495799" cy="400110"/>
          </a:xfrm>
          <a:prstGeom prst="rect">
            <a:avLst/>
          </a:prstGeom>
          <a:noFill/>
        </p:spPr>
        <p:txBody>
          <a:bodyPr wrap="square">
            <a:spAutoFit/>
          </a:bodyPr>
          <a:lstStyle/>
          <a:p>
            <a:r>
              <a:rPr lang="en-US" altLang="zh-CN" sz="2000" kern="100" dirty="0">
                <a:effectLst/>
                <a:latin typeface="Times New Roman" panose="02020603050405020304" pitchFamily="18" charset="0"/>
                <a:ea typeface="等线" panose="02010600030101010101" pitchFamily="2" charset="-122"/>
                <a:cs typeface="Times New Roman" panose="02020603050405020304" pitchFamily="18" charset="0"/>
              </a:rPr>
              <a:t>Qian Zhang</a:t>
            </a:r>
            <a:endParaRPr lang="zh-CN" altLang="en-US" sz="2000" dirty="0"/>
          </a:p>
        </p:txBody>
      </p:sp>
      <p:pic>
        <p:nvPicPr>
          <p:cNvPr id="2" name="Picture 4" descr="校徽">
            <a:extLst>
              <a:ext uri="{FF2B5EF4-FFF2-40B4-BE49-F238E27FC236}">
                <a16:creationId xmlns:a16="http://schemas.microsoft.com/office/drawing/2014/main" id="{45BB683D-969D-511E-FF0D-0F1EAF578722}"/>
              </a:ext>
            </a:extLst>
          </p:cNvPr>
          <p:cNvPicPr>
            <a:picLocks noChangeAspect="1" noChangeArrowheads="1"/>
          </p:cNvPicPr>
          <p:nvPr/>
        </p:nvPicPr>
        <p:blipFill>
          <a:blip r:embed="rId4" cstate="print"/>
          <a:srcRect/>
          <a:stretch>
            <a:fillRect/>
          </a:stretch>
        </p:blipFill>
        <p:spPr bwMode="auto">
          <a:xfrm>
            <a:off x="7543800" y="511640"/>
            <a:ext cx="1219200" cy="1181208"/>
          </a:xfrm>
          <a:prstGeom prst="rect">
            <a:avLst/>
          </a:prstGeom>
          <a:noFill/>
          <a:ln w="9525">
            <a:noFill/>
            <a:miter lim="800000"/>
            <a:headEnd/>
            <a:tailEnd/>
          </a:ln>
        </p:spPr>
      </p:pic>
    </p:spTree>
    <p:extLst>
      <p:ext uri="{BB962C8B-B14F-4D97-AF65-F5344CB8AC3E}">
        <p14:creationId xmlns:p14="http://schemas.microsoft.com/office/powerpoint/2010/main" val="2681376730"/>
      </p:ext>
    </p:extLst>
  </p:cSld>
  <p:clrMapOvr>
    <a:masterClrMapping/>
  </p:clrMapOvr>
  <mc:AlternateContent xmlns:mc="http://schemas.openxmlformats.org/markup-compatibility/2006" xmlns:p14="http://schemas.microsoft.com/office/powerpoint/2010/main">
    <mc:Choice Requires="p14">
      <p:transition spd="slow" p14:dur="1500" advTm="21116"/>
    </mc:Choice>
    <mc:Fallback xmlns="">
      <p:transition spd="slow" advTm="2111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757486"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setup</a:t>
            </a:r>
          </a:p>
        </p:txBody>
      </p:sp>
      <p:sp>
        <p:nvSpPr>
          <p:cNvPr id="90" name="矩形 89">
            <a:extLst>
              <a:ext uri="{FF2B5EF4-FFF2-40B4-BE49-F238E27FC236}">
                <a16:creationId xmlns:a16="http://schemas.microsoft.com/office/drawing/2014/main" id="{61EF6DCD-B42F-F3DE-1E4F-25360A579D3F}"/>
              </a:ext>
            </a:extLst>
          </p:cNvPr>
          <p:cNvSpPr/>
          <p:nvPr/>
        </p:nvSpPr>
        <p:spPr>
          <a:xfrm>
            <a:off x="8646814" y="6460549"/>
            <a:ext cx="546946"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-10-</a:t>
            </a:r>
            <a:endParaRPr lang="zh-CN" altLang="en-US" b="1" dirty="0">
              <a:latin typeface="黑体" pitchFamily="49" charset="-122"/>
              <a:ea typeface="黑体" pitchFamily="49" charset="-122"/>
              <a:cs typeface="Times New Roman" pitchFamily="18" charset="0"/>
            </a:endParaRPr>
          </a:p>
        </p:txBody>
      </p:sp>
      <p:pic>
        <p:nvPicPr>
          <p:cNvPr id="6" name="Content Placeholder 3">
            <a:extLst>
              <a:ext uri="{FF2B5EF4-FFF2-40B4-BE49-F238E27FC236}">
                <a16:creationId xmlns:a16="http://schemas.microsoft.com/office/drawing/2014/main" id="{1AAC0FC6-CADD-57F4-4AF3-924E4D467589}"/>
              </a:ext>
            </a:extLst>
          </p:cNvPr>
          <p:cNvPicPr>
            <a:picLocks noChangeAspect="1"/>
          </p:cNvPicPr>
          <p:nvPr/>
        </p:nvPicPr>
        <p:blipFill>
          <a:blip r:embed="rId2"/>
          <a:stretch>
            <a:fillRect/>
          </a:stretch>
        </p:blipFill>
        <p:spPr>
          <a:xfrm>
            <a:off x="540798" y="1163010"/>
            <a:ext cx="2418645" cy="2376000"/>
          </a:xfrm>
          <a:prstGeom prst="rect">
            <a:avLst/>
          </a:prstGeom>
        </p:spPr>
      </p:pic>
      <p:sp>
        <p:nvSpPr>
          <p:cNvPr id="13" name="文本框 12">
            <a:extLst>
              <a:ext uri="{FF2B5EF4-FFF2-40B4-BE49-F238E27FC236}">
                <a16:creationId xmlns:a16="http://schemas.microsoft.com/office/drawing/2014/main" id="{E1BD6352-82E3-A3B4-979B-CB7AE380BA0D}"/>
              </a:ext>
            </a:extLst>
          </p:cNvPr>
          <p:cNvSpPr txBox="1"/>
          <p:nvPr/>
        </p:nvSpPr>
        <p:spPr>
          <a:xfrm>
            <a:off x="629356" y="753470"/>
            <a:ext cx="2418644" cy="369332"/>
          </a:xfrm>
          <a:prstGeom prst="rect">
            <a:avLst/>
          </a:prstGeom>
          <a:noFill/>
        </p:spPr>
        <p:txBody>
          <a:bodyPr wrap="square">
            <a:spAutoFit/>
          </a:bodyPr>
          <a:lstStyle/>
          <a:p>
            <a:r>
              <a:rPr lang="en-US" altLang="zh-CN" dirty="0"/>
              <a:t>MPR+MSCF (tel1 DSSD)</a:t>
            </a:r>
            <a:endParaRPr lang="zh-CN" altLang="en-US" dirty="0"/>
          </a:p>
        </p:txBody>
      </p:sp>
      <p:pic>
        <p:nvPicPr>
          <p:cNvPr id="14" name="Content Placeholder 3">
            <a:extLst>
              <a:ext uri="{FF2B5EF4-FFF2-40B4-BE49-F238E27FC236}">
                <a16:creationId xmlns:a16="http://schemas.microsoft.com/office/drawing/2014/main" id="{30C0A8E5-56E7-1DED-96C8-643223AE5E4A}"/>
              </a:ext>
            </a:extLst>
          </p:cNvPr>
          <p:cNvPicPr>
            <a:picLocks noChangeAspect="1"/>
          </p:cNvPicPr>
          <p:nvPr/>
        </p:nvPicPr>
        <p:blipFill>
          <a:blip r:embed="rId3"/>
          <a:stretch>
            <a:fillRect/>
          </a:stretch>
        </p:blipFill>
        <p:spPr>
          <a:xfrm>
            <a:off x="6537881" y="1163884"/>
            <a:ext cx="2382405" cy="2375126"/>
          </a:xfrm>
          <a:prstGeom prst="rect">
            <a:avLst/>
          </a:prstGeom>
        </p:spPr>
      </p:pic>
      <p:sp>
        <p:nvSpPr>
          <p:cNvPr id="15" name="文本框 14">
            <a:extLst>
              <a:ext uri="{FF2B5EF4-FFF2-40B4-BE49-F238E27FC236}">
                <a16:creationId xmlns:a16="http://schemas.microsoft.com/office/drawing/2014/main" id="{C7769789-5230-1BC9-89EE-22A3624E259D}"/>
              </a:ext>
            </a:extLst>
          </p:cNvPr>
          <p:cNvSpPr txBox="1"/>
          <p:nvPr/>
        </p:nvSpPr>
        <p:spPr>
          <a:xfrm>
            <a:off x="3537162" y="704832"/>
            <a:ext cx="2863638" cy="369332"/>
          </a:xfrm>
          <a:prstGeom prst="rect">
            <a:avLst/>
          </a:prstGeom>
          <a:noFill/>
        </p:spPr>
        <p:txBody>
          <a:bodyPr wrap="square">
            <a:spAutoFit/>
          </a:bodyPr>
          <a:lstStyle/>
          <a:p>
            <a:r>
              <a:rPr lang="en-US" altLang="zh-CN" dirty="0"/>
              <a:t>Original circuit (tel2 DSSD)</a:t>
            </a:r>
            <a:endParaRPr lang="zh-CN" altLang="en-US" dirty="0"/>
          </a:p>
        </p:txBody>
      </p:sp>
      <p:sp>
        <p:nvSpPr>
          <p:cNvPr id="16" name="文本框 15">
            <a:extLst>
              <a:ext uri="{FF2B5EF4-FFF2-40B4-BE49-F238E27FC236}">
                <a16:creationId xmlns:a16="http://schemas.microsoft.com/office/drawing/2014/main" id="{B73B6C29-56C5-4D5D-5480-A6EAADF2DF41}"/>
              </a:ext>
            </a:extLst>
          </p:cNvPr>
          <p:cNvSpPr txBox="1"/>
          <p:nvPr/>
        </p:nvSpPr>
        <p:spPr>
          <a:xfrm>
            <a:off x="2169954" y="3593068"/>
            <a:ext cx="2743200" cy="369332"/>
          </a:xfrm>
          <a:prstGeom prst="rect">
            <a:avLst/>
          </a:prstGeom>
          <a:noFill/>
        </p:spPr>
        <p:txBody>
          <a:bodyPr wrap="square">
            <a:spAutoFit/>
          </a:bodyPr>
          <a:lstStyle/>
          <a:p>
            <a:r>
              <a:rPr lang="en-US" altLang="zh-CN" dirty="0"/>
              <a:t>MUX + HPF (tel4 DSSD)</a:t>
            </a:r>
            <a:endParaRPr lang="zh-CN" altLang="en-US" dirty="0"/>
          </a:p>
        </p:txBody>
      </p:sp>
      <p:sp>
        <p:nvSpPr>
          <p:cNvPr id="17" name="文本框 16">
            <a:extLst>
              <a:ext uri="{FF2B5EF4-FFF2-40B4-BE49-F238E27FC236}">
                <a16:creationId xmlns:a16="http://schemas.microsoft.com/office/drawing/2014/main" id="{9542A91E-3C21-79DB-D102-E06A6C74C14E}"/>
              </a:ext>
            </a:extLst>
          </p:cNvPr>
          <p:cNvSpPr txBox="1"/>
          <p:nvPr/>
        </p:nvSpPr>
        <p:spPr>
          <a:xfrm>
            <a:off x="7315200" y="750213"/>
            <a:ext cx="3065100" cy="369332"/>
          </a:xfrm>
          <a:prstGeom prst="rect">
            <a:avLst/>
          </a:prstGeom>
          <a:noFill/>
        </p:spPr>
        <p:txBody>
          <a:bodyPr wrap="square">
            <a:spAutoFit/>
          </a:bodyPr>
          <a:lstStyle/>
          <a:p>
            <a:r>
              <a:rPr lang="en-US" altLang="zh-CN" dirty="0"/>
              <a:t>tel1 SSSD </a:t>
            </a:r>
            <a:endParaRPr lang="zh-CN" altLang="en-US" dirty="0"/>
          </a:p>
        </p:txBody>
      </p:sp>
      <p:sp>
        <p:nvSpPr>
          <p:cNvPr id="19" name="文本框 18">
            <a:extLst>
              <a:ext uri="{FF2B5EF4-FFF2-40B4-BE49-F238E27FC236}">
                <a16:creationId xmlns:a16="http://schemas.microsoft.com/office/drawing/2014/main" id="{4BCBAC9E-0F8A-580C-28C8-C752A2F15766}"/>
              </a:ext>
            </a:extLst>
          </p:cNvPr>
          <p:cNvSpPr txBox="1"/>
          <p:nvPr/>
        </p:nvSpPr>
        <p:spPr>
          <a:xfrm>
            <a:off x="6858000" y="1305269"/>
            <a:ext cx="1295400" cy="646331"/>
          </a:xfrm>
          <a:prstGeom prst="rect">
            <a:avLst/>
          </a:prstGeom>
          <a:noFill/>
        </p:spPr>
        <p:txBody>
          <a:bodyPr wrap="square">
            <a:spAutoFit/>
          </a:bodyPr>
          <a:lstStyle/>
          <a:p>
            <a:r>
              <a:rPr lang="en-US" altLang="en-US" sz="1200" dirty="0"/>
              <a:t>75 </a:t>
            </a:r>
            <a:r>
              <a:rPr lang="el-GR" altLang="en-US" sz="1200" dirty="0">
                <a:latin typeface="Times New Roman" panose="02020603050405020304" pitchFamily="18" charset="0"/>
                <a:cs typeface="Times New Roman" panose="02020603050405020304" pitchFamily="18" charset="0"/>
              </a:rPr>
              <a:t>μ</a:t>
            </a:r>
            <a:r>
              <a:rPr lang="en-US" altLang="en-US" sz="1200" dirty="0">
                <a:latin typeface="Times New Roman" panose="02020603050405020304" pitchFamily="18" charset="0"/>
                <a:cs typeface="Times New Roman" panose="02020603050405020304" pitchFamily="18" charset="0"/>
              </a:rPr>
              <a:t>m</a:t>
            </a:r>
            <a:endParaRPr lang="en-US" altLang="en-US" sz="1200" dirty="0"/>
          </a:p>
          <a:p>
            <a:r>
              <a:rPr lang="en-US" altLang="en-US" sz="1200" dirty="0"/>
              <a:t>3.147 MeV</a:t>
            </a:r>
          </a:p>
          <a:p>
            <a:r>
              <a:rPr lang="en-US" altLang="en-US" sz="1200" b="1" dirty="0"/>
              <a:t>Resolution 3.1%</a:t>
            </a:r>
            <a:endParaRPr lang="zh-CN" altLang="en-US" sz="1200" b="1" dirty="0"/>
          </a:p>
        </p:txBody>
      </p:sp>
      <p:sp>
        <p:nvSpPr>
          <p:cNvPr id="27" name="文本框 26">
            <a:extLst>
              <a:ext uri="{FF2B5EF4-FFF2-40B4-BE49-F238E27FC236}">
                <a16:creationId xmlns:a16="http://schemas.microsoft.com/office/drawing/2014/main" id="{10BD902A-A7A8-C1E7-CC68-57A64E3B2DAC}"/>
              </a:ext>
            </a:extLst>
          </p:cNvPr>
          <p:cNvSpPr txBox="1"/>
          <p:nvPr/>
        </p:nvSpPr>
        <p:spPr>
          <a:xfrm>
            <a:off x="732685" y="1308005"/>
            <a:ext cx="1441534" cy="830997"/>
          </a:xfrm>
          <a:prstGeom prst="rect">
            <a:avLst/>
          </a:prstGeom>
          <a:noFill/>
        </p:spPr>
        <p:txBody>
          <a:bodyPr wrap="square">
            <a:spAutoFit/>
          </a:bodyPr>
          <a:lstStyle/>
          <a:p>
            <a:r>
              <a:rPr lang="en-US" altLang="en-US" sz="1200" dirty="0"/>
              <a:t>300 </a:t>
            </a:r>
            <a:r>
              <a:rPr lang="el-GR" altLang="en-US" sz="1200" dirty="0">
                <a:latin typeface="Times New Roman" panose="02020603050405020304" pitchFamily="18" charset="0"/>
                <a:cs typeface="Times New Roman" panose="02020603050405020304" pitchFamily="18" charset="0"/>
              </a:rPr>
              <a:t>μ</a:t>
            </a:r>
            <a:r>
              <a:rPr lang="en-US" altLang="en-US" sz="1200" dirty="0">
                <a:latin typeface="Times New Roman" panose="02020603050405020304" pitchFamily="18" charset="0"/>
                <a:cs typeface="Times New Roman" panose="02020603050405020304" pitchFamily="18" charset="0"/>
              </a:rPr>
              <a:t>m</a:t>
            </a:r>
            <a:endParaRPr lang="en-US" altLang="en-US" sz="1200" dirty="0"/>
          </a:p>
          <a:p>
            <a:r>
              <a:rPr lang="x-none" altLang="en-US" sz="1200" dirty="0"/>
              <a:t>3.148</a:t>
            </a:r>
            <a:r>
              <a:rPr lang="en-US" altLang="en-US" sz="1200" dirty="0"/>
              <a:t> MeV </a:t>
            </a:r>
          </a:p>
          <a:p>
            <a:r>
              <a:rPr lang="en-US" altLang="en-US" sz="1200" b="1" dirty="0"/>
              <a:t>Resolution 1.8%</a:t>
            </a:r>
            <a:endParaRPr lang="zh-CN" altLang="en-US" sz="1200" b="1" dirty="0"/>
          </a:p>
          <a:p>
            <a:r>
              <a:rPr lang="x-none" altLang="en-US" sz="1200" dirty="0"/>
              <a:t> </a:t>
            </a:r>
            <a:endParaRPr lang="zh-CN" altLang="en-US" sz="1200" dirty="0"/>
          </a:p>
        </p:txBody>
      </p:sp>
      <p:sp>
        <p:nvSpPr>
          <p:cNvPr id="29" name="文本框 28">
            <a:extLst>
              <a:ext uri="{FF2B5EF4-FFF2-40B4-BE49-F238E27FC236}">
                <a16:creationId xmlns:a16="http://schemas.microsoft.com/office/drawing/2014/main" id="{0875A4F6-046F-8C26-9CCD-977855EA30AE}"/>
              </a:ext>
            </a:extLst>
          </p:cNvPr>
          <p:cNvSpPr txBox="1"/>
          <p:nvPr/>
        </p:nvSpPr>
        <p:spPr>
          <a:xfrm>
            <a:off x="2100466" y="1166770"/>
            <a:ext cx="718350" cy="276999"/>
          </a:xfrm>
          <a:prstGeom prst="rect">
            <a:avLst/>
          </a:prstGeom>
          <a:noFill/>
        </p:spPr>
        <p:txBody>
          <a:bodyPr wrap="square">
            <a:spAutoFit/>
          </a:bodyPr>
          <a:lstStyle/>
          <a:p>
            <a:r>
              <a:rPr lang="x-none" altLang="en-US" sz="1200" dirty="0"/>
              <a:t>5.458</a:t>
            </a:r>
            <a:endParaRPr lang="zh-CN" altLang="en-US" sz="1200" dirty="0"/>
          </a:p>
        </p:txBody>
      </p:sp>
      <p:sp>
        <p:nvSpPr>
          <p:cNvPr id="31" name="文本框 30">
            <a:extLst>
              <a:ext uri="{FF2B5EF4-FFF2-40B4-BE49-F238E27FC236}">
                <a16:creationId xmlns:a16="http://schemas.microsoft.com/office/drawing/2014/main" id="{B57BB780-6B8E-35D1-9667-FC7952D46A98}"/>
              </a:ext>
            </a:extLst>
          </p:cNvPr>
          <p:cNvSpPr txBox="1"/>
          <p:nvPr/>
        </p:nvSpPr>
        <p:spPr>
          <a:xfrm>
            <a:off x="2174219" y="2007817"/>
            <a:ext cx="713764" cy="276999"/>
          </a:xfrm>
          <a:prstGeom prst="rect">
            <a:avLst/>
          </a:prstGeom>
          <a:noFill/>
        </p:spPr>
        <p:txBody>
          <a:bodyPr wrap="square">
            <a:spAutoFit/>
          </a:bodyPr>
          <a:lstStyle/>
          <a:p>
            <a:r>
              <a:rPr lang="x-none" altLang="en-US" sz="1200" dirty="0"/>
              <a:t>5.767</a:t>
            </a:r>
            <a:endParaRPr lang="zh-CN" altLang="en-US" sz="1200" dirty="0"/>
          </a:p>
        </p:txBody>
      </p:sp>
      <p:pic>
        <p:nvPicPr>
          <p:cNvPr id="33" name="Content Placeholder 4">
            <a:extLst>
              <a:ext uri="{FF2B5EF4-FFF2-40B4-BE49-F238E27FC236}">
                <a16:creationId xmlns:a16="http://schemas.microsoft.com/office/drawing/2014/main" id="{4AE85DB0-4206-4A9F-6F74-4EE1129BFE5C}"/>
              </a:ext>
            </a:extLst>
          </p:cNvPr>
          <p:cNvPicPr>
            <a:picLocks noChangeAspect="1"/>
          </p:cNvPicPr>
          <p:nvPr/>
        </p:nvPicPr>
        <p:blipFill>
          <a:blip r:embed="rId4"/>
          <a:stretch>
            <a:fillRect/>
          </a:stretch>
        </p:blipFill>
        <p:spPr>
          <a:xfrm>
            <a:off x="3698618" y="1163010"/>
            <a:ext cx="2333008" cy="2376000"/>
          </a:xfrm>
          <a:prstGeom prst="rect">
            <a:avLst/>
          </a:prstGeom>
        </p:spPr>
      </p:pic>
      <p:sp>
        <p:nvSpPr>
          <p:cNvPr id="34" name="文本框 33">
            <a:extLst>
              <a:ext uri="{FF2B5EF4-FFF2-40B4-BE49-F238E27FC236}">
                <a16:creationId xmlns:a16="http://schemas.microsoft.com/office/drawing/2014/main" id="{37A650ED-BB19-321C-7A2F-4737043ACA8E}"/>
              </a:ext>
            </a:extLst>
          </p:cNvPr>
          <p:cNvSpPr txBox="1"/>
          <p:nvPr/>
        </p:nvSpPr>
        <p:spPr>
          <a:xfrm>
            <a:off x="3758602" y="1305269"/>
            <a:ext cx="1284607" cy="646331"/>
          </a:xfrm>
          <a:prstGeom prst="rect">
            <a:avLst/>
          </a:prstGeom>
          <a:noFill/>
        </p:spPr>
        <p:txBody>
          <a:bodyPr wrap="square">
            <a:spAutoFit/>
          </a:bodyPr>
          <a:lstStyle/>
          <a:p>
            <a:r>
              <a:rPr lang="en-US" altLang="en-US" sz="1200" dirty="0"/>
              <a:t>300 </a:t>
            </a:r>
            <a:r>
              <a:rPr lang="el-GR" altLang="en-US" sz="1200" dirty="0">
                <a:latin typeface="Times New Roman" panose="02020603050405020304" pitchFamily="18" charset="0"/>
                <a:cs typeface="Times New Roman" panose="02020603050405020304" pitchFamily="18" charset="0"/>
              </a:rPr>
              <a:t>μ</a:t>
            </a:r>
            <a:r>
              <a:rPr lang="en-US" altLang="en-US" sz="1200" dirty="0">
                <a:latin typeface="Times New Roman" panose="02020603050405020304" pitchFamily="18" charset="0"/>
                <a:cs typeface="Times New Roman" panose="02020603050405020304" pitchFamily="18" charset="0"/>
              </a:rPr>
              <a:t>m</a:t>
            </a:r>
            <a:endParaRPr lang="en-US" altLang="en-US" sz="1200" dirty="0"/>
          </a:p>
          <a:p>
            <a:r>
              <a:rPr lang="en-US" altLang="en-US" sz="1200" dirty="0"/>
              <a:t>3.139 MeV</a:t>
            </a:r>
          </a:p>
          <a:p>
            <a:r>
              <a:rPr lang="en-US" altLang="en-US" sz="1200" b="1" dirty="0"/>
              <a:t>Resolution 4.6%</a:t>
            </a:r>
            <a:endParaRPr lang="zh-CN" altLang="en-US" sz="1200" b="1" dirty="0"/>
          </a:p>
        </p:txBody>
      </p:sp>
      <p:pic>
        <p:nvPicPr>
          <p:cNvPr id="35" name="Content Placeholder 3">
            <a:extLst>
              <a:ext uri="{FF2B5EF4-FFF2-40B4-BE49-F238E27FC236}">
                <a16:creationId xmlns:a16="http://schemas.microsoft.com/office/drawing/2014/main" id="{F442E31C-7685-AFAC-68ED-DBD5F53E77C3}"/>
              </a:ext>
            </a:extLst>
          </p:cNvPr>
          <p:cNvPicPr>
            <a:picLocks noChangeAspect="1"/>
          </p:cNvPicPr>
          <p:nvPr/>
        </p:nvPicPr>
        <p:blipFill>
          <a:blip r:embed="rId5"/>
          <a:stretch>
            <a:fillRect/>
          </a:stretch>
        </p:blipFill>
        <p:spPr>
          <a:xfrm>
            <a:off x="3657600" y="3927857"/>
            <a:ext cx="2387441" cy="2376000"/>
          </a:xfrm>
          <a:prstGeom prst="rect">
            <a:avLst/>
          </a:prstGeom>
        </p:spPr>
      </p:pic>
      <p:sp>
        <p:nvSpPr>
          <p:cNvPr id="36" name="文本框 35">
            <a:extLst>
              <a:ext uri="{FF2B5EF4-FFF2-40B4-BE49-F238E27FC236}">
                <a16:creationId xmlns:a16="http://schemas.microsoft.com/office/drawing/2014/main" id="{7F1A7F2D-A724-1096-BC8A-A087B7E38DC2}"/>
              </a:ext>
            </a:extLst>
          </p:cNvPr>
          <p:cNvSpPr txBox="1"/>
          <p:nvPr/>
        </p:nvSpPr>
        <p:spPr>
          <a:xfrm>
            <a:off x="3798429" y="4067987"/>
            <a:ext cx="1295400" cy="646331"/>
          </a:xfrm>
          <a:prstGeom prst="rect">
            <a:avLst/>
          </a:prstGeom>
          <a:noFill/>
        </p:spPr>
        <p:txBody>
          <a:bodyPr wrap="square">
            <a:spAutoFit/>
          </a:bodyPr>
          <a:lstStyle/>
          <a:p>
            <a:r>
              <a:rPr lang="en-US" altLang="en-US" sz="1200" dirty="0"/>
              <a:t>73 </a:t>
            </a:r>
            <a:r>
              <a:rPr lang="el-GR" altLang="en-US" sz="1200" dirty="0">
                <a:latin typeface="Times New Roman" panose="02020603050405020304" pitchFamily="18" charset="0"/>
                <a:cs typeface="Times New Roman" panose="02020603050405020304" pitchFamily="18" charset="0"/>
              </a:rPr>
              <a:t>μ</a:t>
            </a:r>
            <a:r>
              <a:rPr lang="en-US" altLang="en-US" sz="1200" dirty="0">
                <a:latin typeface="Times New Roman" panose="02020603050405020304" pitchFamily="18" charset="0"/>
                <a:cs typeface="Times New Roman" panose="02020603050405020304" pitchFamily="18" charset="0"/>
              </a:rPr>
              <a:t>m</a:t>
            </a:r>
            <a:endParaRPr lang="en-US" altLang="en-US" sz="1200" dirty="0"/>
          </a:p>
          <a:p>
            <a:r>
              <a:rPr lang="en-US" altLang="en-US" sz="1200" dirty="0"/>
              <a:t>3.147 MeV</a:t>
            </a:r>
          </a:p>
          <a:p>
            <a:r>
              <a:rPr lang="en-US" altLang="en-US" sz="1200" b="1" dirty="0"/>
              <a:t>Resolution </a:t>
            </a:r>
            <a:r>
              <a:rPr lang="en-US" altLang="en-US" sz="1200" b="1" dirty="0">
                <a:sym typeface="+mn-ea"/>
              </a:rPr>
              <a:t>2.1%</a:t>
            </a:r>
            <a:endParaRPr lang="zh-CN" altLang="en-US" sz="1200" b="1" dirty="0"/>
          </a:p>
        </p:txBody>
      </p:sp>
      <p:pic>
        <p:nvPicPr>
          <p:cNvPr id="37" name="Picture 2">
            <a:extLst>
              <a:ext uri="{FF2B5EF4-FFF2-40B4-BE49-F238E27FC236}">
                <a16:creationId xmlns:a16="http://schemas.microsoft.com/office/drawing/2014/main" id="{B14D3C39-0263-A56A-B7DA-C3762FFAF2F8}"/>
              </a:ext>
            </a:extLst>
          </p:cNvPr>
          <p:cNvPicPr>
            <a:picLocks noChangeAspect="1"/>
          </p:cNvPicPr>
          <p:nvPr/>
        </p:nvPicPr>
        <p:blipFill>
          <a:blip r:embed="rId6"/>
          <a:stretch>
            <a:fillRect/>
          </a:stretch>
        </p:blipFill>
        <p:spPr>
          <a:xfrm>
            <a:off x="478787" y="3926424"/>
            <a:ext cx="2493013" cy="2376000"/>
          </a:xfrm>
          <a:prstGeom prst="rect">
            <a:avLst/>
          </a:prstGeom>
        </p:spPr>
      </p:pic>
      <p:sp>
        <p:nvSpPr>
          <p:cNvPr id="38" name="箭头: 右 37">
            <a:extLst>
              <a:ext uri="{FF2B5EF4-FFF2-40B4-BE49-F238E27FC236}">
                <a16:creationId xmlns:a16="http://schemas.microsoft.com/office/drawing/2014/main" id="{EB867FCF-D655-3BCA-727A-6339DC7DAB9C}"/>
              </a:ext>
            </a:extLst>
          </p:cNvPr>
          <p:cNvSpPr/>
          <p:nvPr/>
        </p:nvSpPr>
        <p:spPr>
          <a:xfrm>
            <a:off x="2954044" y="4966785"/>
            <a:ext cx="747713" cy="3672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Strip 1</a:t>
            </a:r>
            <a:endParaRPr lang="zh-CN" altLang="en-US" sz="1400" dirty="0"/>
          </a:p>
        </p:txBody>
      </p:sp>
      <p:sp>
        <p:nvSpPr>
          <p:cNvPr id="39" name="文本框 38">
            <a:extLst>
              <a:ext uri="{FF2B5EF4-FFF2-40B4-BE49-F238E27FC236}">
                <a16:creationId xmlns:a16="http://schemas.microsoft.com/office/drawing/2014/main" id="{50D832AF-ADB2-F84D-7EF2-234B2EE0C2E4}"/>
              </a:ext>
            </a:extLst>
          </p:cNvPr>
          <p:cNvSpPr txBox="1"/>
          <p:nvPr/>
        </p:nvSpPr>
        <p:spPr>
          <a:xfrm>
            <a:off x="6059837" y="4290835"/>
            <a:ext cx="2860449" cy="1323439"/>
          </a:xfrm>
          <a:prstGeom prst="rect">
            <a:avLst/>
          </a:prstGeom>
          <a:noFill/>
          <a:ln w="22225">
            <a:solidFill>
              <a:schemeClr val="accent6"/>
            </a:solidFill>
          </a:ln>
        </p:spPr>
        <p:txBody>
          <a:bodyPr wrap="square">
            <a:spAutoFit/>
          </a:bodyPr>
          <a:lstStyle/>
          <a:p>
            <a:pPr algn="just"/>
            <a:r>
              <a:rPr lang="en-US" altLang="zh-CN" sz="2000" dirty="0"/>
              <a:t>The energy resolution is less than 5%, and we can get a good position information of MUX.</a:t>
            </a:r>
            <a:endParaRPr lang="zh-CN" altLang="en-US" sz="2000" dirty="0"/>
          </a:p>
        </p:txBody>
      </p:sp>
      <p:sp>
        <p:nvSpPr>
          <p:cNvPr id="40" name="文本框 39">
            <a:extLst>
              <a:ext uri="{FF2B5EF4-FFF2-40B4-BE49-F238E27FC236}">
                <a16:creationId xmlns:a16="http://schemas.microsoft.com/office/drawing/2014/main" id="{9BB2FE0E-6C9B-B50B-CE52-5A0505851511}"/>
              </a:ext>
            </a:extLst>
          </p:cNvPr>
          <p:cNvSpPr txBox="1"/>
          <p:nvPr/>
        </p:nvSpPr>
        <p:spPr>
          <a:xfrm>
            <a:off x="629356" y="3962014"/>
            <a:ext cx="666044" cy="276999"/>
          </a:xfrm>
          <a:prstGeom prst="rect">
            <a:avLst/>
          </a:prstGeom>
          <a:noFill/>
        </p:spPr>
        <p:txBody>
          <a:bodyPr wrap="square">
            <a:spAutoFit/>
          </a:bodyPr>
          <a:lstStyle/>
          <a:p>
            <a:r>
              <a:rPr lang="en-US" altLang="en-US" sz="1200" dirty="0"/>
              <a:t>Strip 1</a:t>
            </a:r>
          </a:p>
        </p:txBody>
      </p:sp>
      <p:sp>
        <p:nvSpPr>
          <p:cNvPr id="41" name="矩形 40">
            <a:extLst>
              <a:ext uri="{FF2B5EF4-FFF2-40B4-BE49-F238E27FC236}">
                <a16:creationId xmlns:a16="http://schemas.microsoft.com/office/drawing/2014/main" id="{9FA49373-4AE8-2533-8589-4C0559526A54}"/>
              </a:ext>
            </a:extLst>
          </p:cNvPr>
          <p:cNvSpPr/>
          <p:nvPr/>
        </p:nvSpPr>
        <p:spPr>
          <a:xfrm>
            <a:off x="933452" y="4174533"/>
            <a:ext cx="72000" cy="1908000"/>
          </a:xfrm>
          <a:prstGeom prst="rect">
            <a:avLst/>
          </a:prstGeom>
          <a:noFill/>
          <a:ln w="95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n w="12700">
                <a:solidFill>
                  <a:srgbClr val="FF0000"/>
                </a:solidFill>
              </a:ln>
              <a:noFill/>
            </a:endParaRPr>
          </a:p>
        </p:txBody>
      </p:sp>
    </p:spTree>
    <p:extLst>
      <p:ext uri="{BB962C8B-B14F-4D97-AF65-F5344CB8AC3E}">
        <p14:creationId xmlns:p14="http://schemas.microsoft.com/office/powerpoint/2010/main" val="238814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801601"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result</a:t>
            </a:r>
          </a:p>
        </p:txBody>
      </p:sp>
      <p:sp>
        <p:nvSpPr>
          <p:cNvPr id="90" name="矩形 89">
            <a:extLst>
              <a:ext uri="{FF2B5EF4-FFF2-40B4-BE49-F238E27FC236}">
                <a16:creationId xmlns:a16="http://schemas.microsoft.com/office/drawing/2014/main" id="{61EF6DCD-B42F-F3DE-1E4F-25360A579D3F}"/>
              </a:ext>
            </a:extLst>
          </p:cNvPr>
          <p:cNvSpPr/>
          <p:nvPr/>
        </p:nvSpPr>
        <p:spPr>
          <a:xfrm>
            <a:off x="8646815" y="6460549"/>
            <a:ext cx="546945"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-11-</a:t>
            </a:r>
            <a:endParaRPr lang="zh-CN" altLang="en-US" b="1" dirty="0">
              <a:latin typeface="黑体" pitchFamily="49" charset="-122"/>
              <a:ea typeface="黑体" pitchFamily="49" charset="-122"/>
              <a:cs typeface="Times New Roman" pitchFamily="18" charset="0"/>
            </a:endParaRPr>
          </a:p>
        </p:txBody>
      </p:sp>
      <p:pic>
        <p:nvPicPr>
          <p:cNvPr id="2" name="Content Placeholder 3">
            <a:extLst>
              <a:ext uri="{FF2B5EF4-FFF2-40B4-BE49-F238E27FC236}">
                <a16:creationId xmlns:a16="http://schemas.microsoft.com/office/drawing/2014/main" id="{DFBBB521-8378-D2B8-D2EA-BBE1738CF221}"/>
              </a:ext>
            </a:extLst>
          </p:cNvPr>
          <p:cNvPicPr>
            <a:picLocks noChangeAspect="1"/>
          </p:cNvPicPr>
          <p:nvPr/>
        </p:nvPicPr>
        <p:blipFill>
          <a:blip r:embed="rId2"/>
          <a:srcRect r="727"/>
          <a:stretch>
            <a:fillRect/>
          </a:stretch>
        </p:blipFill>
        <p:spPr>
          <a:xfrm>
            <a:off x="685800" y="1219200"/>
            <a:ext cx="5943600" cy="4663555"/>
          </a:xfrm>
          <a:prstGeom prst="rect">
            <a:avLst/>
          </a:prstGeom>
        </p:spPr>
      </p:pic>
      <p:sp>
        <p:nvSpPr>
          <p:cNvPr id="6" name="文本框 5">
            <a:extLst>
              <a:ext uri="{FF2B5EF4-FFF2-40B4-BE49-F238E27FC236}">
                <a16:creationId xmlns:a16="http://schemas.microsoft.com/office/drawing/2014/main" id="{63D8E1DB-39D6-7EC0-8169-6F20F2EABBEE}"/>
              </a:ext>
            </a:extLst>
          </p:cNvPr>
          <p:cNvSpPr txBox="1"/>
          <p:nvPr/>
        </p:nvSpPr>
        <p:spPr>
          <a:xfrm>
            <a:off x="2133600" y="1768200"/>
            <a:ext cx="474998" cy="276999"/>
          </a:xfrm>
          <a:prstGeom prst="rect">
            <a:avLst/>
          </a:prstGeom>
          <a:noFill/>
        </p:spPr>
        <p:txBody>
          <a:bodyPr wrap="square">
            <a:spAutoFit/>
          </a:bodyPr>
          <a:lstStyle/>
          <a:p>
            <a:r>
              <a:rPr lang="en-US" altLang="zh-CN" sz="1200" b="1" baseline="30000" dirty="0"/>
              <a:t>6</a:t>
            </a:r>
            <a:r>
              <a:rPr lang="en-US" altLang="zh-CN" sz="1200" b="1" dirty="0"/>
              <a:t>He</a:t>
            </a:r>
            <a:endParaRPr lang="zh-CN" altLang="en-US" sz="1200" b="1" dirty="0"/>
          </a:p>
        </p:txBody>
      </p:sp>
      <p:sp>
        <p:nvSpPr>
          <p:cNvPr id="7" name="文本框 6">
            <a:extLst>
              <a:ext uri="{FF2B5EF4-FFF2-40B4-BE49-F238E27FC236}">
                <a16:creationId xmlns:a16="http://schemas.microsoft.com/office/drawing/2014/main" id="{FF276EA6-2EBF-7B32-FA0B-4AE5D39D7D26}"/>
              </a:ext>
            </a:extLst>
          </p:cNvPr>
          <p:cNvSpPr txBox="1"/>
          <p:nvPr/>
        </p:nvSpPr>
        <p:spPr>
          <a:xfrm>
            <a:off x="1891662" y="4004405"/>
            <a:ext cx="474998" cy="276999"/>
          </a:xfrm>
          <a:prstGeom prst="rect">
            <a:avLst/>
          </a:prstGeom>
          <a:noFill/>
        </p:spPr>
        <p:txBody>
          <a:bodyPr wrap="square">
            <a:spAutoFit/>
          </a:bodyPr>
          <a:lstStyle/>
          <a:p>
            <a:r>
              <a:rPr lang="en-US" altLang="zh-CN" sz="1200" b="1" baseline="30000" dirty="0"/>
              <a:t>3</a:t>
            </a:r>
            <a:r>
              <a:rPr lang="en-US" altLang="zh-CN" sz="1200" b="1" dirty="0"/>
              <a:t>H</a:t>
            </a:r>
            <a:endParaRPr lang="zh-CN" altLang="en-US" sz="1200" b="1" dirty="0"/>
          </a:p>
        </p:txBody>
      </p:sp>
      <p:sp>
        <p:nvSpPr>
          <p:cNvPr id="8" name="椭圆 7">
            <a:extLst>
              <a:ext uri="{FF2B5EF4-FFF2-40B4-BE49-F238E27FC236}">
                <a16:creationId xmlns:a16="http://schemas.microsoft.com/office/drawing/2014/main" id="{4F79FD66-F799-79C7-1B3F-D2E0F77BB492}"/>
              </a:ext>
            </a:extLst>
          </p:cNvPr>
          <p:cNvSpPr/>
          <p:nvPr/>
        </p:nvSpPr>
        <p:spPr>
          <a:xfrm>
            <a:off x="2133600" y="2145033"/>
            <a:ext cx="519777" cy="3536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椭圆 8">
            <a:extLst>
              <a:ext uri="{FF2B5EF4-FFF2-40B4-BE49-F238E27FC236}">
                <a16:creationId xmlns:a16="http://schemas.microsoft.com/office/drawing/2014/main" id="{C21AE1AB-9CF0-6E44-0CB7-EFFF2A31B283}"/>
              </a:ext>
            </a:extLst>
          </p:cNvPr>
          <p:cNvSpPr/>
          <p:nvPr/>
        </p:nvSpPr>
        <p:spPr>
          <a:xfrm>
            <a:off x="1483269" y="4056231"/>
            <a:ext cx="426149" cy="448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10" name="文本框 9">
            <a:extLst>
              <a:ext uri="{FF2B5EF4-FFF2-40B4-BE49-F238E27FC236}">
                <a16:creationId xmlns:a16="http://schemas.microsoft.com/office/drawing/2014/main" id="{D9FB1E7F-9823-68E9-761F-B9A895483CBA}"/>
              </a:ext>
            </a:extLst>
          </p:cNvPr>
          <p:cNvSpPr txBox="1"/>
          <p:nvPr/>
        </p:nvSpPr>
        <p:spPr>
          <a:xfrm>
            <a:off x="1842296" y="5889045"/>
            <a:ext cx="3249608" cy="400110"/>
          </a:xfrm>
          <a:prstGeom prst="rect">
            <a:avLst/>
          </a:prstGeom>
          <a:noFill/>
        </p:spPr>
        <p:txBody>
          <a:bodyPr wrap="none" rtlCol="0">
            <a:spAutoFit/>
          </a:bodyPr>
          <a:lstStyle/>
          <a:p>
            <a:r>
              <a:rPr lang="en-US" altLang="zh-CN" sz="2000" dirty="0"/>
              <a:t>Purity : </a:t>
            </a:r>
            <a:r>
              <a:rPr lang="en-US" altLang="zh-CN" sz="2000" baseline="30000" dirty="0"/>
              <a:t>6</a:t>
            </a:r>
            <a:r>
              <a:rPr lang="en-US" altLang="zh-CN" sz="2000" dirty="0"/>
              <a:t>He/(</a:t>
            </a:r>
            <a:r>
              <a:rPr lang="en-US" altLang="zh-CN" sz="2000" baseline="30000" dirty="0"/>
              <a:t>6</a:t>
            </a:r>
            <a:r>
              <a:rPr lang="en-US" altLang="zh-CN" sz="2000" dirty="0"/>
              <a:t>He+</a:t>
            </a:r>
            <a:r>
              <a:rPr lang="en-US" altLang="zh-CN" sz="2000" baseline="30000" dirty="0"/>
              <a:t>3</a:t>
            </a:r>
            <a:r>
              <a:rPr lang="en-US" altLang="zh-CN" sz="2000" dirty="0"/>
              <a:t>H) ~ 87.3%</a:t>
            </a:r>
            <a:endParaRPr lang="zh-CN" altLang="en-US" sz="2000" dirty="0"/>
          </a:p>
        </p:txBody>
      </p:sp>
      <p:pic>
        <p:nvPicPr>
          <p:cNvPr id="3" name="Content Placeholder 5">
            <a:extLst>
              <a:ext uri="{FF2B5EF4-FFF2-40B4-BE49-F238E27FC236}">
                <a16:creationId xmlns:a16="http://schemas.microsoft.com/office/drawing/2014/main" id="{8469A6D3-CEF8-DD31-6D5E-3EBFC9C8B8BA}"/>
              </a:ext>
            </a:extLst>
          </p:cNvPr>
          <p:cNvPicPr>
            <a:picLocks noChangeAspect="1"/>
          </p:cNvPicPr>
          <p:nvPr/>
        </p:nvPicPr>
        <p:blipFill>
          <a:blip r:embed="rId3"/>
          <a:stretch>
            <a:fillRect/>
          </a:stretch>
        </p:blipFill>
        <p:spPr>
          <a:xfrm>
            <a:off x="6039485" y="1738075"/>
            <a:ext cx="2418715" cy="2201548"/>
          </a:xfrm>
          <a:prstGeom prst="rect">
            <a:avLst/>
          </a:prstGeom>
        </p:spPr>
      </p:pic>
      <p:sp>
        <p:nvSpPr>
          <p:cNvPr id="5" name="文本框 4">
            <a:extLst>
              <a:ext uri="{FF2B5EF4-FFF2-40B4-BE49-F238E27FC236}">
                <a16:creationId xmlns:a16="http://schemas.microsoft.com/office/drawing/2014/main" id="{759781D4-C129-B6E3-4F56-EC9C1F87226D}"/>
              </a:ext>
            </a:extLst>
          </p:cNvPr>
          <p:cNvSpPr txBox="1"/>
          <p:nvPr/>
        </p:nvSpPr>
        <p:spPr>
          <a:xfrm>
            <a:off x="6557016" y="1878369"/>
            <a:ext cx="1977384" cy="461665"/>
          </a:xfrm>
          <a:prstGeom prst="rect">
            <a:avLst/>
          </a:prstGeom>
          <a:noFill/>
        </p:spPr>
        <p:txBody>
          <a:bodyPr wrap="square">
            <a:spAutoFit/>
          </a:bodyPr>
          <a:lstStyle/>
          <a:p>
            <a:r>
              <a:rPr lang="en-US" altLang="zh-CN" sz="1200" dirty="0"/>
              <a:t>Energy 47.6 MeV</a:t>
            </a:r>
          </a:p>
          <a:p>
            <a:r>
              <a:rPr lang="en-US" altLang="zh-CN" sz="1200" dirty="0"/>
              <a:t>FWHM ~1.0 MeV</a:t>
            </a:r>
            <a:endParaRPr lang="zh-CN" altLang="en-US" sz="1200" dirty="0"/>
          </a:p>
        </p:txBody>
      </p:sp>
      <p:sp>
        <p:nvSpPr>
          <p:cNvPr id="12" name="文本框 11">
            <a:extLst>
              <a:ext uri="{FF2B5EF4-FFF2-40B4-BE49-F238E27FC236}">
                <a16:creationId xmlns:a16="http://schemas.microsoft.com/office/drawing/2014/main" id="{B38E40F6-A0E9-1843-DBE8-5D97A6A6ADDC}"/>
              </a:ext>
            </a:extLst>
          </p:cNvPr>
          <p:cNvSpPr txBox="1"/>
          <p:nvPr/>
        </p:nvSpPr>
        <p:spPr>
          <a:xfrm>
            <a:off x="685800" y="788313"/>
            <a:ext cx="5562600" cy="430887"/>
          </a:xfrm>
          <a:prstGeom prst="rect">
            <a:avLst/>
          </a:prstGeom>
          <a:noFill/>
        </p:spPr>
        <p:txBody>
          <a:bodyPr wrap="square">
            <a:spAutoFit/>
          </a:bodyPr>
          <a:lstStyle/>
          <a:p>
            <a:r>
              <a:rPr lang="en-US" altLang="zh-CN" sz="2200" b="1" dirty="0"/>
              <a:t>Particle identification at the F2 focal plane</a:t>
            </a:r>
            <a:endParaRPr lang="zh-CN" altLang="en-US" sz="2200" b="1" dirty="0"/>
          </a:p>
        </p:txBody>
      </p:sp>
    </p:spTree>
    <p:extLst>
      <p:ext uri="{BB962C8B-B14F-4D97-AF65-F5344CB8AC3E}">
        <p14:creationId xmlns:p14="http://schemas.microsoft.com/office/powerpoint/2010/main" val="414287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801601"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result</a:t>
            </a:r>
          </a:p>
        </p:txBody>
      </p:sp>
      <p:sp>
        <p:nvSpPr>
          <p:cNvPr id="90" name="矩形 89">
            <a:extLst>
              <a:ext uri="{FF2B5EF4-FFF2-40B4-BE49-F238E27FC236}">
                <a16:creationId xmlns:a16="http://schemas.microsoft.com/office/drawing/2014/main" id="{61EF6DCD-B42F-F3DE-1E4F-25360A579D3F}"/>
              </a:ext>
            </a:extLst>
          </p:cNvPr>
          <p:cNvSpPr/>
          <p:nvPr/>
        </p:nvSpPr>
        <p:spPr>
          <a:xfrm>
            <a:off x="8646814" y="6460549"/>
            <a:ext cx="546946"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-12-</a:t>
            </a:r>
            <a:endParaRPr lang="zh-CN" altLang="en-US" b="1" dirty="0">
              <a:latin typeface="黑体" pitchFamily="49" charset="-122"/>
              <a:ea typeface="黑体" pitchFamily="49" charset="-122"/>
              <a:cs typeface="Times New Roman" pitchFamily="18" charset="0"/>
            </a:endParaRPr>
          </a:p>
        </p:txBody>
      </p:sp>
      <p:pic>
        <p:nvPicPr>
          <p:cNvPr id="4" name="图片 3">
            <a:extLst>
              <a:ext uri="{FF2B5EF4-FFF2-40B4-BE49-F238E27FC236}">
                <a16:creationId xmlns:a16="http://schemas.microsoft.com/office/drawing/2014/main" id="{BAFA51B1-217B-2188-4528-D2BCF2C8B1F8}"/>
              </a:ext>
            </a:extLst>
          </p:cNvPr>
          <p:cNvPicPr>
            <a:picLocks noChangeAspect="1"/>
          </p:cNvPicPr>
          <p:nvPr/>
        </p:nvPicPr>
        <p:blipFill rotWithShape="1">
          <a:blip r:embed="rId2"/>
          <a:srcRect r="650"/>
          <a:stretch/>
        </p:blipFill>
        <p:spPr>
          <a:xfrm>
            <a:off x="304800" y="1375700"/>
            <a:ext cx="4189999" cy="3460428"/>
          </a:xfrm>
          <a:prstGeom prst="rect">
            <a:avLst/>
          </a:prstGeom>
        </p:spPr>
      </p:pic>
      <p:sp>
        <p:nvSpPr>
          <p:cNvPr id="5" name="文本框 4">
            <a:extLst>
              <a:ext uri="{FF2B5EF4-FFF2-40B4-BE49-F238E27FC236}">
                <a16:creationId xmlns:a16="http://schemas.microsoft.com/office/drawing/2014/main" id="{93BF3427-786B-75AA-EAF1-E67CA7F35F8C}"/>
              </a:ext>
            </a:extLst>
          </p:cNvPr>
          <p:cNvSpPr txBox="1"/>
          <p:nvPr/>
        </p:nvSpPr>
        <p:spPr>
          <a:xfrm>
            <a:off x="646362" y="5176704"/>
            <a:ext cx="3544638" cy="1015663"/>
          </a:xfrm>
          <a:prstGeom prst="rect">
            <a:avLst/>
          </a:prstGeom>
          <a:noFill/>
        </p:spPr>
        <p:txBody>
          <a:bodyPr wrap="square" rtlCol="0">
            <a:spAutoFit/>
          </a:bodyPr>
          <a:lstStyle/>
          <a:p>
            <a:pPr algn="just"/>
            <a:r>
              <a:rPr lang="en-US" altLang="zh-CN" sz="2000" dirty="0"/>
              <a:t>The beam limited in red area (radius &lt;15 mm) account for 97% of the all the  beam events.</a:t>
            </a:r>
            <a:endParaRPr lang="zh-CN" altLang="en-US" sz="2000" dirty="0"/>
          </a:p>
        </p:txBody>
      </p:sp>
      <p:pic>
        <p:nvPicPr>
          <p:cNvPr id="6" name="图片 5">
            <a:extLst>
              <a:ext uri="{FF2B5EF4-FFF2-40B4-BE49-F238E27FC236}">
                <a16:creationId xmlns:a16="http://schemas.microsoft.com/office/drawing/2014/main" id="{E3FCDECC-735E-F939-BAA6-19FD332E6C1E}"/>
              </a:ext>
            </a:extLst>
          </p:cNvPr>
          <p:cNvPicPr>
            <a:picLocks noChangeAspect="1"/>
          </p:cNvPicPr>
          <p:nvPr/>
        </p:nvPicPr>
        <p:blipFill>
          <a:blip r:embed="rId3"/>
          <a:stretch>
            <a:fillRect/>
          </a:stretch>
        </p:blipFill>
        <p:spPr>
          <a:xfrm>
            <a:off x="4800600" y="1375700"/>
            <a:ext cx="3780412" cy="3494594"/>
          </a:xfrm>
          <a:prstGeom prst="rect">
            <a:avLst/>
          </a:prstGeom>
        </p:spPr>
      </p:pic>
      <p:sp>
        <p:nvSpPr>
          <p:cNvPr id="7" name="文本框 6">
            <a:extLst>
              <a:ext uri="{FF2B5EF4-FFF2-40B4-BE49-F238E27FC236}">
                <a16:creationId xmlns:a16="http://schemas.microsoft.com/office/drawing/2014/main" id="{CF493513-1A26-BA00-0A36-4EC9A9BF6FAD}"/>
              </a:ext>
            </a:extLst>
          </p:cNvPr>
          <p:cNvSpPr txBox="1"/>
          <p:nvPr/>
        </p:nvSpPr>
        <p:spPr>
          <a:xfrm>
            <a:off x="5116972" y="5235714"/>
            <a:ext cx="3544638" cy="707886"/>
          </a:xfrm>
          <a:prstGeom prst="rect">
            <a:avLst/>
          </a:prstGeom>
          <a:noFill/>
        </p:spPr>
        <p:txBody>
          <a:bodyPr wrap="square" rtlCol="0">
            <a:spAutoFit/>
          </a:bodyPr>
          <a:lstStyle/>
          <a:p>
            <a:pPr algn="just"/>
            <a:r>
              <a:rPr lang="en-US" altLang="zh-CN" sz="2000" dirty="0">
                <a:solidFill>
                  <a:srgbClr val="FF0000"/>
                </a:solidFill>
              </a:rPr>
              <a:t>The p, d, t, </a:t>
            </a:r>
            <a:r>
              <a:rPr lang="el-GR" altLang="zh-CN" sz="2000" dirty="0">
                <a:solidFill>
                  <a:srgbClr val="FF0000"/>
                </a:solidFill>
                <a:latin typeface="Calibri" panose="020F0502020204030204" pitchFamily="34" charset="0"/>
                <a:cs typeface="Calibri" panose="020F0502020204030204" pitchFamily="34" charset="0"/>
              </a:rPr>
              <a:t>α</a:t>
            </a:r>
            <a:r>
              <a:rPr lang="en-US" altLang="zh-CN" sz="2000" dirty="0">
                <a:solidFill>
                  <a:srgbClr val="FF0000"/>
                </a:solidFill>
                <a:latin typeface="Calibri" panose="020F0502020204030204" pitchFamily="34" charset="0"/>
                <a:cs typeface="Calibri" panose="020F0502020204030204" pitchFamily="34" charset="0"/>
              </a:rPr>
              <a:t>, </a:t>
            </a:r>
            <a:r>
              <a:rPr lang="en-US" altLang="zh-CN" sz="2000" baseline="30000" dirty="0">
                <a:solidFill>
                  <a:srgbClr val="FF0000"/>
                </a:solidFill>
                <a:latin typeface="Calibri" panose="020F0502020204030204" pitchFamily="34" charset="0"/>
                <a:cs typeface="Calibri" panose="020F0502020204030204" pitchFamily="34" charset="0"/>
              </a:rPr>
              <a:t>6</a:t>
            </a:r>
            <a:r>
              <a:rPr lang="en-US" altLang="zh-CN" sz="2000" dirty="0">
                <a:solidFill>
                  <a:srgbClr val="FF0000"/>
                </a:solidFill>
                <a:latin typeface="Calibri" panose="020F0502020204030204" pitchFamily="34" charset="0"/>
                <a:cs typeface="Calibri" panose="020F0502020204030204" pitchFamily="34" charset="0"/>
              </a:rPr>
              <a:t>He are identified with the E-</a:t>
            </a:r>
            <a:r>
              <a:rPr lang="en-US" altLang="zh-CN" sz="2000" dirty="0" err="1">
                <a:solidFill>
                  <a:srgbClr val="FF0000"/>
                </a:solidFill>
                <a:latin typeface="Calibri" panose="020F0502020204030204" pitchFamily="34" charset="0"/>
                <a:cs typeface="Calibri" panose="020F0502020204030204" pitchFamily="34" charset="0"/>
              </a:rPr>
              <a:t>dE</a:t>
            </a:r>
            <a:r>
              <a:rPr lang="en-US" altLang="zh-CN" sz="2000" dirty="0">
                <a:solidFill>
                  <a:srgbClr val="FF0000"/>
                </a:solidFill>
                <a:latin typeface="Calibri" panose="020F0502020204030204" pitchFamily="34" charset="0"/>
                <a:cs typeface="Calibri" panose="020F0502020204030204" pitchFamily="34" charset="0"/>
              </a:rPr>
              <a:t> method.</a:t>
            </a:r>
            <a:endParaRPr lang="zh-CN" altLang="en-US" sz="2000" dirty="0">
              <a:solidFill>
                <a:srgbClr val="FF0000"/>
              </a:solidFill>
            </a:endParaRPr>
          </a:p>
        </p:txBody>
      </p:sp>
      <p:sp>
        <p:nvSpPr>
          <p:cNvPr id="3" name="文本框 2">
            <a:extLst>
              <a:ext uri="{FF2B5EF4-FFF2-40B4-BE49-F238E27FC236}">
                <a16:creationId xmlns:a16="http://schemas.microsoft.com/office/drawing/2014/main" id="{5ABA5BE3-4689-99A4-1909-BE6ECBE70B5B}"/>
              </a:ext>
            </a:extLst>
          </p:cNvPr>
          <p:cNvSpPr txBox="1"/>
          <p:nvPr/>
        </p:nvSpPr>
        <p:spPr>
          <a:xfrm>
            <a:off x="6387238" y="926068"/>
            <a:ext cx="2488184" cy="430887"/>
          </a:xfrm>
          <a:prstGeom prst="rect">
            <a:avLst/>
          </a:prstGeom>
          <a:noFill/>
        </p:spPr>
        <p:txBody>
          <a:bodyPr wrap="square">
            <a:spAutoFit/>
          </a:bodyPr>
          <a:lstStyle/>
          <a:p>
            <a:r>
              <a:rPr lang="en-US" altLang="zh-CN" sz="2200" b="1" dirty="0"/>
              <a:t>Telescope 1 </a:t>
            </a:r>
            <a:endParaRPr lang="zh-CN" altLang="en-US" sz="2200" b="1" dirty="0"/>
          </a:p>
        </p:txBody>
      </p:sp>
      <p:sp>
        <p:nvSpPr>
          <p:cNvPr id="8" name="文本框 7">
            <a:extLst>
              <a:ext uri="{FF2B5EF4-FFF2-40B4-BE49-F238E27FC236}">
                <a16:creationId xmlns:a16="http://schemas.microsoft.com/office/drawing/2014/main" id="{38831A63-9777-5F65-2B8E-E1662DB636C6}"/>
              </a:ext>
            </a:extLst>
          </p:cNvPr>
          <p:cNvSpPr txBox="1"/>
          <p:nvPr/>
        </p:nvSpPr>
        <p:spPr>
          <a:xfrm>
            <a:off x="646362" y="943003"/>
            <a:ext cx="3011238" cy="430887"/>
          </a:xfrm>
          <a:prstGeom prst="rect">
            <a:avLst/>
          </a:prstGeom>
          <a:noFill/>
        </p:spPr>
        <p:txBody>
          <a:bodyPr wrap="square">
            <a:spAutoFit/>
          </a:bodyPr>
          <a:lstStyle/>
          <a:p>
            <a:r>
              <a:rPr lang="en-US" altLang="zh-CN" sz="2200" b="1" dirty="0"/>
              <a:t>Beam profile in target</a:t>
            </a:r>
            <a:endParaRPr lang="zh-CN" altLang="en-US" sz="2200" b="1" dirty="0"/>
          </a:p>
        </p:txBody>
      </p:sp>
      <p:sp>
        <p:nvSpPr>
          <p:cNvPr id="12" name="任意多边形: 形状 11">
            <a:extLst>
              <a:ext uri="{FF2B5EF4-FFF2-40B4-BE49-F238E27FC236}">
                <a16:creationId xmlns:a16="http://schemas.microsoft.com/office/drawing/2014/main" id="{5147B48D-0394-8596-663A-446300E0B6BB}"/>
              </a:ext>
            </a:extLst>
          </p:cNvPr>
          <p:cNvSpPr/>
          <p:nvPr/>
        </p:nvSpPr>
        <p:spPr>
          <a:xfrm>
            <a:off x="5267330" y="3340895"/>
            <a:ext cx="397669" cy="916781"/>
          </a:xfrm>
          <a:custGeom>
            <a:avLst/>
            <a:gdLst>
              <a:gd name="connsiteX0" fmla="*/ 0 w 397669"/>
              <a:gd name="connsiteY0" fmla="*/ 30956 h 916781"/>
              <a:gd name="connsiteX1" fmla="*/ 4763 w 397669"/>
              <a:gd name="connsiteY1" fmla="*/ 250031 h 916781"/>
              <a:gd name="connsiteX2" fmla="*/ 19050 w 397669"/>
              <a:gd name="connsiteY2" fmla="*/ 397669 h 916781"/>
              <a:gd name="connsiteX3" fmla="*/ 28575 w 397669"/>
              <a:gd name="connsiteY3" fmla="*/ 573881 h 916781"/>
              <a:gd name="connsiteX4" fmla="*/ 130969 w 397669"/>
              <a:gd name="connsiteY4" fmla="*/ 816769 h 916781"/>
              <a:gd name="connsiteX5" fmla="*/ 142875 w 397669"/>
              <a:gd name="connsiteY5" fmla="*/ 833437 h 916781"/>
              <a:gd name="connsiteX6" fmla="*/ 216694 w 397669"/>
              <a:gd name="connsiteY6" fmla="*/ 916781 h 916781"/>
              <a:gd name="connsiteX7" fmla="*/ 397669 w 397669"/>
              <a:gd name="connsiteY7" fmla="*/ 816769 h 916781"/>
              <a:gd name="connsiteX8" fmla="*/ 292894 w 397669"/>
              <a:gd name="connsiteY8" fmla="*/ 714375 h 916781"/>
              <a:gd name="connsiteX9" fmla="*/ 195263 w 397669"/>
              <a:gd name="connsiteY9" fmla="*/ 564356 h 916781"/>
              <a:gd name="connsiteX10" fmla="*/ 166688 w 397669"/>
              <a:gd name="connsiteY10" fmla="*/ 461962 h 916781"/>
              <a:gd name="connsiteX11" fmla="*/ 128588 w 397669"/>
              <a:gd name="connsiteY11" fmla="*/ 333375 h 916781"/>
              <a:gd name="connsiteX12" fmla="*/ 116681 w 397669"/>
              <a:gd name="connsiteY12" fmla="*/ 247650 h 916781"/>
              <a:gd name="connsiteX13" fmla="*/ 104775 w 397669"/>
              <a:gd name="connsiteY13" fmla="*/ 90487 h 916781"/>
              <a:gd name="connsiteX14" fmla="*/ 97631 w 397669"/>
              <a:gd name="connsiteY14" fmla="*/ 0 h 916781"/>
              <a:gd name="connsiteX15" fmla="*/ 0 w 397669"/>
              <a:gd name="connsiteY15" fmla="*/ 30956 h 91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669" h="916781">
                <a:moveTo>
                  <a:pt x="0" y="30956"/>
                </a:moveTo>
                <a:lnTo>
                  <a:pt x="4763" y="250031"/>
                </a:lnTo>
                <a:lnTo>
                  <a:pt x="19050" y="397669"/>
                </a:lnTo>
                <a:lnTo>
                  <a:pt x="28575" y="573881"/>
                </a:lnTo>
                <a:lnTo>
                  <a:pt x="130969" y="816769"/>
                </a:lnTo>
                <a:cubicBezTo>
                  <a:pt x="148986" y="832211"/>
                  <a:pt x="154184" y="827784"/>
                  <a:pt x="142875" y="833437"/>
                </a:cubicBezTo>
                <a:lnTo>
                  <a:pt x="216694" y="916781"/>
                </a:lnTo>
                <a:lnTo>
                  <a:pt x="397669" y="816769"/>
                </a:lnTo>
                <a:lnTo>
                  <a:pt x="292894" y="714375"/>
                </a:lnTo>
                <a:lnTo>
                  <a:pt x="195263" y="564356"/>
                </a:lnTo>
                <a:lnTo>
                  <a:pt x="166688" y="461962"/>
                </a:lnTo>
                <a:lnTo>
                  <a:pt x="128588" y="333375"/>
                </a:lnTo>
                <a:lnTo>
                  <a:pt x="116681" y="247650"/>
                </a:lnTo>
                <a:lnTo>
                  <a:pt x="104775" y="90487"/>
                </a:lnTo>
                <a:lnTo>
                  <a:pt x="97631" y="0"/>
                </a:lnTo>
                <a:lnTo>
                  <a:pt x="0" y="30956"/>
                </a:lnTo>
                <a:close/>
              </a:path>
            </a:pathLst>
          </a:cu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7630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801601"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result</a:t>
            </a:r>
          </a:p>
        </p:txBody>
      </p:sp>
      <p:sp>
        <p:nvSpPr>
          <p:cNvPr id="90" name="矩形 89">
            <a:extLst>
              <a:ext uri="{FF2B5EF4-FFF2-40B4-BE49-F238E27FC236}">
                <a16:creationId xmlns:a16="http://schemas.microsoft.com/office/drawing/2014/main" id="{61EF6DCD-B42F-F3DE-1E4F-25360A579D3F}"/>
              </a:ext>
            </a:extLst>
          </p:cNvPr>
          <p:cNvSpPr/>
          <p:nvPr/>
        </p:nvSpPr>
        <p:spPr>
          <a:xfrm>
            <a:off x="8646814" y="6460549"/>
            <a:ext cx="546946"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-13-</a:t>
            </a:r>
            <a:endParaRPr lang="zh-CN" altLang="en-US" b="1" dirty="0">
              <a:latin typeface="黑体" pitchFamily="49" charset="-122"/>
              <a:ea typeface="黑体" pitchFamily="49" charset="-122"/>
              <a:cs typeface="Times New Roman" pitchFamily="18" charset="0"/>
            </a:endParaRPr>
          </a:p>
        </p:txBody>
      </p:sp>
      <p:pic>
        <p:nvPicPr>
          <p:cNvPr id="3" name="Content Placeholder 3">
            <a:extLst>
              <a:ext uri="{FF2B5EF4-FFF2-40B4-BE49-F238E27FC236}">
                <a16:creationId xmlns:a16="http://schemas.microsoft.com/office/drawing/2014/main" id="{C63B9C46-2608-D817-78C3-A3FDEF6EEA24}"/>
              </a:ext>
            </a:extLst>
          </p:cNvPr>
          <p:cNvPicPr>
            <a:picLocks noChangeAspect="1"/>
          </p:cNvPicPr>
          <p:nvPr/>
        </p:nvPicPr>
        <p:blipFill>
          <a:blip r:embed="rId2"/>
          <a:stretch>
            <a:fillRect/>
          </a:stretch>
        </p:blipFill>
        <p:spPr>
          <a:xfrm>
            <a:off x="5038584" y="1314822"/>
            <a:ext cx="3800616" cy="3777465"/>
          </a:xfrm>
          <a:prstGeom prst="rect">
            <a:avLst/>
          </a:prstGeom>
        </p:spPr>
      </p:pic>
      <p:pic>
        <p:nvPicPr>
          <p:cNvPr id="8" name="Picture 4">
            <a:extLst>
              <a:ext uri="{FF2B5EF4-FFF2-40B4-BE49-F238E27FC236}">
                <a16:creationId xmlns:a16="http://schemas.microsoft.com/office/drawing/2014/main" id="{F8CF3A95-9604-9F72-1370-62F6C542A11E}"/>
              </a:ext>
            </a:extLst>
          </p:cNvPr>
          <p:cNvPicPr>
            <a:picLocks noChangeAspect="1"/>
          </p:cNvPicPr>
          <p:nvPr/>
        </p:nvPicPr>
        <p:blipFill>
          <a:blip r:embed="rId3"/>
          <a:stretch>
            <a:fillRect/>
          </a:stretch>
        </p:blipFill>
        <p:spPr>
          <a:xfrm>
            <a:off x="152400" y="1325818"/>
            <a:ext cx="4398080" cy="3853666"/>
          </a:xfrm>
          <a:prstGeom prst="rect">
            <a:avLst/>
          </a:prstGeom>
        </p:spPr>
      </p:pic>
      <p:sp>
        <p:nvSpPr>
          <p:cNvPr id="2" name="文本框 1">
            <a:extLst>
              <a:ext uri="{FF2B5EF4-FFF2-40B4-BE49-F238E27FC236}">
                <a16:creationId xmlns:a16="http://schemas.microsoft.com/office/drawing/2014/main" id="{36C8370C-0789-9E23-EFF2-96AD136D6FD4}"/>
              </a:ext>
            </a:extLst>
          </p:cNvPr>
          <p:cNvSpPr txBox="1"/>
          <p:nvPr/>
        </p:nvSpPr>
        <p:spPr>
          <a:xfrm>
            <a:off x="609600" y="838200"/>
            <a:ext cx="6629400" cy="400110"/>
          </a:xfrm>
          <a:prstGeom prst="rect">
            <a:avLst/>
          </a:prstGeom>
          <a:noFill/>
        </p:spPr>
        <p:txBody>
          <a:bodyPr wrap="square">
            <a:spAutoFit/>
          </a:bodyPr>
          <a:lstStyle/>
          <a:p>
            <a:r>
              <a:rPr lang="en-US" altLang="zh-CN" sz="2000" b="1" dirty="0"/>
              <a:t>Elastic scattering: p + </a:t>
            </a:r>
            <a:r>
              <a:rPr lang="en-US" altLang="zh-CN" sz="2000" b="1" baseline="30000" dirty="0"/>
              <a:t>6</a:t>
            </a:r>
            <a:r>
              <a:rPr lang="en-US" altLang="zh-CN" sz="2000" b="1" dirty="0"/>
              <a:t>He for tel1-tel6</a:t>
            </a:r>
            <a:endParaRPr lang="zh-CN" altLang="en-US" sz="2000" b="1" dirty="0"/>
          </a:p>
        </p:txBody>
      </p:sp>
      <p:sp>
        <p:nvSpPr>
          <p:cNvPr id="4" name="箭头: 右 3">
            <a:extLst>
              <a:ext uri="{FF2B5EF4-FFF2-40B4-BE49-F238E27FC236}">
                <a16:creationId xmlns:a16="http://schemas.microsoft.com/office/drawing/2014/main" id="{D0490D6E-CDA7-4E94-701A-29A174D12606}"/>
              </a:ext>
            </a:extLst>
          </p:cNvPr>
          <p:cNvSpPr/>
          <p:nvPr/>
        </p:nvSpPr>
        <p:spPr>
          <a:xfrm>
            <a:off x="4267200" y="2075682"/>
            <a:ext cx="1339567" cy="82159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Projection to</a:t>
            </a:r>
          </a:p>
          <a:p>
            <a:pPr algn="ctr"/>
            <a:r>
              <a:rPr lang="en-US" altLang="zh-CN" sz="1400" dirty="0"/>
              <a:t> x axis</a:t>
            </a:r>
            <a:endParaRPr lang="zh-CN" altLang="en-US" sz="1400" dirty="0"/>
          </a:p>
        </p:txBody>
      </p:sp>
      <p:sp>
        <p:nvSpPr>
          <p:cNvPr id="5" name="文本框 4">
            <a:extLst>
              <a:ext uri="{FF2B5EF4-FFF2-40B4-BE49-F238E27FC236}">
                <a16:creationId xmlns:a16="http://schemas.microsoft.com/office/drawing/2014/main" id="{6CAFDF36-4E91-A9DD-BC1E-98841F86966C}"/>
              </a:ext>
            </a:extLst>
          </p:cNvPr>
          <p:cNvSpPr txBox="1"/>
          <p:nvPr/>
        </p:nvSpPr>
        <p:spPr>
          <a:xfrm>
            <a:off x="914400" y="5377818"/>
            <a:ext cx="7315200" cy="707886"/>
          </a:xfrm>
          <a:prstGeom prst="rect">
            <a:avLst/>
          </a:prstGeom>
          <a:noFill/>
        </p:spPr>
        <p:txBody>
          <a:bodyPr wrap="square" rtlCol="0">
            <a:spAutoFit/>
          </a:bodyPr>
          <a:lstStyle/>
          <a:p>
            <a:r>
              <a:rPr lang="en-US" altLang="zh-CN" sz="2000" dirty="0">
                <a:solidFill>
                  <a:srgbClr val="FF0000"/>
                </a:solidFill>
              </a:rPr>
              <a:t>We obtained the proton elastic event in the angle range from 10-70 degrees, corresponding to 160-40 degrees in the </a:t>
            </a:r>
            <a:r>
              <a:rPr lang="en-US" altLang="zh-CN" sz="2000" dirty="0" err="1">
                <a:solidFill>
                  <a:srgbClr val="FF0000"/>
                </a:solidFill>
              </a:rPr>
              <a:t>c.m.</a:t>
            </a:r>
            <a:r>
              <a:rPr lang="en-US" altLang="zh-CN" sz="2000" dirty="0">
                <a:solidFill>
                  <a:srgbClr val="FF0000"/>
                </a:solidFill>
              </a:rPr>
              <a:t> system.</a:t>
            </a:r>
            <a:endParaRPr lang="zh-CN" altLang="en-US" sz="2000" dirty="0">
              <a:solidFill>
                <a:srgbClr val="FF0000"/>
              </a:solidFill>
            </a:endParaRPr>
          </a:p>
        </p:txBody>
      </p:sp>
      <p:sp>
        <p:nvSpPr>
          <p:cNvPr id="6" name="文本框 5">
            <a:extLst>
              <a:ext uri="{FF2B5EF4-FFF2-40B4-BE49-F238E27FC236}">
                <a16:creationId xmlns:a16="http://schemas.microsoft.com/office/drawing/2014/main" id="{5E39DD44-25D6-89C1-DC72-4E00A46603CD}"/>
              </a:ext>
            </a:extLst>
          </p:cNvPr>
          <p:cNvSpPr txBox="1"/>
          <p:nvPr/>
        </p:nvSpPr>
        <p:spPr>
          <a:xfrm>
            <a:off x="2286000" y="1611868"/>
            <a:ext cx="1849224" cy="369332"/>
          </a:xfrm>
          <a:prstGeom prst="rect">
            <a:avLst/>
          </a:prstGeom>
          <a:noFill/>
        </p:spPr>
        <p:txBody>
          <a:bodyPr wrap="none" rtlCol="0">
            <a:spAutoFit/>
          </a:bodyPr>
          <a:lstStyle/>
          <a:p>
            <a:r>
              <a:rPr lang="en-US" altLang="zh-CN" dirty="0"/>
              <a:t>Kinematical curve</a:t>
            </a:r>
            <a:endParaRPr lang="zh-CN" altLang="en-US" dirty="0"/>
          </a:p>
        </p:txBody>
      </p:sp>
      <p:cxnSp>
        <p:nvCxnSpPr>
          <p:cNvPr id="9" name="直接连接符 8">
            <a:extLst>
              <a:ext uri="{FF2B5EF4-FFF2-40B4-BE49-F238E27FC236}">
                <a16:creationId xmlns:a16="http://schemas.microsoft.com/office/drawing/2014/main" id="{A11D1018-1E1F-81D7-FA89-6216E6571879}"/>
              </a:ext>
            </a:extLst>
          </p:cNvPr>
          <p:cNvCxnSpPr/>
          <p:nvPr/>
        </p:nvCxnSpPr>
        <p:spPr>
          <a:xfrm>
            <a:off x="1905000" y="1812348"/>
            <a:ext cx="446440"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1451F910-F4CF-6348-FC68-A8C4E530A58D}"/>
              </a:ext>
            </a:extLst>
          </p:cNvPr>
          <p:cNvSpPr txBox="1"/>
          <p:nvPr/>
        </p:nvSpPr>
        <p:spPr>
          <a:xfrm>
            <a:off x="1070906" y="1897399"/>
            <a:ext cx="3124200" cy="369332"/>
          </a:xfrm>
          <a:prstGeom prst="rect">
            <a:avLst/>
          </a:prstGeom>
          <a:noFill/>
        </p:spPr>
        <p:txBody>
          <a:bodyPr wrap="square">
            <a:spAutoFit/>
          </a:bodyPr>
          <a:lstStyle/>
          <a:p>
            <a:r>
              <a:rPr lang="en-US" altLang="zh-CN" dirty="0"/>
              <a:t>Accumulated time was</a:t>
            </a:r>
            <a:r>
              <a:rPr lang="en-US" altLang="zh-CN" sz="1800" dirty="0"/>
              <a:t> ~1 hour</a:t>
            </a:r>
            <a:endParaRPr lang="zh-CN" altLang="en-US" dirty="0"/>
          </a:p>
        </p:txBody>
      </p:sp>
    </p:spTree>
    <p:extLst>
      <p:ext uri="{BB962C8B-B14F-4D97-AF65-F5344CB8AC3E}">
        <p14:creationId xmlns:p14="http://schemas.microsoft.com/office/powerpoint/2010/main" val="737106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1" y="71735"/>
            <a:ext cx="1776448"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Conclusions</a:t>
            </a:r>
          </a:p>
        </p:txBody>
      </p:sp>
      <p:sp>
        <p:nvSpPr>
          <p:cNvPr id="3" name="矩形 2">
            <a:extLst>
              <a:ext uri="{FF2B5EF4-FFF2-40B4-BE49-F238E27FC236}">
                <a16:creationId xmlns:a16="http://schemas.microsoft.com/office/drawing/2014/main" id="{1EAF601D-D06F-D0CB-C352-A517B173D159}"/>
              </a:ext>
            </a:extLst>
          </p:cNvPr>
          <p:cNvSpPr/>
          <p:nvPr/>
        </p:nvSpPr>
        <p:spPr>
          <a:xfrm>
            <a:off x="762000" y="1367762"/>
            <a:ext cx="7620000" cy="3586366"/>
          </a:xfrm>
          <a:prstGeom prst="rect">
            <a:avLst/>
          </a:prstGeom>
        </p:spPr>
        <p:txBody>
          <a:bodyPr wrap="square">
            <a:spAutoFit/>
          </a:bodyPr>
          <a:lstStyle/>
          <a:p>
            <a:pPr marL="0" lvl="1" indent="-342900">
              <a:lnSpc>
                <a:spcPct val="150000"/>
              </a:lnSpc>
              <a:buSzPct val="80000"/>
              <a:buFont typeface="Wingdings" panose="05000000000000000000" pitchFamily="2" charset="2"/>
              <a:buChar char="l"/>
              <a:defRPr/>
            </a:pPr>
            <a:r>
              <a:rPr lang="en-US" altLang="zh-CN" sz="2200" baseline="30000" dirty="0">
                <a:latin typeface="Times New Roman" pitchFamily="18" charset="0"/>
                <a:ea typeface="黑体" pitchFamily="49" charset="-122"/>
                <a:cs typeface="Times New Roman" pitchFamily="18" charset="0"/>
              </a:rPr>
              <a:t>6</a:t>
            </a:r>
            <a:r>
              <a:rPr lang="en-US" altLang="zh-CN" sz="2200" dirty="0">
                <a:latin typeface="Times New Roman" pitchFamily="18" charset="0"/>
                <a:ea typeface="黑体" pitchFamily="49" charset="-122"/>
                <a:cs typeface="Times New Roman" pitchFamily="18" charset="0"/>
              </a:rPr>
              <a:t>He+p reaction is a good candidate to study halo structure and neutron correlation.</a:t>
            </a:r>
          </a:p>
          <a:p>
            <a:pPr marL="0" lvl="1" indent="-342900">
              <a:lnSpc>
                <a:spcPct val="150000"/>
              </a:lnSpc>
              <a:buSzPct val="80000"/>
              <a:buFont typeface="Wingdings" panose="05000000000000000000" pitchFamily="2" charset="2"/>
              <a:buChar char="l"/>
              <a:defRPr/>
            </a:pPr>
            <a:r>
              <a:rPr lang="en-US" altLang="zh-CN" sz="2200" dirty="0">
                <a:latin typeface="Times New Roman" pitchFamily="18" charset="0"/>
                <a:ea typeface="黑体" pitchFamily="49" charset="-122"/>
                <a:cs typeface="Times New Roman" pitchFamily="18" charset="0"/>
              </a:rPr>
              <a:t>The </a:t>
            </a:r>
            <a:r>
              <a:rPr lang="en-US" altLang="zh-CN" sz="2200" baseline="30000" dirty="0">
                <a:latin typeface="Times New Roman" pitchFamily="18" charset="0"/>
                <a:ea typeface="黑体" pitchFamily="49" charset="-122"/>
                <a:cs typeface="Times New Roman" pitchFamily="18" charset="0"/>
              </a:rPr>
              <a:t>6</a:t>
            </a:r>
            <a:r>
              <a:rPr lang="en-US" altLang="zh-CN" sz="2200" dirty="0">
                <a:latin typeface="Times New Roman" pitchFamily="18" charset="0"/>
                <a:ea typeface="黑体" pitchFamily="49" charset="-122"/>
                <a:cs typeface="Times New Roman" pitchFamily="18" charset="0"/>
              </a:rPr>
              <a:t>He+p experiment was performed at CRIB, and p, d, t, </a:t>
            </a:r>
            <a:r>
              <a:rPr lang="el-GR" altLang="zh-CN" sz="2200" dirty="0">
                <a:latin typeface="Calibri" panose="020F0502020204030204" pitchFamily="34" charset="0"/>
                <a:ea typeface="黑体" pitchFamily="49" charset="-122"/>
                <a:cs typeface="Calibri" panose="020F0502020204030204" pitchFamily="34" charset="0"/>
              </a:rPr>
              <a:t>α</a:t>
            </a:r>
            <a:r>
              <a:rPr lang="en-US" altLang="zh-CN" sz="2200" dirty="0">
                <a:latin typeface="Times New Roman" pitchFamily="18" charset="0"/>
                <a:ea typeface="黑体" pitchFamily="49" charset="-122"/>
                <a:cs typeface="Times New Roman" pitchFamily="18" charset="0"/>
              </a:rPr>
              <a:t>, </a:t>
            </a:r>
            <a:r>
              <a:rPr lang="en-US" altLang="zh-CN" sz="2200" baseline="30000" dirty="0">
                <a:latin typeface="Times New Roman" pitchFamily="18" charset="0"/>
                <a:ea typeface="黑体" pitchFamily="49" charset="-122"/>
                <a:cs typeface="Times New Roman" pitchFamily="18" charset="0"/>
              </a:rPr>
              <a:t>6</a:t>
            </a:r>
            <a:r>
              <a:rPr lang="en-US" altLang="zh-CN" sz="2200" dirty="0">
                <a:latin typeface="Times New Roman" pitchFamily="18" charset="0"/>
                <a:ea typeface="黑体" pitchFamily="49" charset="-122"/>
                <a:cs typeface="Times New Roman" pitchFamily="18" charset="0"/>
              </a:rPr>
              <a:t>He particles were identified by E-</a:t>
            </a:r>
            <a:r>
              <a:rPr lang="en-US" altLang="zh-CN" sz="2200" dirty="0" err="1">
                <a:latin typeface="Times New Roman" pitchFamily="18" charset="0"/>
                <a:ea typeface="黑体" pitchFamily="49" charset="-122"/>
                <a:cs typeface="Times New Roman" pitchFamily="18" charset="0"/>
              </a:rPr>
              <a:t>dE</a:t>
            </a:r>
            <a:r>
              <a:rPr lang="en-US" altLang="zh-CN" sz="2200" dirty="0">
                <a:latin typeface="Times New Roman" pitchFamily="18" charset="0"/>
                <a:ea typeface="黑体" pitchFamily="49" charset="-122"/>
                <a:cs typeface="Times New Roman" pitchFamily="18" charset="0"/>
              </a:rPr>
              <a:t> method.</a:t>
            </a:r>
          </a:p>
          <a:p>
            <a:pPr marL="0" lvl="1" indent="-342900" algn="just">
              <a:lnSpc>
                <a:spcPct val="150000"/>
              </a:lnSpc>
              <a:buSzPct val="80000"/>
              <a:buFont typeface="Wingdings" panose="05000000000000000000" pitchFamily="2" charset="2"/>
              <a:buChar char="l"/>
              <a:defRPr/>
            </a:pPr>
            <a:r>
              <a:rPr lang="en-US" altLang="zh-CN" sz="2200" b="1" dirty="0">
                <a:solidFill>
                  <a:srgbClr val="FF0000"/>
                </a:solidFill>
                <a:latin typeface="Times New Roman" pitchFamily="18" charset="0"/>
                <a:ea typeface="黑体" pitchFamily="49" charset="-122"/>
                <a:cs typeface="Times New Roman" pitchFamily="18" charset="0"/>
              </a:rPr>
              <a:t>We obtained the elastic scattering data in the angle range from 10 to 70 degrees.</a:t>
            </a:r>
          </a:p>
          <a:p>
            <a:pPr marL="0" lvl="1" indent="-342900">
              <a:lnSpc>
                <a:spcPct val="150000"/>
              </a:lnSpc>
              <a:buSzPct val="80000"/>
              <a:buFont typeface="Wingdings" panose="05000000000000000000" pitchFamily="2" charset="2"/>
              <a:buChar char="l"/>
              <a:defRPr/>
            </a:pPr>
            <a:r>
              <a:rPr lang="en-US" altLang="zh-CN" sz="2200" dirty="0">
                <a:latin typeface="Times New Roman" pitchFamily="18" charset="0"/>
                <a:ea typeface="黑体" pitchFamily="49" charset="-122"/>
                <a:cs typeface="Times New Roman" pitchFamily="18" charset="0"/>
              </a:rPr>
              <a:t>The analysis is ongoing.</a:t>
            </a:r>
          </a:p>
        </p:txBody>
      </p:sp>
      <p:pic>
        <p:nvPicPr>
          <p:cNvPr id="4" name="Picture 2">
            <a:extLst>
              <a:ext uri="{FF2B5EF4-FFF2-40B4-BE49-F238E27FC236}">
                <a16:creationId xmlns:a16="http://schemas.microsoft.com/office/drawing/2014/main" id="{8794F87B-5DE9-E528-C4C4-7A23E3818E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57800"/>
            <a:ext cx="66675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21">
            <a:extLst>
              <a:ext uri="{FF2B5EF4-FFF2-40B4-BE49-F238E27FC236}">
                <a16:creationId xmlns:a16="http://schemas.microsoft.com/office/drawing/2014/main" id="{032E8E5E-EB8A-3371-DC3C-8500BE677D9B}"/>
              </a:ext>
            </a:extLst>
          </p:cNvPr>
          <p:cNvSpPr txBox="1"/>
          <p:nvPr/>
        </p:nvSpPr>
        <p:spPr>
          <a:xfrm>
            <a:off x="0" y="6400800"/>
            <a:ext cx="8651557" cy="369332"/>
          </a:xfrm>
          <a:prstGeom prst="rect">
            <a:avLst/>
          </a:prstGeom>
          <a:noFill/>
        </p:spPr>
        <p:txBody>
          <a:bodyPr wrap="square" rtlCol="0">
            <a:spAutoFit/>
          </a:bodyPr>
          <a:lstStyle/>
          <a:p>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Yamaguchi Lab </a:t>
            </a:r>
            <a:r>
              <a:rPr lang="en-US" alt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CNS,  The University of Tokyo                   </a:t>
            </a:r>
            <a:r>
              <a:rPr lang="en-US" altLang="zh-CN" dirty="0">
                <a:latin typeface="Times New Roman" panose="02020603050405020304" pitchFamily="18" charset="0"/>
                <a:ea typeface="黑体" pitchFamily="49" charset="-122"/>
                <a:cs typeface="Times New Roman" panose="02020603050405020304" pitchFamily="18" charset="0"/>
              </a:rPr>
              <a:t>zhangq22@cns.s.u-tokyo.ac.jp</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en-US" dirty="0">
              <a:latin typeface="黑体" pitchFamily="49" charset="-122"/>
              <a:ea typeface="黑体" pitchFamily="49" charset="-122"/>
              <a:cs typeface="Times New Roman" pitchFamily="18" charset="0"/>
            </a:endParaRPr>
          </a:p>
        </p:txBody>
      </p:sp>
      <p:sp>
        <p:nvSpPr>
          <p:cNvPr id="6" name="TextBox 10">
            <a:extLst>
              <a:ext uri="{FF2B5EF4-FFF2-40B4-BE49-F238E27FC236}">
                <a16:creationId xmlns:a16="http://schemas.microsoft.com/office/drawing/2014/main" id="{9B9B1C49-A1AE-9354-249B-E8BF23330E07}"/>
              </a:ext>
            </a:extLst>
          </p:cNvPr>
          <p:cNvSpPr txBox="1"/>
          <p:nvPr/>
        </p:nvSpPr>
        <p:spPr bwMode="auto">
          <a:xfrm>
            <a:off x="5562600" y="5600249"/>
            <a:ext cx="3824056" cy="461665"/>
          </a:xfrm>
          <a:prstGeom prst="rect">
            <a:avLst/>
          </a:prstGeom>
          <a:noFill/>
          <a:ln w="9525">
            <a:noFill/>
            <a:miter lim="800000"/>
            <a:headEnd/>
            <a:tailEnd/>
          </a:ln>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dirty="0">
                <a:latin typeface="华文行楷" pitchFamily="2" charset="-122"/>
                <a:ea typeface="华文行楷" pitchFamily="2" charset="-122"/>
              </a:rPr>
              <a:t>Thanks for your attention</a:t>
            </a:r>
            <a:r>
              <a:rPr lang="zh-CN" altLang="en-US" sz="2400" dirty="0">
                <a:latin typeface="华文行楷" pitchFamily="2" charset="-122"/>
                <a:ea typeface="华文行楷" pitchFamily="2" charset="-122"/>
              </a:rPr>
              <a:t>！</a:t>
            </a:r>
          </a:p>
        </p:txBody>
      </p:sp>
      <p:sp>
        <p:nvSpPr>
          <p:cNvPr id="8" name="矩形 7">
            <a:extLst>
              <a:ext uri="{FF2B5EF4-FFF2-40B4-BE49-F238E27FC236}">
                <a16:creationId xmlns:a16="http://schemas.microsoft.com/office/drawing/2014/main" id="{63AFC97D-DF35-335E-3558-13852F2CC111}"/>
              </a:ext>
            </a:extLst>
          </p:cNvPr>
          <p:cNvSpPr/>
          <p:nvPr/>
        </p:nvSpPr>
        <p:spPr>
          <a:xfrm>
            <a:off x="8646814" y="6460549"/>
            <a:ext cx="546946"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-14-</a:t>
            </a:r>
            <a:endParaRPr lang="zh-CN" altLang="en-US" b="1" dirty="0">
              <a:latin typeface="黑体" pitchFamily="49" charset="-122"/>
              <a:ea typeface="黑体" pitchFamily="49" charset="-122"/>
              <a:cs typeface="Times New Roman" pitchFamily="18" charset="0"/>
            </a:endParaRPr>
          </a:p>
        </p:txBody>
      </p:sp>
    </p:spTree>
    <p:custDataLst>
      <p:tags r:id="rId1"/>
    </p:custDataLst>
    <p:extLst>
      <p:ext uri="{BB962C8B-B14F-4D97-AF65-F5344CB8AC3E}">
        <p14:creationId xmlns:p14="http://schemas.microsoft.com/office/powerpoint/2010/main" val="3952156993"/>
      </p:ext>
    </p:extLst>
  </p:cSld>
  <p:clrMapOvr>
    <a:masterClrMapping/>
  </p:clrMapOvr>
  <p:transition spd="slow" advTm="15815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 y="771435"/>
            <a:ext cx="1861407" cy="430887"/>
          </a:xfrm>
          <a:prstGeom prst="rect">
            <a:avLst/>
          </a:prstGeom>
          <a:noFill/>
        </p:spPr>
        <p:txBody>
          <a:bodyPr wrap="none" rtlCol="0">
            <a:spAutoFit/>
          </a:bodyPr>
          <a:lstStyle/>
          <a:p>
            <a:pPr>
              <a:spcBef>
                <a:spcPts val="2400"/>
              </a:spcBef>
              <a:buSzPct val="80000"/>
              <a:defRPr/>
            </a:pPr>
            <a:r>
              <a:rPr lang="en-US" altLang="zh-CN" sz="2200" b="1" dirty="0">
                <a:latin typeface="Times New Roman" panose="02020603050405020304" pitchFamily="18" charset="0"/>
                <a:ea typeface="黑体" pitchFamily="49" charset="-122"/>
                <a:cs typeface="Times New Roman" panose="02020603050405020304" pitchFamily="18" charset="0"/>
              </a:rPr>
              <a:t>Collaborators</a:t>
            </a:r>
          </a:p>
        </p:txBody>
      </p:sp>
      <p:sp>
        <p:nvSpPr>
          <p:cNvPr id="26" name="矩形 25"/>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-2-</a:t>
            </a:r>
            <a:endParaRPr lang="zh-CN" altLang="en-US" b="1" dirty="0">
              <a:latin typeface="黑体" pitchFamily="49" charset="-122"/>
              <a:ea typeface="黑体" pitchFamily="49" charset="-122"/>
              <a:cs typeface="Times New Roman" pitchFamily="18" charset="0"/>
            </a:endParaRPr>
          </a:p>
        </p:txBody>
      </p:sp>
      <p:sp>
        <p:nvSpPr>
          <p:cNvPr id="4" name="文本框 3">
            <a:extLst>
              <a:ext uri="{FF2B5EF4-FFF2-40B4-BE49-F238E27FC236}">
                <a16:creationId xmlns:a16="http://schemas.microsoft.com/office/drawing/2014/main" id="{DC69AAF9-8554-A92D-AB3F-771284DCC4EC}"/>
              </a:ext>
            </a:extLst>
          </p:cNvPr>
          <p:cNvSpPr txBox="1"/>
          <p:nvPr/>
        </p:nvSpPr>
        <p:spPr>
          <a:xfrm>
            <a:off x="457200" y="1219200"/>
            <a:ext cx="8244116" cy="4247317"/>
          </a:xfrm>
          <a:prstGeom prst="rect">
            <a:avLst/>
          </a:prstGeom>
          <a:noFill/>
        </p:spPr>
        <p:txBody>
          <a:bodyPr wrap="square">
            <a:spAutoFit/>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Q.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Zhang</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a,b</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M.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Sferrazza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c</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H.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Yamaguchi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Hayakawa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K.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Okawa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Descouvemont</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c</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 La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Cognata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G.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Pizzone</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Dipietro</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Cherubini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Tian</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Y. Y. Li</a:t>
            </a:r>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K.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Sakanashi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f</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Y.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Honda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f</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Etelaeniemi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f</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Imai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Kitamura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J.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Hwang</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Ahn</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Soomi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G.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Gu</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Kim</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Kim</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Chillery</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J. T. Li</a:t>
            </a:r>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J. Hu</a:t>
            </a:r>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K.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Yako</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Hanai</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 L.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Liu</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Masuoka</a:t>
            </a:r>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a</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Center for Nuclear Study, the University of Tokyo</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b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Lanzhou University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c</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Université Libre de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Bruxelles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d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Istituto</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Nazionale di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Fisica</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Nucleare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Laboratori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Nazionali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del Sud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e</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Institute of Modern Physics, Chinese Academy of Sciences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f</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Osaka University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g</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Institute for Basic Science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a:effectLst/>
                <a:latin typeface="Times New Roman" panose="02020603050405020304" pitchFamily="18" charset="0"/>
                <a:ea typeface="等线" panose="02010600030101010101" pitchFamily="2" charset="-122"/>
                <a:cs typeface="Times New Roman" panose="02020603050405020304" pitchFamily="18" charset="0"/>
              </a:rPr>
              <a:t>h</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Sungkyunkwan University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baseline="300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China institute of atomic energy</a:t>
            </a:r>
            <a:endParaRPr lang="en-US" altLang="zh-CN" kern="100" dirty="0">
              <a:latin typeface="Times New Roman" panose="02020603050405020304" pitchFamily="18" charset="0"/>
              <a:ea typeface="等线" panose="02010600030101010101" pitchFamily="2" charset="-122"/>
              <a:cs typeface="Times New Roman" panose="02020603050405020304" pitchFamily="18" charset="0"/>
            </a:endParaRPr>
          </a:p>
        </p:txBody>
      </p:sp>
      <p:sp>
        <p:nvSpPr>
          <p:cNvPr id="8" name="TextBox 18">
            <a:extLst>
              <a:ext uri="{FF2B5EF4-FFF2-40B4-BE49-F238E27FC236}">
                <a16:creationId xmlns:a16="http://schemas.microsoft.com/office/drawing/2014/main" id="{4D6CFFEB-1B75-4AFC-063F-496957B687C0}"/>
              </a:ext>
            </a:extLst>
          </p:cNvPr>
          <p:cNvSpPr txBox="1"/>
          <p:nvPr/>
        </p:nvSpPr>
        <p:spPr>
          <a:xfrm>
            <a:off x="152401" y="71735"/>
            <a:ext cx="2657138"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 Acknowledgments</a:t>
            </a:r>
          </a:p>
        </p:txBody>
      </p:sp>
      <p:sp>
        <p:nvSpPr>
          <p:cNvPr id="11" name="文本框 10">
            <a:extLst>
              <a:ext uri="{FF2B5EF4-FFF2-40B4-BE49-F238E27FC236}">
                <a16:creationId xmlns:a16="http://schemas.microsoft.com/office/drawing/2014/main" id="{25B96924-94BA-C22F-2C4E-2E0CA39D7C28}"/>
              </a:ext>
            </a:extLst>
          </p:cNvPr>
          <p:cNvSpPr txBox="1"/>
          <p:nvPr/>
        </p:nvSpPr>
        <p:spPr>
          <a:xfrm>
            <a:off x="457200" y="5574066"/>
            <a:ext cx="5778500" cy="430887"/>
          </a:xfrm>
          <a:prstGeom prst="rect">
            <a:avLst/>
          </a:prstGeom>
          <a:noFill/>
        </p:spPr>
        <p:txBody>
          <a:bodyPr wrap="square">
            <a:spAutoFit/>
          </a:bodyPr>
          <a:lstStyle/>
          <a:p>
            <a:pPr>
              <a:spcBef>
                <a:spcPts val="2400"/>
              </a:spcBef>
              <a:buSzPct val="80000"/>
              <a:defRPr/>
            </a:pPr>
            <a:r>
              <a:rPr lang="en-US" altLang="zh-CN" sz="2200" b="1" dirty="0">
                <a:latin typeface="Times New Roman" panose="02020603050405020304" pitchFamily="18" charset="0"/>
                <a:ea typeface="黑体" pitchFamily="49" charset="-122"/>
                <a:cs typeface="Times New Roman" panose="02020603050405020304" pitchFamily="18" charset="0"/>
              </a:rPr>
              <a:t>Supporter: </a:t>
            </a:r>
            <a:r>
              <a:rPr lang="en-US" altLang="zh-CN" sz="1800" dirty="0">
                <a:latin typeface="Times New Roman" panose="02020603050405020304" pitchFamily="18" charset="0"/>
                <a:ea typeface="黑体" pitchFamily="49" charset="-122"/>
                <a:cs typeface="Times New Roman" panose="02020603050405020304" pitchFamily="18" charset="0"/>
              </a:rPr>
              <a:t>CHINA SCHOLARSHIP COUNCIL</a:t>
            </a:r>
          </a:p>
        </p:txBody>
      </p:sp>
    </p:spTree>
    <p:custDataLst>
      <p:tags r:id="rId1"/>
    </p:custDataLst>
    <p:extLst>
      <p:ext uri="{BB962C8B-B14F-4D97-AF65-F5344CB8AC3E}">
        <p14:creationId xmlns:p14="http://schemas.microsoft.com/office/powerpoint/2010/main" val="3408973460"/>
      </p:ext>
    </p:extLst>
  </p:cSld>
  <p:clrMapOvr>
    <a:masterClrMapping/>
  </p:clrMapOvr>
  <p:transition spd="slow" advTm="15815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0" y="6484808"/>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 lastClr="FFFFFF"/>
                </a:solidFill>
                <a:effectLst/>
                <a:uLnTx/>
                <a:uFillTx/>
              </a:rPr>
              <a:t>PPT</a:t>
            </a:r>
            <a:r>
              <a:rPr kumimoji="0" lang="zh-CN" altLang="en-US" sz="100" b="1" i="0" u="none" strike="noStrike" kern="0" cap="none" spc="0" normalizeH="0" baseline="0" noProof="0" dirty="0">
                <a:ln>
                  <a:noFill/>
                </a:ln>
                <a:solidFill>
                  <a:sysClr val="window" lastClr="FFFFFF"/>
                </a:solidFill>
                <a:effectLst/>
                <a:uLnTx/>
                <a:uFillTx/>
              </a:rPr>
              <a:t>模板下载：</a:t>
            </a:r>
            <a:r>
              <a:rPr kumimoji="0" lang="en-US" altLang="zh-CN" sz="100" b="1" i="0" u="none" strike="noStrike" kern="0" cap="none" spc="0" normalizeH="0" baseline="0" noProof="0" dirty="0">
                <a:ln>
                  <a:noFill/>
                </a:ln>
                <a:solidFill>
                  <a:sysClr val="window" lastClr="FFFFFF"/>
                </a:solidFill>
                <a:effectLst/>
                <a:uLnTx/>
                <a:uFillTx/>
              </a:rPr>
              <a:t>www.1ppt.com/moban/     </a:t>
            </a:r>
            <a:r>
              <a:rPr kumimoji="0" lang="zh-CN" altLang="en-US" sz="100" b="1" i="0" u="none" strike="noStrike" kern="0" cap="none" spc="0" normalizeH="0" baseline="0" noProof="0" dirty="0">
                <a:ln>
                  <a:noFill/>
                </a:ln>
                <a:solidFill>
                  <a:sysClr val="window" lastClr="FFFFFF"/>
                </a:solidFill>
                <a:effectLst/>
                <a:uLnTx/>
                <a:uFillTx/>
              </a:rPr>
              <a:t>行业</a:t>
            </a:r>
            <a:r>
              <a:rPr kumimoji="0" lang="en-US" altLang="zh-CN" sz="100" b="1" i="0" u="none" strike="noStrike" kern="0" cap="none" spc="0" normalizeH="0" baseline="0" noProof="0" dirty="0">
                <a:ln>
                  <a:noFill/>
                </a:ln>
                <a:solidFill>
                  <a:sysClr val="window" lastClr="FFFFFF"/>
                </a:solidFill>
                <a:effectLst/>
                <a:uLnTx/>
                <a:uFillTx/>
              </a:rPr>
              <a:t>PPT</a:t>
            </a:r>
            <a:r>
              <a:rPr kumimoji="0" lang="zh-CN" altLang="en-US" sz="100" b="1" i="0" u="none" strike="noStrike" kern="0" cap="none" spc="0" normalizeH="0" baseline="0" noProof="0" dirty="0">
                <a:ln>
                  <a:noFill/>
                </a:ln>
                <a:solidFill>
                  <a:sysClr val="window" lastClr="FFFFFF"/>
                </a:solidFill>
                <a:effectLst/>
                <a:uLnTx/>
                <a:uFillTx/>
              </a:rPr>
              <a:t>模板：</a:t>
            </a:r>
            <a:r>
              <a:rPr kumimoji="0" lang="en-US" altLang="zh-CN" sz="100" b="1"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1" i="0" u="none" strike="noStrike" kern="0" cap="none" spc="0" normalizeH="0" baseline="0" noProof="0" dirty="0">
                <a:ln>
                  <a:noFill/>
                </a:ln>
                <a:solidFill>
                  <a:sysClr val="window" lastClr="FFFFFF"/>
                </a:solidFill>
                <a:effectLst/>
                <a:uLnTx/>
                <a:uFillTx/>
              </a:rPr>
              <a:t>节日</a:t>
            </a:r>
            <a:r>
              <a:rPr kumimoji="0" lang="en-US" altLang="zh-CN" sz="100" b="1" i="0" u="none" strike="noStrike" kern="0" cap="none" spc="0" normalizeH="0" baseline="0" noProof="0" dirty="0">
                <a:ln>
                  <a:noFill/>
                </a:ln>
                <a:solidFill>
                  <a:sysClr val="window" lastClr="FFFFFF"/>
                </a:solidFill>
                <a:effectLst/>
                <a:uLnTx/>
                <a:uFillTx/>
              </a:rPr>
              <a:t>PPT</a:t>
            </a:r>
            <a:r>
              <a:rPr kumimoji="0" lang="zh-CN" altLang="en-US" sz="100" b="1" i="0" u="none" strike="noStrike" kern="0" cap="none" spc="0" normalizeH="0" baseline="0" noProof="0" dirty="0">
                <a:ln>
                  <a:noFill/>
                </a:ln>
                <a:solidFill>
                  <a:sysClr val="window" lastClr="FFFFFF"/>
                </a:solidFill>
                <a:effectLst/>
                <a:uLnTx/>
                <a:uFillTx/>
              </a:rPr>
              <a:t>模板：</a:t>
            </a:r>
            <a:r>
              <a:rPr kumimoji="0" lang="en-US" altLang="zh-CN" sz="100" b="1" i="0" u="none" strike="noStrike" kern="0" cap="none" spc="0" normalizeH="0" baseline="0" noProof="0" dirty="0">
                <a:ln>
                  <a:noFill/>
                </a:ln>
                <a:solidFill>
                  <a:sysClr val="window" lastClr="FFFFFF"/>
                </a:solidFill>
                <a:effectLst/>
                <a:uLnTx/>
                <a:uFillTx/>
              </a:rPr>
              <a:t>www.1ppt.com/jieri/           PPT</a:t>
            </a:r>
            <a:r>
              <a:rPr kumimoji="0" lang="zh-CN" altLang="en-US" sz="100" b="1" i="0" u="none" strike="noStrike" kern="0" cap="none" spc="0" normalizeH="0" baseline="0" noProof="0" dirty="0">
                <a:ln>
                  <a:noFill/>
                </a:ln>
                <a:solidFill>
                  <a:sysClr val="window" lastClr="FFFFFF"/>
                </a:solidFill>
                <a:effectLst/>
                <a:uLnTx/>
                <a:uFillTx/>
              </a:rPr>
              <a:t>素材下载：</a:t>
            </a:r>
            <a:r>
              <a:rPr kumimoji="0" lang="en-US" altLang="zh-CN" sz="100" b="1"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 lastClr="FFFFFF"/>
                </a:solidFill>
                <a:effectLst/>
                <a:uLnTx/>
                <a:uFillTx/>
              </a:rPr>
              <a:t>PPT</a:t>
            </a:r>
            <a:r>
              <a:rPr kumimoji="0" lang="zh-CN" altLang="en-US" sz="100" b="1" i="0" u="none" strike="noStrike" kern="0" cap="none" spc="0" normalizeH="0" baseline="0" noProof="0" dirty="0">
                <a:ln>
                  <a:noFill/>
                </a:ln>
                <a:solidFill>
                  <a:sysClr val="window" lastClr="FFFFFF"/>
                </a:solidFill>
                <a:effectLst/>
                <a:uLnTx/>
                <a:uFillTx/>
              </a:rPr>
              <a:t>背景图片：</a:t>
            </a:r>
            <a:r>
              <a:rPr kumimoji="0" lang="en-US" altLang="zh-CN" sz="100" b="1" i="0" u="none" strike="noStrike" kern="0" cap="none" spc="0" normalizeH="0" baseline="0" noProof="0" dirty="0">
                <a:ln>
                  <a:noFill/>
                </a:ln>
                <a:solidFill>
                  <a:sysClr val="window" lastClr="FFFFFF"/>
                </a:solidFill>
                <a:effectLst/>
                <a:uLnTx/>
                <a:uFillTx/>
              </a:rPr>
              <a:t>www.1ppt.com/beijing/      PPT</a:t>
            </a:r>
            <a:r>
              <a:rPr kumimoji="0" lang="zh-CN" altLang="en-US" sz="100" b="1" i="0" u="none" strike="noStrike" kern="0" cap="none" spc="0" normalizeH="0" baseline="0" noProof="0" dirty="0">
                <a:ln>
                  <a:noFill/>
                </a:ln>
                <a:solidFill>
                  <a:sysClr val="window" lastClr="FFFFFF"/>
                </a:solidFill>
                <a:effectLst/>
                <a:uLnTx/>
                <a:uFillTx/>
              </a:rPr>
              <a:t>图表下载：</a:t>
            </a:r>
            <a:r>
              <a:rPr kumimoji="0" lang="en-US" altLang="zh-CN" sz="100" b="1"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1" i="0" u="none" strike="noStrike" kern="0" cap="none" spc="0" normalizeH="0" baseline="0" noProof="0" dirty="0">
                <a:ln>
                  <a:noFill/>
                </a:ln>
                <a:solidFill>
                  <a:sysClr val="window" lastClr="FFFFFF"/>
                </a:solidFill>
                <a:effectLst/>
                <a:uLnTx/>
                <a:uFillTx/>
              </a:rPr>
              <a:t>优秀</a:t>
            </a:r>
            <a:r>
              <a:rPr kumimoji="0" lang="en-US" altLang="zh-CN" sz="100" b="1" i="0" u="none" strike="noStrike" kern="0" cap="none" spc="0" normalizeH="0" baseline="0" noProof="0" dirty="0">
                <a:ln>
                  <a:noFill/>
                </a:ln>
                <a:solidFill>
                  <a:sysClr val="window" lastClr="FFFFFF"/>
                </a:solidFill>
                <a:effectLst/>
                <a:uLnTx/>
                <a:uFillTx/>
              </a:rPr>
              <a:t>PPT</a:t>
            </a:r>
            <a:r>
              <a:rPr kumimoji="0" lang="zh-CN" altLang="en-US" sz="100" b="1" i="0" u="none" strike="noStrike" kern="0" cap="none" spc="0" normalizeH="0" baseline="0" noProof="0" dirty="0">
                <a:ln>
                  <a:noFill/>
                </a:ln>
                <a:solidFill>
                  <a:sysClr val="window" lastClr="FFFFFF"/>
                </a:solidFill>
                <a:effectLst/>
                <a:uLnTx/>
                <a:uFillTx/>
              </a:rPr>
              <a:t>下载：</a:t>
            </a:r>
            <a:r>
              <a:rPr kumimoji="0" lang="en-US" altLang="zh-CN" sz="100" b="1" i="0" u="none" strike="noStrike" kern="0" cap="none" spc="0" normalizeH="0" baseline="0" noProof="0" dirty="0">
                <a:ln>
                  <a:noFill/>
                </a:ln>
                <a:solidFill>
                  <a:sysClr val="window" lastClr="FFFFFF"/>
                </a:solidFill>
                <a:effectLst/>
                <a:uLnTx/>
                <a:uFillTx/>
              </a:rPr>
              <a:t>www.1ppt.com/xiazai/        PPT</a:t>
            </a:r>
            <a:r>
              <a:rPr kumimoji="0" lang="zh-CN" altLang="en-US" sz="100" b="1" i="0" u="none" strike="noStrike" kern="0" cap="none" spc="0" normalizeH="0" baseline="0" noProof="0" dirty="0">
                <a:ln>
                  <a:noFill/>
                </a:ln>
                <a:solidFill>
                  <a:sysClr val="window" lastClr="FFFFFF"/>
                </a:solidFill>
                <a:effectLst/>
                <a:uLnTx/>
                <a:uFillTx/>
              </a:rPr>
              <a:t>教程： </a:t>
            </a:r>
            <a:r>
              <a:rPr kumimoji="0" lang="en-US" altLang="zh-CN" sz="100" b="1"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 lastClr="FFFFFF"/>
                </a:solidFill>
                <a:effectLst/>
                <a:uLnTx/>
                <a:uFillTx/>
              </a:rPr>
              <a:t>Word</a:t>
            </a:r>
            <a:r>
              <a:rPr kumimoji="0" lang="zh-CN" altLang="en-US" sz="100" b="1" i="0" u="none" strike="noStrike" kern="0" cap="none" spc="0" normalizeH="0" baseline="0" noProof="0" dirty="0">
                <a:ln>
                  <a:noFill/>
                </a:ln>
                <a:solidFill>
                  <a:sysClr val="window" lastClr="FFFFFF"/>
                </a:solidFill>
                <a:effectLst/>
                <a:uLnTx/>
                <a:uFillTx/>
              </a:rPr>
              <a:t>教程： </a:t>
            </a:r>
            <a:r>
              <a:rPr kumimoji="0" lang="en-US" altLang="zh-CN" sz="100" b="1" i="0" u="none" strike="noStrike" kern="0" cap="none" spc="0" normalizeH="0" baseline="0" noProof="0" dirty="0">
                <a:ln>
                  <a:noFill/>
                </a:ln>
                <a:solidFill>
                  <a:sysClr val="window" lastClr="FFFFFF"/>
                </a:solidFill>
                <a:effectLst/>
                <a:uLnTx/>
                <a:uFillTx/>
              </a:rPr>
              <a:t>www.1ppt.com/word/              Excel</a:t>
            </a:r>
            <a:r>
              <a:rPr kumimoji="0" lang="zh-CN" altLang="en-US" sz="100" b="1" i="0" u="none" strike="noStrike" kern="0" cap="none" spc="0" normalizeH="0" baseline="0" noProof="0" dirty="0">
                <a:ln>
                  <a:noFill/>
                </a:ln>
                <a:solidFill>
                  <a:sysClr val="window" lastClr="FFFFFF"/>
                </a:solidFill>
                <a:effectLst/>
                <a:uLnTx/>
                <a:uFillTx/>
              </a:rPr>
              <a:t>教程：</a:t>
            </a:r>
            <a:r>
              <a:rPr kumimoji="0" lang="en-US" altLang="zh-CN" sz="100" b="1"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1" i="0" u="none" strike="noStrike" kern="0" cap="none" spc="0" normalizeH="0" baseline="0" noProof="0" dirty="0">
                <a:ln>
                  <a:noFill/>
                </a:ln>
                <a:solidFill>
                  <a:sysClr val="window" lastClr="FFFFFF"/>
                </a:solidFill>
                <a:effectLst/>
                <a:uLnTx/>
                <a:uFillTx/>
              </a:rPr>
              <a:t>资料下载：</a:t>
            </a:r>
            <a:r>
              <a:rPr kumimoji="0" lang="en-US" altLang="zh-CN" sz="100" b="1" i="0" u="none" strike="noStrike" kern="0" cap="none" spc="0" normalizeH="0" baseline="0" noProof="0" dirty="0">
                <a:ln>
                  <a:noFill/>
                </a:ln>
                <a:solidFill>
                  <a:sysClr val="window" lastClr="FFFFFF"/>
                </a:solidFill>
                <a:effectLst/>
                <a:uLnTx/>
                <a:uFillTx/>
              </a:rPr>
              <a:t>www.1ppt.com/ziliao/                PPT</a:t>
            </a:r>
            <a:r>
              <a:rPr kumimoji="0" lang="zh-CN" altLang="en-US" sz="100" b="1" i="0" u="none" strike="noStrike" kern="0" cap="none" spc="0" normalizeH="0" baseline="0" noProof="0" dirty="0">
                <a:ln>
                  <a:noFill/>
                </a:ln>
                <a:solidFill>
                  <a:sysClr val="window" lastClr="FFFFFF"/>
                </a:solidFill>
                <a:effectLst/>
                <a:uLnTx/>
                <a:uFillTx/>
              </a:rPr>
              <a:t>课件下载：</a:t>
            </a:r>
            <a:r>
              <a:rPr kumimoji="0" lang="en-US" altLang="zh-CN" sz="100" b="1"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1" i="0" u="none" strike="noStrike" kern="0" cap="none" spc="0" normalizeH="0" baseline="0" noProof="0" dirty="0">
                <a:ln>
                  <a:noFill/>
                </a:ln>
                <a:solidFill>
                  <a:sysClr val="window" lastClr="FFFFFF"/>
                </a:solidFill>
                <a:effectLst/>
                <a:uLnTx/>
                <a:uFillTx/>
              </a:rPr>
              <a:t>范文下载：</a:t>
            </a:r>
            <a:r>
              <a:rPr kumimoji="0" lang="en-US" altLang="zh-CN" sz="100" b="1" i="0" u="none" strike="noStrike" kern="0" cap="none" spc="0" normalizeH="0" baseline="0" noProof="0" dirty="0">
                <a:ln>
                  <a:noFill/>
                </a:ln>
                <a:solidFill>
                  <a:sysClr val="window" lastClr="FFFFFF"/>
                </a:solidFill>
                <a:effectLst/>
                <a:uLnTx/>
                <a:uFillTx/>
              </a:rPr>
              <a:t>www.1ppt.com/fanwen/             </a:t>
            </a:r>
            <a:r>
              <a:rPr kumimoji="0" lang="zh-CN" altLang="en-US" sz="100" b="1" i="0" u="none" strike="noStrike" kern="0" cap="none" spc="0" normalizeH="0" baseline="0" noProof="0" dirty="0">
                <a:ln>
                  <a:noFill/>
                </a:ln>
                <a:solidFill>
                  <a:sysClr val="window" lastClr="FFFFFF"/>
                </a:solidFill>
                <a:effectLst/>
                <a:uLnTx/>
                <a:uFillTx/>
              </a:rPr>
              <a:t>试卷下载：</a:t>
            </a:r>
            <a:r>
              <a:rPr kumimoji="0" lang="en-US" altLang="zh-CN" sz="100" b="1"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1" i="0" u="none" strike="noStrike" kern="0" cap="none" spc="0" normalizeH="0" baseline="0" noProof="0" dirty="0">
                <a:ln>
                  <a:noFill/>
                </a:ln>
                <a:solidFill>
                  <a:sysClr val="window" lastClr="FFFFFF"/>
                </a:solidFill>
                <a:effectLst/>
                <a:uLnTx/>
                <a:uFillTx/>
              </a:rPr>
              <a:t>教案下载：</a:t>
            </a:r>
            <a:r>
              <a:rPr kumimoji="0" lang="en-US" altLang="zh-CN" sz="100" b="1" i="0" u="none" strike="noStrike" kern="0" cap="none" spc="0" normalizeH="0" baseline="0" noProof="0" dirty="0">
                <a:ln>
                  <a:noFill/>
                </a:ln>
                <a:solidFill>
                  <a:sysClr val="window" lastClr="FFFFFF"/>
                </a:solidFill>
                <a:effectLst/>
                <a:uLnTx/>
                <a:uFillTx/>
              </a:rPr>
              <a:t>www.1ppt.com/jiaoan/        PPT</a:t>
            </a:r>
            <a:r>
              <a:rPr kumimoji="0" lang="zh-CN" altLang="en-US" sz="100" b="1" i="0" u="none" strike="noStrike" kern="0" cap="none" spc="0" normalizeH="0" baseline="0" noProof="0" dirty="0">
                <a:ln>
                  <a:noFill/>
                </a:ln>
                <a:solidFill>
                  <a:sysClr val="window" lastClr="FFFFFF"/>
                </a:solidFill>
                <a:effectLst/>
                <a:uLnTx/>
                <a:uFillTx/>
              </a:rPr>
              <a:t>论坛：</a:t>
            </a:r>
            <a:r>
              <a:rPr kumimoji="0" lang="en-US" altLang="zh-CN" sz="100" b="1"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1" i="0" u="none" strike="noStrike" kern="0" cap="none" spc="0" normalizeH="0" baseline="0" noProof="0" dirty="0">
                <a:ln>
                  <a:noFill/>
                </a:ln>
                <a:solidFill>
                  <a:sysClr val="window" lastClr="FFFFFF"/>
                </a:solidFill>
                <a:effectLst/>
                <a:uLnTx/>
                <a:uFillTx/>
              </a:rPr>
              <a:t> </a:t>
            </a:r>
            <a:endParaRPr kumimoji="0" lang="zh-CN" altLang="en-US" sz="100" b="1" i="0" u="none" strike="noStrike" kern="0" cap="none" spc="0" normalizeH="0" baseline="0" noProof="0" dirty="0">
              <a:ln>
                <a:noFill/>
              </a:ln>
              <a:solidFill>
                <a:sysClr val="window" lastClr="FFFFFF"/>
              </a:solidFill>
              <a:effectLst/>
              <a:uLnTx/>
              <a:uFillTx/>
            </a:endParaRPr>
          </a:p>
        </p:txBody>
      </p:sp>
      <p:cxnSp>
        <p:nvCxnSpPr>
          <p:cNvPr id="10" name="直接连接符 9"/>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990600"/>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 y="300219"/>
            <a:ext cx="3428999" cy="646331"/>
          </a:xfrm>
          <a:prstGeom prst="rect">
            <a:avLst/>
          </a:prstGeom>
          <a:noFill/>
        </p:spPr>
        <p:txBody>
          <a:bodyPr wrap="square" rtlCol="0">
            <a:spAutoFit/>
          </a:bodyPr>
          <a:lstStyle/>
          <a:p>
            <a:pPr algn="ctr"/>
            <a:r>
              <a:rPr lang="en-US" altLang="zh-CN" sz="3600" b="1" dirty="0">
                <a:latin typeface="Arial" panose="020B0604020202020204" pitchFamily="34" charset="0"/>
                <a:ea typeface="黑体" pitchFamily="49" charset="-122"/>
                <a:cs typeface="Arial" panose="020B0604020202020204" pitchFamily="34" charset="0"/>
              </a:rPr>
              <a:t>Content</a:t>
            </a:r>
            <a:endParaRPr lang="zh-CN" altLang="en-US" sz="3600" b="1" dirty="0">
              <a:latin typeface="Arial" panose="020B0604020202020204" pitchFamily="34" charset="0"/>
              <a:ea typeface="黑体" pitchFamily="49" charset="-122"/>
              <a:cs typeface="Arial" panose="020B0604020202020204" pitchFamily="34" charset="0"/>
            </a:endParaRPr>
          </a:p>
        </p:txBody>
      </p:sp>
      <p:sp>
        <p:nvSpPr>
          <p:cNvPr id="2" name="矩形 1"/>
          <p:cNvSpPr/>
          <p:nvPr/>
        </p:nvSpPr>
        <p:spPr>
          <a:xfrm>
            <a:off x="2209800" y="1981200"/>
            <a:ext cx="5176347" cy="2739211"/>
          </a:xfrm>
          <a:prstGeom prst="rect">
            <a:avLst/>
          </a:prstGeom>
        </p:spPr>
        <p:txBody>
          <a:bodyPr wrap="square">
            <a:spAutoFit/>
          </a:bodyPr>
          <a:lstStyle/>
          <a:p>
            <a:pPr marL="0" lvl="1" indent="-342900">
              <a:spcBef>
                <a:spcPts val="1200"/>
              </a:spcBef>
              <a:spcAft>
                <a:spcPts val="1200"/>
              </a:spcAft>
              <a:buSzPct val="80000"/>
              <a:buFont typeface="Wingdings" panose="05000000000000000000" pitchFamily="2" charset="2"/>
              <a:buChar char="l"/>
              <a:defRPr/>
            </a:pPr>
            <a:r>
              <a:rPr lang="en-US" altLang="zh-CN" sz="2800" b="1" dirty="0">
                <a:latin typeface="Times New Roman" pitchFamily="18" charset="0"/>
                <a:ea typeface="黑体" pitchFamily="49" charset="-122"/>
                <a:cs typeface="Times New Roman" pitchFamily="18" charset="0"/>
              </a:rPr>
              <a:t>Introduction</a:t>
            </a:r>
          </a:p>
          <a:p>
            <a:pPr marL="0" lvl="1" indent="-342900">
              <a:spcBef>
                <a:spcPts val="1200"/>
              </a:spcBef>
              <a:spcAft>
                <a:spcPts val="1200"/>
              </a:spcAft>
              <a:buSzPct val="80000"/>
              <a:buFont typeface="Wingdings" panose="05000000000000000000" pitchFamily="2" charset="2"/>
              <a:buChar char="l"/>
              <a:defRPr/>
            </a:pPr>
            <a:r>
              <a:rPr lang="en-US" altLang="zh-CN" sz="2800" b="1" dirty="0">
                <a:latin typeface="Times New Roman" pitchFamily="18" charset="0"/>
                <a:ea typeface="黑体" pitchFamily="49" charset="-122"/>
                <a:cs typeface="Times New Roman" pitchFamily="18" charset="0"/>
              </a:rPr>
              <a:t>Experimental setup</a:t>
            </a:r>
          </a:p>
          <a:p>
            <a:pPr marL="0" lvl="1" indent="-342900">
              <a:spcBef>
                <a:spcPts val="1200"/>
              </a:spcBef>
              <a:spcAft>
                <a:spcPts val="1200"/>
              </a:spcAft>
              <a:buSzPct val="80000"/>
              <a:buFont typeface="Wingdings" panose="05000000000000000000" pitchFamily="2" charset="2"/>
              <a:buChar char="l"/>
              <a:defRPr/>
            </a:pPr>
            <a:r>
              <a:rPr lang="en-US" altLang="zh-CN" sz="2800" b="1" dirty="0">
                <a:latin typeface="Times New Roman" pitchFamily="18" charset="0"/>
                <a:ea typeface="黑体" pitchFamily="49" charset="-122"/>
                <a:cs typeface="Times New Roman" pitchFamily="18" charset="0"/>
              </a:rPr>
              <a:t>Experimental results  </a:t>
            </a:r>
          </a:p>
          <a:p>
            <a:pPr marL="0" lvl="1" indent="-342900">
              <a:spcBef>
                <a:spcPts val="1200"/>
              </a:spcBef>
              <a:spcAft>
                <a:spcPts val="1200"/>
              </a:spcAft>
              <a:buSzPct val="80000"/>
              <a:buFont typeface="Wingdings" panose="05000000000000000000" pitchFamily="2" charset="2"/>
              <a:buChar char="l"/>
              <a:defRPr/>
            </a:pPr>
            <a:r>
              <a:rPr lang="en-US" altLang="zh-CN" sz="2800" b="1" dirty="0">
                <a:latin typeface="Times New Roman" pitchFamily="18" charset="0"/>
                <a:ea typeface="黑体" pitchFamily="49" charset="-122"/>
                <a:cs typeface="Times New Roman" pitchFamily="18" charset="0"/>
              </a:rPr>
              <a:t>Conclusions</a:t>
            </a:r>
          </a:p>
        </p:txBody>
      </p:sp>
      <p:sp>
        <p:nvSpPr>
          <p:cNvPr id="13" name="矩形 12"/>
          <p:cNvSpPr/>
          <p:nvPr/>
        </p:nvSpPr>
        <p:spPr>
          <a:xfrm>
            <a:off x="8704505" y="6458432"/>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-3-</a:t>
            </a:r>
            <a:endParaRPr lang="zh-CN" altLang="en-US" b="1" dirty="0">
              <a:latin typeface="黑体" pitchFamily="49" charset="-122"/>
              <a:ea typeface="黑体" pitchFamily="49" charset="-122"/>
              <a:cs typeface="Times New Roman" pitchFamily="18" charset="0"/>
            </a:endParaRPr>
          </a:p>
        </p:txBody>
      </p:sp>
    </p:spTree>
    <p:extLst>
      <p:ext uri="{BB962C8B-B14F-4D97-AF65-F5344CB8AC3E}">
        <p14:creationId xmlns:p14="http://schemas.microsoft.com/office/powerpoint/2010/main" val="1832276518"/>
      </p:ext>
    </p:extLst>
  </p:cSld>
  <p:clrMapOvr>
    <a:masterClrMapping/>
  </p:clrMapOvr>
  <mc:AlternateContent xmlns:mc="http://schemas.openxmlformats.org/markup-compatibility/2006" xmlns:p14="http://schemas.microsoft.com/office/powerpoint/2010/main">
    <mc:Choice Requires="p14">
      <p:transition spd="slow" p14:dur="1500" advTm="5112"/>
    </mc:Choice>
    <mc:Fallback xmlns="">
      <p:transition spd="slow" advTm="51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1" y="71735"/>
            <a:ext cx="1932773"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 Introduction</a:t>
            </a:r>
          </a:p>
        </p:txBody>
      </p:sp>
      <p:sp>
        <p:nvSpPr>
          <p:cNvPr id="26" name="矩形 25"/>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-4-</a:t>
            </a:r>
            <a:endParaRPr lang="zh-CN" altLang="en-US" b="1" dirty="0">
              <a:latin typeface="黑体" pitchFamily="49" charset="-122"/>
              <a:ea typeface="黑体" pitchFamily="49" charset="-122"/>
              <a:cs typeface="Times New Roman" pitchFamily="18" charset="0"/>
            </a:endParaRPr>
          </a:p>
        </p:txBody>
      </p:sp>
      <p:pic>
        <p:nvPicPr>
          <p:cNvPr id="1026" name="Picture 2" descr="The structure of halo nuclei - Book chapter - IOPscience">
            <a:extLst>
              <a:ext uri="{FF2B5EF4-FFF2-40B4-BE49-F238E27FC236}">
                <a16:creationId xmlns:a16="http://schemas.microsoft.com/office/drawing/2014/main" id="{71DA1A7B-6AF4-60F9-D063-A3074FF4EE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056"/>
          <a:stretch/>
        </p:blipFill>
        <p:spPr bwMode="auto">
          <a:xfrm>
            <a:off x="4114800" y="4709855"/>
            <a:ext cx="1649343"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1">
            <a:extLst>
              <a:ext uri="{FF2B5EF4-FFF2-40B4-BE49-F238E27FC236}">
                <a16:creationId xmlns:a16="http://schemas.microsoft.com/office/drawing/2014/main" id="{332A5F7D-0B01-231E-B888-E22A0F39A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767504"/>
            <a:ext cx="3733800" cy="2545207"/>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DEE641BF-1AC0-3403-81DB-EA398CF4C3DE}"/>
              </a:ext>
            </a:extLst>
          </p:cNvPr>
          <p:cNvPicPr>
            <a:picLocks noChangeAspect="1"/>
          </p:cNvPicPr>
          <p:nvPr/>
        </p:nvPicPr>
        <p:blipFill rotWithShape="1">
          <a:blip r:embed="rId6"/>
          <a:srcRect l="9756" t="4194" r="4878" b="18799"/>
          <a:stretch/>
        </p:blipFill>
        <p:spPr>
          <a:xfrm>
            <a:off x="4191000" y="914400"/>
            <a:ext cx="2667000" cy="2399202"/>
          </a:xfrm>
          <a:prstGeom prst="rect">
            <a:avLst/>
          </a:prstGeom>
        </p:spPr>
      </p:pic>
      <p:sp>
        <p:nvSpPr>
          <p:cNvPr id="2" name="文本框 1">
            <a:extLst>
              <a:ext uri="{FF2B5EF4-FFF2-40B4-BE49-F238E27FC236}">
                <a16:creationId xmlns:a16="http://schemas.microsoft.com/office/drawing/2014/main" id="{D936DCC1-AADF-F728-7D0F-9BD2CFDD7620}"/>
              </a:ext>
            </a:extLst>
          </p:cNvPr>
          <p:cNvSpPr txBox="1"/>
          <p:nvPr/>
        </p:nvSpPr>
        <p:spPr>
          <a:xfrm>
            <a:off x="360284" y="5757595"/>
            <a:ext cx="3221116" cy="738664"/>
          </a:xfrm>
          <a:prstGeom prst="rect">
            <a:avLst/>
          </a:prstGeom>
          <a:noFill/>
        </p:spPr>
        <p:txBody>
          <a:bodyPr wrap="square">
            <a:spAutoFit/>
          </a:bodyPr>
          <a:lstStyle/>
          <a:p>
            <a:pPr algn="just"/>
            <a:r>
              <a:rPr lang="zh-CN" altLang="en-US" sz="1400" dirty="0">
                <a:latin typeface="+mj-lt"/>
              </a:rPr>
              <a:t>https://iopscience.iop.org/book/mono/978-1-6817-4581-7/chapter/bk978-1-6817-4581-7ch2</a:t>
            </a:r>
            <a:r>
              <a:rPr lang="en-US" altLang="zh-CN" sz="1400" dirty="0">
                <a:latin typeface="+mj-lt"/>
              </a:rPr>
              <a:t>.</a:t>
            </a:r>
            <a:endParaRPr lang="zh-CN" altLang="en-US" sz="1400" dirty="0">
              <a:latin typeface="+mj-lt"/>
            </a:endParaRPr>
          </a:p>
        </p:txBody>
      </p:sp>
      <p:pic>
        <p:nvPicPr>
          <p:cNvPr id="7" name="Picture 4" descr="3: A section of the chart of nuclei showing the halo nuclei">
            <a:extLst>
              <a:ext uri="{FF2B5EF4-FFF2-40B4-BE49-F238E27FC236}">
                <a16:creationId xmlns:a16="http://schemas.microsoft.com/office/drawing/2014/main" id="{17AF2042-836F-9BC3-A660-6486E74FF2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853" y="3866311"/>
            <a:ext cx="2752725" cy="1891284"/>
          </a:xfrm>
          <a:prstGeom prst="rect">
            <a:avLst/>
          </a:prstGeom>
          <a:noFill/>
          <a:extLst>
            <a:ext uri="{909E8E84-426E-40DD-AFC4-6F175D3DCCD1}">
              <a14:hiddenFill xmlns:a14="http://schemas.microsoft.com/office/drawing/2010/main">
                <a:solidFill>
                  <a:srgbClr val="FFFFFF"/>
                </a:solidFill>
              </a14:hiddenFill>
            </a:ext>
          </a:extLst>
        </p:spPr>
      </p:pic>
      <p:sp>
        <p:nvSpPr>
          <p:cNvPr id="13" name="椭圆 12">
            <a:extLst>
              <a:ext uri="{FF2B5EF4-FFF2-40B4-BE49-F238E27FC236}">
                <a16:creationId xmlns:a16="http://schemas.microsoft.com/office/drawing/2014/main" id="{202EF21B-6EF8-1D78-D50C-6134EC3184D1}"/>
              </a:ext>
            </a:extLst>
          </p:cNvPr>
          <p:cNvSpPr/>
          <p:nvPr/>
        </p:nvSpPr>
        <p:spPr>
          <a:xfrm>
            <a:off x="5999825" y="4833188"/>
            <a:ext cx="304800" cy="272277"/>
          </a:xfrm>
          <a:prstGeom prst="ellipse">
            <a:avLst/>
          </a:prstGeom>
          <a:solidFill>
            <a:srgbClr val="1F36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F609E735-F6DE-CD43-D9F7-B07A2CFFEE05}"/>
              </a:ext>
            </a:extLst>
          </p:cNvPr>
          <p:cNvSpPr txBox="1"/>
          <p:nvPr/>
        </p:nvSpPr>
        <p:spPr>
          <a:xfrm>
            <a:off x="6455162" y="4794977"/>
            <a:ext cx="2416046" cy="400110"/>
          </a:xfrm>
          <a:prstGeom prst="rect">
            <a:avLst/>
          </a:prstGeom>
          <a:noFill/>
        </p:spPr>
        <p:txBody>
          <a:bodyPr wrap="none" rtlCol="0">
            <a:spAutoFit/>
          </a:bodyPr>
          <a:lstStyle/>
          <a:p>
            <a:r>
              <a:rPr lang="en-US" altLang="zh-CN" sz="2000" dirty="0"/>
              <a:t>+ n or n + n unbound </a:t>
            </a:r>
            <a:endParaRPr lang="zh-CN" altLang="en-US" sz="2000" dirty="0"/>
          </a:p>
        </p:txBody>
      </p:sp>
      <p:sp>
        <p:nvSpPr>
          <p:cNvPr id="15" name="椭圆 14">
            <a:extLst>
              <a:ext uri="{FF2B5EF4-FFF2-40B4-BE49-F238E27FC236}">
                <a16:creationId xmlns:a16="http://schemas.microsoft.com/office/drawing/2014/main" id="{47B84355-C74C-CB2A-D259-81F3CCE00AA6}"/>
              </a:ext>
            </a:extLst>
          </p:cNvPr>
          <p:cNvSpPr/>
          <p:nvPr/>
        </p:nvSpPr>
        <p:spPr>
          <a:xfrm>
            <a:off x="5999825" y="5546289"/>
            <a:ext cx="304800" cy="272277"/>
          </a:xfrm>
          <a:prstGeom prst="ellipse">
            <a:avLst/>
          </a:prstGeom>
          <a:solidFill>
            <a:srgbClr val="1F36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CDA77C77-7FA8-63CA-6C37-0C75456D4A83}"/>
              </a:ext>
            </a:extLst>
          </p:cNvPr>
          <p:cNvSpPr txBox="1"/>
          <p:nvPr/>
        </p:nvSpPr>
        <p:spPr>
          <a:xfrm>
            <a:off x="6446377" y="5481221"/>
            <a:ext cx="2372765" cy="707886"/>
          </a:xfrm>
          <a:prstGeom prst="rect">
            <a:avLst/>
          </a:prstGeom>
          <a:noFill/>
        </p:spPr>
        <p:txBody>
          <a:bodyPr wrap="none" rtlCol="0">
            <a:spAutoFit/>
          </a:bodyPr>
          <a:lstStyle/>
          <a:p>
            <a:r>
              <a:rPr lang="en-US" altLang="zh-CN" sz="2000" dirty="0"/>
              <a:t>+ n + n bound as </a:t>
            </a:r>
            <a:r>
              <a:rPr lang="en-US" altLang="zh-CN" sz="2000" baseline="30000" dirty="0"/>
              <a:t>6</a:t>
            </a:r>
            <a:r>
              <a:rPr lang="en-US" altLang="zh-CN" sz="2000" dirty="0"/>
              <a:t>He</a:t>
            </a:r>
            <a:endParaRPr lang="zh-CN" altLang="en-US" sz="2000" dirty="0"/>
          </a:p>
          <a:p>
            <a:endParaRPr lang="zh-CN" altLang="en-US" sz="2000" dirty="0"/>
          </a:p>
        </p:txBody>
      </p:sp>
      <p:sp>
        <p:nvSpPr>
          <p:cNvPr id="21" name="文本框 20">
            <a:extLst>
              <a:ext uri="{FF2B5EF4-FFF2-40B4-BE49-F238E27FC236}">
                <a16:creationId xmlns:a16="http://schemas.microsoft.com/office/drawing/2014/main" id="{1F5438F6-B30B-2497-5E5E-F21401ADE67D}"/>
              </a:ext>
            </a:extLst>
          </p:cNvPr>
          <p:cNvSpPr txBox="1"/>
          <p:nvPr/>
        </p:nvSpPr>
        <p:spPr>
          <a:xfrm>
            <a:off x="5893790" y="5102015"/>
            <a:ext cx="559769" cy="400110"/>
          </a:xfrm>
          <a:prstGeom prst="rect">
            <a:avLst/>
          </a:prstGeom>
          <a:noFill/>
        </p:spPr>
        <p:txBody>
          <a:bodyPr wrap="none" rtlCol="0">
            <a:spAutoFit/>
          </a:bodyPr>
          <a:lstStyle/>
          <a:p>
            <a:r>
              <a:rPr lang="en-US" altLang="zh-CN" sz="2000" baseline="30000" dirty="0"/>
              <a:t>4</a:t>
            </a:r>
            <a:r>
              <a:rPr lang="en-US" altLang="zh-CN" sz="2000" dirty="0"/>
              <a:t>He</a:t>
            </a:r>
            <a:endParaRPr lang="zh-CN" altLang="en-US" sz="2000" dirty="0"/>
          </a:p>
        </p:txBody>
      </p:sp>
      <p:sp>
        <p:nvSpPr>
          <p:cNvPr id="22" name="文本框 21">
            <a:extLst>
              <a:ext uri="{FF2B5EF4-FFF2-40B4-BE49-F238E27FC236}">
                <a16:creationId xmlns:a16="http://schemas.microsoft.com/office/drawing/2014/main" id="{DB79D19B-C666-FA0B-315B-0B2BE341F1F8}"/>
              </a:ext>
            </a:extLst>
          </p:cNvPr>
          <p:cNvSpPr txBox="1"/>
          <p:nvPr/>
        </p:nvSpPr>
        <p:spPr>
          <a:xfrm>
            <a:off x="5893790" y="5803779"/>
            <a:ext cx="559769" cy="400110"/>
          </a:xfrm>
          <a:prstGeom prst="rect">
            <a:avLst/>
          </a:prstGeom>
          <a:noFill/>
        </p:spPr>
        <p:txBody>
          <a:bodyPr wrap="none" rtlCol="0">
            <a:spAutoFit/>
          </a:bodyPr>
          <a:lstStyle/>
          <a:p>
            <a:r>
              <a:rPr lang="en-US" altLang="zh-CN" sz="2000" baseline="30000" dirty="0"/>
              <a:t>4</a:t>
            </a:r>
            <a:r>
              <a:rPr lang="en-US" altLang="zh-CN" sz="2000" dirty="0"/>
              <a:t>He</a:t>
            </a:r>
            <a:endParaRPr lang="zh-CN" altLang="en-US" sz="2000" dirty="0"/>
          </a:p>
        </p:txBody>
      </p:sp>
      <p:sp>
        <p:nvSpPr>
          <p:cNvPr id="24" name="文本框 23">
            <a:extLst>
              <a:ext uri="{FF2B5EF4-FFF2-40B4-BE49-F238E27FC236}">
                <a16:creationId xmlns:a16="http://schemas.microsoft.com/office/drawing/2014/main" id="{16AE83A6-8D7B-5F1C-B844-CD3CF9AE9986}"/>
              </a:ext>
            </a:extLst>
          </p:cNvPr>
          <p:cNvSpPr txBox="1"/>
          <p:nvPr/>
        </p:nvSpPr>
        <p:spPr>
          <a:xfrm>
            <a:off x="2247900" y="1550299"/>
            <a:ext cx="1304208" cy="276999"/>
          </a:xfrm>
          <a:prstGeom prst="rect">
            <a:avLst/>
          </a:prstGeom>
          <a:noFill/>
        </p:spPr>
        <p:txBody>
          <a:bodyPr wrap="square">
            <a:spAutoFit/>
          </a:bodyPr>
          <a:lstStyle/>
          <a:p>
            <a:r>
              <a:rPr lang="en-US" altLang="zh-CN" sz="1200" b="1" dirty="0"/>
              <a:t>6-8 MeV</a:t>
            </a:r>
            <a:endParaRPr lang="zh-CN" altLang="en-US" sz="1200" b="1" dirty="0"/>
          </a:p>
        </p:txBody>
      </p:sp>
      <p:sp>
        <p:nvSpPr>
          <p:cNvPr id="25" name="文本框 24">
            <a:extLst>
              <a:ext uri="{FF2B5EF4-FFF2-40B4-BE49-F238E27FC236}">
                <a16:creationId xmlns:a16="http://schemas.microsoft.com/office/drawing/2014/main" id="{64D05E0B-21FF-648A-783A-7B5D17DD2C55}"/>
              </a:ext>
            </a:extLst>
          </p:cNvPr>
          <p:cNvSpPr txBox="1"/>
          <p:nvPr/>
        </p:nvSpPr>
        <p:spPr>
          <a:xfrm>
            <a:off x="1484604" y="2610769"/>
            <a:ext cx="1414401" cy="461665"/>
          </a:xfrm>
          <a:prstGeom prst="rect">
            <a:avLst/>
          </a:prstGeom>
          <a:noFill/>
        </p:spPr>
        <p:txBody>
          <a:bodyPr wrap="square">
            <a:spAutoFit/>
          </a:bodyPr>
          <a:lstStyle/>
          <a:p>
            <a:r>
              <a:rPr lang="en-US" altLang="zh-CN" sz="1200" b="1" dirty="0"/>
              <a:t>&lt;1 MeV,</a:t>
            </a:r>
            <a:r>
              <a:rPr lang="zh-CN" altLang="en-US" sz="1200" b="1" dirty="0"/>
              <a:t> </a:t>
            </a:r>
            <a:r>
              <a:rPr lang="en-US" altLang="zh-CN" sz="1200" b="1" baseline="30000" dirty="0"/>
              <a:t>6</a:t>
            </a:r>
            <a:r>
              <a:rPr lang="en-US" altLang="zh-CN" sz="1200" b="1" dirty="0"/>
              <a:t>He: 0.973 MeV,</a:t>
            </a:r>
            <a:r>
              <a:rPr lang="zh-CN" altLang="en-US" sz="1200" b="1" dirty="0"/>
              <a:t> </a:t>
            </a:r>
            <a:r>
              <a:rPr lang="en-US" altLang="zh-CN" sz="1200" b="1" baseline="30000" dirty="0"/>
              <a:t>11</a:t>
            </a:r>
            <a:r>
              <a:rPr lang="en-US" altLang="zh-CN" sz="1200" b="1" dirty="0"/>
              <a:t>Li: 0.3</a:t>
            </a:r>
            <a:r>
              <a:rPr lang="zh-CN" altLang="en-US" sz="1200" b="1" dirty="0"/>
              <a:t> </a:t>
            </a:r>
            <a:r>
              <a:rPr lang="en-US" altLang="zh-CN" sz="1200" b="1" dirty="0"/>
              <a:t>MeV</a:t>
            </a:r>
            <a:endParaRPr lang="zh-CN" altLang="en-US" sz="1200" b="1" dirty="0"/>
          </a:p>
        </p:txBody>
      </p:sp>
      <p:sp>
        <p:nvSpPr>
          <p:cNvPr id="3" name="文本框 2">
            <a:extLst>
              <a:ext uri="{FF2B5EF4-FFF2-40B4-BE49-F238E27FC236}">
                <a16:creationId xmlns:a16="http://schemas.microsoft.com/office/drawing/2014/main" id="{08D958CB-E842-BC03-693A-C084B8A5F40F}"/>
              </a:ext>
            </a:extLst>
          </p:cNvPr>
          <p:cNvSpPr txBox="1"/>
          <p:nvPr/>
        </p:nvSpPr>
        <p:spPr>
          <a:xfrm>
            <a:off x="4817466" y="1046607"/>
            <a:ext cx="1240083" cy="307777"/>
          </a:xfrm>
          <a:prstGeom prst="rect">
            <a:avLst/>
          </a:prstGeom>
          <a:noFill/>
        </p:spPr>
        <p:txBody>
          <a:bodyPr wrap="none" rtlCol="0">
            <a:spAutoFit/>
          </a:bodyPr>
          <a:lstStyle/>
          <a:p>
            <a:r>
              <a:rPr lang="en-US" altLang="zh-CN" sz="1400" b="1" dirty="0"/>
              <a:t>Tanihata-1985</a:t>
            </a:r>
            <a:endParaRPr lang="zh-CN" altLang="en-US" sz="1400" b="1" dirty="0"/>
          </a:p>
        </p:txBody>
      </p:sp>
      <p:sp>
        <p:nvSpPr>
          <p:cNvPr id="4" name="文本框 3">
            <a:extLst>
              <a:ext uri="{FF2B5EF4-FFF2-40B4-BE49-F238E27FC236}">
                <a16:creationId xmlns:a16="http://schemas.microsoft.com/office/drawing/2014/main" id="{D2C571A4-986B-E984-498C-03312DBEFB69}"/>
              </a:ext>
            </a:extLst>
          </p:cNvPr>
          <p:cNvSpPr txBox="1"/>
          <p:nvPr/>
        </p:nvSpPr>
        <p:spPr>
          <a:xfrm>
            <a:off x="636776" y="3395013"/>
            <a:ext cx="3458383" cy="307777"/>
          </a:xfrm>
          <a:prstGeom prst="rect">
            <a:avLst/>
          </a:prstGeom>
          <a:noFill/>
        </p:spPr>
        <p:txBody>
          <a:bodyPr wrap="none" rtlCol="0">
            <a:spAutoFit/>
          </a:bodyPr>
          <a:lstStyle/>
          <a:p>
            <a:r>
              <a:rPr lang="en-US" altLang="zh-CN" sz="1400" dirty="0"/>
              <a:t>D. Hinder et al., 2004 Nature </a:t>
            </a:r>
            <a:r>
              <a:rPr lang="en-US" altLang="zh-CN" sz="1400" b="1" dirty="0"/>
              <a:t>431</a:t>
            </a:r>
            <a:r>
              <a:rPr lang="en-US" altLang="zh-CN" sz="1400" dirty="0"/>
              <a:t>, 749 (2004)</a:t>
            </a:r>
            <a:endParaRPr lang="zh-CN" altLang="en-US" sz="1400" dirty="0"/>
          </a:p>
        </p:txBody>
      </p:sp>
      <p:pic>
        <p:nvPicPr>
          <p:cNvPr id="11" name="Picture 6" descr="2: The size of the halo nucleus 11 Li. The matter distribution extends far out from the nucleus such that the rms matter radius of 11 Li is as large as 48 Ca, and the radius of the halo neutrons as large as for the outermost neutrons in 208 Pb, taken from [2].">
            <a:extLst>
              <a:ext uri="{FF2B5EF4-FFF2-40B4-BE49-F238E27FC236}">
                <a16:creationId xmlns:a16="http://schemas.microsoft.com/office/drawing/2014/main" id="{624B885D-A62D-76C5-BDEB-A3BDA5D2D2B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3411" t="13343" r="19765" b="6550"/>
          <a:stretch/>
        </p:blipFill>
        <p:spPr bwMode="auto">
          <a:xfrm>
            <a:off x="6827567" y="1066126"/>
            <a:ext cx="2139175" cy="2036659"/>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a:extLst>
              <a:ext uri="{FF2B5EF4-FFF2-40B4-BE49-F238E27FC236}">
                <a16:creationId xmlns:a16="http://schemas.microsoft.com/office/drawing/2014/main" id="{E45CA730-F51E-E1F9-679E-B15EDAFF39D2}"/>
              </a:ext>
            </a:extLst>
          </p:cNvPr>
          <p:cNvSpPr txBox="1"/>
          <p:nvPr/>
        </p:nvSpPr>
        <p:spPr>
          <a:xfrm>
            <a:off x="3582947" y="3937331"/>
            <a:ext cx="5879259" cy="400110"/>
          </a:xfrm>
          <a:prstGeom prst="rect">
            <a:avLst/>
          </a:prstGeom>
          <a:noFill/>
        </p:spPr>
        <p:txBody>
          <a:bodyPr wrap="square" rtlCol="0">
            <a:spAutoFit/>
          </a:bodyPr>
          <a:lstStyle/>
          <a:p>
            <a:r>
              <a:rPr lang="en-US" altLang="zh-CN" sz="2000" dirty="0">
                <a:solidFill>
                  <a:srgbClr val="FF0000"/>
                </a:solidFill>
              </a:rPr>
              <a:t>Neutrons tunnel far from the core and form a halo.</a:t>
            </a:r>
            <a:endParaRPr lang="zh-CN" altLang="en-US" sz="2000" dirty="0">
              <a:solidFill>
                <a:srgbClr val="FF0000"/>
              </a:solidFill>
            </a:endParaRPr>
          </a:p>
        </p:txBody>
      </p:sp>
      <p:sp>
        <p:nvSpPr>
          <p:cNvPr id="18" name="文本框 17">
            <a:extLst>
              <a:ext uri="{FF2B5EF4-FFF2-40B4-BE49-F238E27FC236}">
                <a16:creationId xmlns:a16="http://schemas.microsoft.com/office/drawing/2014/main" id="{CAFBE0F9-B81E-BF85-407D-65EC8361A799}"/>
              </a:ext>
            </a:extLst>
          </p:cNvPr>
          <p:cNvSpPr txBox="1"/>
          <p:nvPr/>
        </p:nvSpPr>
        <p:spPr>
          <a:xfrm>
            <a:off x="4114800" y="4419600"/>
            <a:ext cx="1727742" cy="307777"/>
          </a:xfrm>
          <a:prstGeom prst="rect">
            <a:avLst/>
          </a:prstGeom>
          <a:noFill/>
        </p:spPr>
        <p:txBody>
          <a:bodyPr wrap="square" rtlCol="0">
            <a:spAutoFit/>
          </a:bodyPr>
          <a:lstStyle/>
          <a:p>
            <a:r>
              <a:rPr lang="en-US" altLang="zh-CN" sz="1400" dirty="0"/>
              <a:t>Borromean nuclei</a:t>
            </a:r>
            <a:endParaRPr lang="zh-CN" altLang="en-US" sz="1400" dirty="0"/>
          </a:p>
        </p:txBody>
      </p:sp>
      <p:sp>
        <p:nvSpPr>
          <p:cNvPr id="23" name="文本框 22">
            <a:extLst>
              <a:ext uri="{FF2B5EF4-FFF2-40B4-BE49-F238E27FC236}">
                <a16:creationId xmlns:a16="http://schemas.microsoft.com/office/drawing/2014/main" id="{868563B5-DC39-15DC-505C-31C2959C4A3F}"/>
              </a:ext>
            </a:extLst>
          </p:cNvPr>
          <p:cNvSpPr txBox="1"/>
          <p:nvPr/>
        </p:nvSpPr>
        <p:spPr>
          <a:xfrm>
            <a:off x="6650853" y="2993627"/>
            <a:ext cx="2514600" cy="307777"/>
          </a:xfrm>
          <a:prstGeom prst="rect">
            <a:avLst/>
          </a:prstGeom>
          <a:noFill/>
        </p:spPr>
        <p:txBody>
          <a:bodyPr wrap="square">
            <a:spAutoFit/>
          </a:bodyPr>
          <a:lstStyle/>
          <a:p>
            <a:r>
              <a:rPr lang="en-US" altLang="zh-CN" sz="1400" dirty="0"/>
              <a:t>B. Jonson, Phys. Rep.</a:t>
            </a:r>
            <a:r>
              <a:rPr lang="en-US" altLang="zh-CN" sz="1400" b="1" dirty="0"/>
              <a:t> 389</a:t>
            </a:r>
            <a:r>
              <a:rPr lang="en-US" altLang="zh-CN" sz="1400" dirty="0"/>
              <a:t> (2004)</a:t>
            </a:r>
            <a:endParaRPr lang="zh-CN" altLang="en-US" sz="1400" dirty="0"/>
          </a:p>
        </p:txBody>
      </p:sp>
      <p:sp>
        <p:nvSpPr>
          <p:cNvPr id="27" name="文本框 26">
            <a:extLst>
              <a:ext uri="{FF2B5EF4-FFF2-40B4-BE49-F238E27FC236}">
                <a16:creationId xmlns:a16="http://schemas.microsoft.com/office/drawing/2014/main" id="{C90A15CD-E4AB-A817-83C0-4F52566A9A98}"/>
              </a:ext>
            </a:extLst>
          </p:cNvPr>
          <p:cNvSpPr txBox="1"/>
          <p:nvPr/>
        </p:nvSpPr>
        <p:spPr>
          <a:xfrm>
            <a:off x="4478268" y="3297513"/>
            <a:ext cx="1975291" cy="738664"/>
          </a:xfrm>
          <a:prstGeom prst="rect">
            <a:avLst/>
          </a:prstGeom>
          <a:noFill/>
        </p:spPr>
        <p:txBody>
          <a:bodyPr wrap="square">
            <a:spAutoFit/>
          </a:bodyPr>
          <a:lstStyle/>
          <a:p>
            <a:r>
              <a:rPr lang="en-US" altLang="zh-CN" sz="1400" dirty="0"/>
              <a:t>Differences in radii were seen for isobars with A= 6, 8, 9.</a:t>
            </a:r>
            <a:endParaRPr lang="zh-CN" altLang="en-US" sz="1400" dirty="0"/>
          </a:p>
        </p:txBody>
      </p:sp>
      <p:sp>
        <p:nvSpPr>
          <p:cNvPr id="28" name="文本框 27">
            <a:extLst>
              <a:ext uri="{FF2B5EF4-FFF2-40B4-BE49-F238E27FC236}">
                <a16:creationId xmlns:a16="http://schemas.microsoft.com/office/drawing/2014/main" id="{E89390A2-E673-1580-63D9-9D5ABA62BA13}"/>
              </a:ext>
            </a:extLst>
          </p:cNvPr>
          <p:cNvSpPr txBox="1"/>
          <p:nvPr/>
        </p:nvSpPr>
        <p:spPr>
          <a:xfrm>
            <a:off x="4908493" y="1584525"/>
            <a:ext cx="510515" cy="276999"/>
          </a:xfrm>
          <a:prstGeom prst="rect">
            <a:avLst/>
          </a:prstGeom>
          <a:noFill/>
        </p:spPr>
        <p:txBody>
          <a:bodyPr wrap="square">
            <a:spAutoFit/>
          </a:bodyPr>
          <a:lstStyle/>
          <a:p>
            <a:r>
              <a:rPr lang="en-US" altLang="zh-CN" sz="1200" b="1" dirty="0"/>
              <a:t>A=6</a:t>
            </a:r>
            <a:endParaRPr lang="zh-CN" altLang="en-US" sz="1200" b="1" dirty="0"/>
          </a:p>
        </p:txBody>
      </p:sp>
      <p:sp>
        <p:nvSpPr>
          <p:cNvPr id="29" name="文本框 28">
            <a:extLst>
              <a:ext uri="{FF2B5EF4-FFF2-40B4-BE49-F238E27FC236}">
                <a16:creationId xmlns:a16="http://schemas.microsoft.com/office/drawing/2014/main" id="{B2D8BF86-80EF-5D5D-55C7-07BAF63F3F6A}"/>
              </a:ext>
            </a:extLst>
          </p:cNvPr>
          <p:cNvSpPr txBox="1"/>
          <p:nvPr/>
        </p:nvSpPr>
        <p:spPr>
          <a:xfrm>
            <a:off x="5340464" y="1610610"/>
            <a:ext cx="510515" cy="276999"/>
          </a:xfrm>
          <a:prstGeom prst="rect">
            <a:avLst/>
          </a:prstGeom>
          <a:noFill/>
        </p:spPr>
        <p:txBody>
          <a:bodyPr wrap="square">
            <a:spAutoFit/>
          </a:bodyPr>
          <a:lstStyle/>
          <a:p>
            <a:r>
              <a:rPr lang="en-US" altLang="zh-CN" sz="1200" b="1" dirty="0"/>
              <a:t>A=8</a:t>
            </a:r>
            <a:endParaRPr lang="zh-CN" altLang="en-US" sz="1200" b="1" dirty="0"/>
          </a:p>
        </p:txBody>
      </p:sp>
      <p:sp>
        <p:nvSpPr>
          <p:cNvPr id="30" name="文本框 29">
            <a:extLst>
              <a:ext uri="{FF2B5EF4-FFF2-40B4-BE49-F238E27FC236}">
                <a16:creationId xmlns:a16="http://schemas.microsoft.com/office/drawing/2014/main" id="{8BE9F570-5B7A-0465-C736-BBD205082B29}"/>
              </a:ext>
            </a:extLst>
          </p:cNvPr>
          <p:cNvSpPr txBox="1"/>
          <p:nvPr/>
        </p:nvSpPr>
        <p:spPr>
          <a:xfrm>
            <a:off x="5947259" y="1268989"/>
            <a:ext cx="510515" cy="276999"/>
          </a:xfrm>
          <a:prstGeom prst="rect">
            <a:avLst/>
          </a:prstGeom>
          <a:noFill/>
        </p:spPr>
        <p:txBody>
          <a:bodyPr wrap="square">
            <a:spAutoFit/>
          </a:bodyPr>
          <a:lstStyle/>
          <a:p>
            <a:r>
              <a:rPr lang="en-US" altLang="zh-CN" sz="1200" b="1" dirty="0"/>
              <a:t>A=11</a:t>
            </a:r>
            <a:endParaRPr lang="zh-CN" altLang="en-US" sz="1200" b="1" dirty="0"/>
          </a:p>
        </p:txBody>
      </p:sp>
    </p:spTree>
    <p:custDataLst>
      <p:tags r:id="rId1"/>
    </p:custDataLst>
    <p:extLst>
      <p:ext uri="{BB962C8B-B14F-4D97-AF65-F5344CB8AC3E}">
        <p14:creationId xmlns:p14="http://schemas.microsoft.com/office/powerpoint/2010/main" val="2319636994"/>
      </p:ext>
    </p:extLst>
  </p:cSld>
  <p:clrMapOvr>
    <a:masterClrMapping/>
  </p:clrMapOvr>
  <p:transition spd="slow" advTm="15815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1" y="71735"/>
            <a:ext cx="1932773"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 Introduction</a:t>
            </a:r>
          </a:p>
        </p:txBody>
      </p:sp>
      <p:sp>
        <p:nvSpPr>
          <p:cNvPr id="26" name="矩形 25"/>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-5-</a:t>
            </a:r>
            <a:endParaRPr lang="zh-CN" altLang="en-US" b="1" dirty="0">
              <a:latin typeface="黑体" pitchFamily="49" charset="-122"/>
              <a:ea typeface="黑体" pitchFamily="49" charset="-122"/>
              <a:cs typeface="Times New Roman" pitchFamily="18" charset="0"/>
            </a:endParaRPr>
          </a:p>
        </p:txBody>
      </p:sp>
      <p:pic>
        <p:nvPicPr>
          <p:cNvPr id="4" name="图片 3">
            <a:extLst>
              <a:ext uri="{FF2B5EF4-FFF2-40B4-BE49-F238E27FC236}">
                <a16:creationId xmlns:a16="http://schemas.microsoft.com/office/drawing/2014/main" id="{FD093451-E9EB-E5FA-859A-DE54FC492D6D}"/>
              </a:ext>
            </a:extLst>
          </p:cNvPr>
          <p:cNvPicPr>
            <a:picLocks noChangeAspect="1"/>
          </p:cNvPicPr>
          <p:nvPr/>
        </p:nvPicPr>
        <p:blipFill>
          <a:blip r:embed="rId4"/>
          <a:stretch>
            <a:fillRect/>
          </a:stretch>
        </p:blipFill>
        <p:spPr>
          <a:xfrm>
            <a:off x="392959" y="1076382"/>
            <a:ext cx="3368048" cy="3511877"/>
          </a:xfrm>
          <a:prstGeom prst="rect">
            <a:avLst/>
          </a:prstGeom>
        </p:spPr>
      </p:pic>
      <p:sp>
        <p:nvSpPr>
          <p:cNvPr id="5" name="文本框 4">
            <a:extLst>
              <a:ext uri="{FF2B5EF4-FFF2-40B4-BE49-F238E27FC236}">
                <a16:creationId xmlns:a16="http://schemas.microsoft.com/office/drawing/2014/main" id="{08674CDF-92C0-84E3-259B-8CB1CA76DD5C}"/>
              </a:ext>
            </a:extLst>
          </p:cNvPr>
          <p:cNvSpPr txBox="1"/>
          <p:nvPr/>
        </p:nvSpPr>
        <p:spPr>
          <a:xfrm>
            <a:off x="3840909" y="2983100"/>
            <a:ext cx="5303091" cy="707886"/>
          </a:xfrm>
          <a:prstGeom prst="rect">
            <a:avLst/>
          </a:prstGeom>
          <a:noFill/>
        </p:spPr>
        <p:txBody>
          <a:bodyPr wrap="square" rtlCol="0">
            <a:spAutoFit/>
          </a:bodyPr>
          <a:lstStyle/>
          <a:p>
            <a:r>
              <a:rPr lang="en-US" altLang="zh-CN" sz="2000" dirty="0">
                <a:solidFill>
                  <a:srgbClr val="FF0000"/>
                </a:solidFill>
              </a:rPr>
              <a:t>So what is the correlation between two neutrons of </a:t>
            </a:r>
            <a:r>
              <a:rPr lang="en-US" altLang="zh-CN" sz="2000" baseline="30000" dirty="0">
                <a:solidFill>
                  <a:srgbClr val="FF0000"/>
                </a:solidFill>
              </a:rPr>
              <a:t>6</a:t>
            </a:r>
            <a:r>
              <a:rPr lang="en-US" altLang="zh-CN" sz="2000" dirty="0">
                <a:solidFill>
                  <a:srgbClr val="FF0000"/>
                </a:solidFill>
              </a:rPr>
              <a:t>He nucleus ? </a:t>
            </a:r>
            <a:endParaRPr lang="zh-CN" altLang="en-US" sz="2000" dirty="0">
              <a:solidFill>
                <a:srgbClr val="FF0000"/>
              </a:solidFill>
            </a:endParaRPr>
          </a:p>
        </p:txBody>
      </p:sp>
      <p:pic>
        <p:nvPicPr>
          <p:cNvPr id="6" name="图片 5">
            <a:extLst>
              <a:ext uri="{FF2B5EF4-FFF2-40B4-BE49-F238E27FC236}">
                <a16:creationId xmlns:a16="http://schemas.microsoft.com/office/drawing/2014/main" id="{50AE27A8-AD84-34BC-98C4-ED22F221F4A4}"/>
              </a:ext>
            </a:extLst>
          </p:cNvPr>
          <p:cNvPicPr>
            <a:picLocks noChangeAspect="1"/>
          </p:cNvPicPr>
          <p:nvPr/>
        </p:nvPicPr>
        <p:blipFill rotWithShape="1">
          <a:blip r:embed="rId5"/>
          <a:srcRect l="8450"/>
          <a:stretch/>
        </p:blipFill>
        <p:spPr>
          <a:xfrm>
            <a:off x="5857101" y="939111"/>
            <a:ext cx="1583311" cy="1830247"/>
          </a:xfrm>
          <a:prstGeom prst="rect">
            <a:avLst/>
          </a:prstGeom>
        </p:spPr>
      </p:pic>
      <p:sp>
        <p:nvSpPr>
          <p:cNvPr id="9" name="椭圆 8">
            <a:extLst>
              <a:ext uri="{FF2B5EF4-FFF2-40B4-BE49-F238E27FC236}">
                <a16:creationId xmlns:a16="http://schemas.microsoft.com/office/drawing/2014/main" id="{A7194E6A-BC84-520B-FB9B-FEEFB293E1D7}"/>
              </a:ext>
            </a:extLst>
          </p:cNvPr>
          <p:cNvSpPr/>
          <p:nvPr/>
        </p:nvSpPr>
        <p:spPr>
          <a:xfrm>
            <a:off x="4419600" y="3819526"/>
            <a:ext cx="2133600" cy="76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13E2024C-A6F5-69B5-72E4-3A9457125CD5}"/>
              </a:ext>
            </a:extLst>
          </p:cNvPr>
          <p:cNvSpPr/>
          <p:nvPr/>
        </p:nvSpPr>
        <p:spPr>
          <a:xfrm>
            <a:off x="5334000" y="4064387"/>
            <a:ext cx="304800" cy="272277"/>
          </a:xfrm>
          <a:prstGeom prst="ellipse">
            <a:avLst/>
          </a:prstGeom>
          <a:solidFill>
            <a:srgbClr val="1F36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264CABF0-EE4E-E5A4-6BCD-C1F6A341EE0D}"/>
              </a:ext>
            </a:extLst>
          </p:cNvPr>
          <p:cNvSpPr/>
          <p:nvPr/>
        </p:nvSpPr>
        <p:spPr>
          <a:xfrm>
            <a:off x="4745115" y="4140586"/>
            <a:ext cx="76200" cy="1198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8" name="椭圆 17">
            <a:extLst>
              <a:ext uri="{FF2B5EF4-FFF2-40B4-BE49-F238E27FC236}">
                <a16:creationId xmlns:a16="http://schemas.microsoft.com/office/drawing/2014/main" id="{78AC0F35-D37C-E2BC-A868-A54E4BECD5A8}"/>
              </a:ext>
            </a:extLst>
          </p:cNvPr>
          <p:cNvSpPr/>
          <p:nvPr/>
        </p:nvSpPr>
        <p:spPr>
          <a:xfrm>
            <a:off x="6151485" y="4140586"/>
            <a:ext cx="76200" cy="1198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0" name="椭圆 19">
            <a:extLst>
              <a:ext uri="{FF2B5EF4-FFF2-40B4-BE49-F238E27FC236}">
                <a16:creationId xmlns:a16="http://schemas.microsoft.com/office/drawing/2014/main" id="{394F33DF-C8C3-AE9F-C080-06415D421D9B}"/>
              </a:ext>
            </a:extLst>
          </p:cNvPr>
          <p:cNvSpPr/>
          <p:nvPr/>
        </p:nvSpPr>
        <p:spPr>
          <a:xfrm>
            <a:off x="6823452" y="3826260"/>
            <a:ext cx="2133600" cy="762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52734EBC-09E4-C445-4754-37C7A78ED946}"/>
              </a:ext>
            </a:extLst>
          </p:cNvPr>
          <p:cNvSpPr/>
          <p:nvPr/>
        </p:nvSpPr>
        <p:spPr>
          <a:xfrm>
            <a:off x="7234931" y="4056324"/>
            <a:ext cx="304800" cy="272277"/>
          </a:xfrm>
          <a:prstGeom prst="ellipse">
            <a:avLst/>
          </a:prstGeom>
          <a:solidFill>
            <a:srgbClr val="1F36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2F8A59A4-71F0-181D-81E6-D8969DFD66D6}"/>
              </a:ext>
            </a:extLst>
          </p:cNvPr>
          <p:cNvSpPr/>
          <p:nvPr/>
        </p:nvSpPr>
        <p:spPr>
          <a:xfrm>
            <a:off x="8260894" y="3951244"/>
            <a:ext cx="76200" cy="1198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9" name="椭圆 28">
            <a:extLst>
              <a:ext uri="{FF2B5EF4-FFF2-40B4-BE49-F238E27FC236}">
                <a16:creationId xmlns:a16="http://schemas.microsoft.com/office/drawing/2014/main" id="{8E9B01C2-1A5D-F90B-4D5A-01CC94B48A92}"/>
              </a:ext>
            </a:extLst>
          </p:cNvPr>
          <p:cNvSpPr/>
          <p:nvPr/>
        </p:nvSpPr>
        <p:spPr>
          <a:xfrm>
            <a:off x="8265778" y="4283461"/>
            <a:ext cx="76200" cy="119877"/>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30" name="文本框 29">
            <a:extLst>
              <a:ext uri="{FF2B5EF4-FFF2-40B4-BE49-F238E27FC236}">
                <a16:creationId xmlns:a16="http://schemas.microsoft.com/office/drawing/2014/main" id="{FFE63BF1-012E-7D66-EF62-F36E74FE169B}"/>
              </a:ext>
            </a:extLst>
          </p:cNvPr>
          <p:cNvSpPr txBox="1"/>
          <p:nvPr/>
        </p:nvSpPr>
        <p:spPr>
          <a:xfrm>
            <a:off x="4617508" y="4894288"/>
            <a:ext cx="4653521" cy="400110"/>
          </a:xfrm>
          <a:prstGeom prst="rect">
            <a:avLst/>
          </a:prstGeom>
          <a:noFill/>
        </p:spPr>
        <p:txBody>
          <a:bodyPr wrap="square" rtlCol="0">
            <a:spAutoFit/>
          </a:bodyPr>
          <a:lstStyle/>
          <a:p>
            <a:r>
              <a:rPr lang="en-US" altLang="zh-CN" sz="2000" dirty="0"/>
              <a:t>Cigar configure or dineutron configure ? </a:t>
            </a:r>
            <a:endParaRPr lang="zh-CN" altLang="en-US" sz="2000" dirty="0"/>
          </a:p>
        </p:txBody>
      </p:sp>
      <p:sp>
        <p:nvSpPr>
          <p:cNvPr id="31" name="文本框 30">
            <a:extLst>
              <a:ext uri="{FF2B5EF4-FFF2-40B4-BE49-F238E27FC236}">
                <a16:creationId xmlns:a16="http://schemas.microsoft.com/office/drawing/2014/main" id="{CDD88A0D-4023-E33E-2F2D-2BE36DFCF585}"/>
              </a:ext>
            </a:extLst>
          </p:cNvPr>
          <p:cNvSpPr txBox="1"/>
          <p:nvPr/>
        </p:nvSpPr>
        <p:spPr>
          <a:xfrm>
            <a:off x="4011358" y="5562600"/>
            <a:ext cx="4980242" cy="707886"/>
          </a:xfrm>
          <a:prstGeom prst="rect">
            <a:avLst/>
          </a:prstGeom>
          <a:noFill/>
        </p:spPr>
        <p:txBody>
          <a:bodyPr wrap="square" rtlCol="0">
            <a:spAutoFit/>
          </a:bodyPr>
          <a:lstStyle/>
          <a:p>
            <a:r>
              <a:rPr lang="en-US" altLang="zh-CN" sz="2000" baseline="30000" dirty="0">
                <a:solidFill>
                  <a:srgbClr val="FF0000"/>
                </a:solidFill>
              </a:rPr>
              <a:t>6</a:t>
            </a:r>
            <a:r>
              <a:rPr lang="en-US" altLang="zh-CN" sz="2000" dirty="0">
                <a:solidFill>
                  <a:srgbClr val="FF0000"/>
                </a:solidFill>
              </a:rPr>
              <a:t>He is a good  candidate to study the reaction mechanisms with light target.</a:t>
            </a:r>
          </a:p>
        </p:txBody>
      </p:sp>
      <p:sp>
        <p:nvSpPr>
          <p:cNvPr id="32" name="文本框 31">
            <a:extLst>
              <a:ext uri="{FF2B5EF4-FFF2-40B4-BE49-F238E27FC236}">
                <a16:creationId xmlns:a16="http://schemas.microsoft.com/office/drawing/2014/main" id="{9B3F315E-94D4-407D-DDD5-C072BDA98705}"/>
              </a:ext>
            </a:extLst>
          </p:cNvPr>
          <p:cNvSpPr txBox="1"/>
          <p:nvPr/>
        </p:nvSpPr>
        <p:spPr>
          <a:xfrm>
            <a:off x="3859273" y="1184696"/>
            <a:ext cx="1924084" cy="707886"/>
          </a:xfrm>
          <a:prstGeom prst="rect">
            <a:avLst/>
          </a:prstGeom>
          <a:noFill/>
        </p:spPr>
        <p:txBody>
          <a:bodyPr wrap="square">
            <a:spAutoFit/>
          </a:bodyPr>
          <a:lstStyle/>
          <a:p>
            <a:r>
              <a:rPr lang="en-US" altLang="zh-CN" sz="2000" dirty="0"/>
              <a:t>The lightest halo nuclei: </a:t>
            </a:r>
            <a:r>
              <a:rPr lang="en-US" altLang="zh-CN" sz="2000" baseline="30000" dirty="0"/>
              <a:t>6</a:t>
            </a:r>
            <a:r>
              <a:rPr lang="en-US" altLang="zh-CN" sz="2000" dirty="0"/>
              <a:t>He  </a:t>
            </a:r>
            <a:endParaRPr lang="zh-CN" altLang="en-US" sz="2000" dirty="0"/>
          </a:p>
        </p:txBody>
      </p:sp>
      <p:sp>
        <p:nvSpPr>
          <p:cNvPr id="33" name="文本框 32">
            <a:extLst>
              <a:ext uri="{FF2B5EF4-FFF2-40B4-BE49-F238E27FC236}">
                <a16:creationId xmlns:a16="http://schemas.microsoft.com/office/drawing/2014/main" id="{5D6B5163-4301-29CD-E399-BF55889076D4}"/>
              </a:ext>
            </a:extLst>
          </p:cNvPr>
          <p:cNvSpPr txBox="1"/>
          <p:nvPr/>
        </p:nvSpPr>
        <p:spPr>
          <a:xfrm>
            <a:off x="7388250" y="1303338"/>
            <a:ext cx="1298550" cy="400110"/>
          </a:xfrm>
          <a:prstGeom prst="rect">
            <a:avLst/>
          </a:prstGeom>
          <a:noFill/>
        </p:spPr>
        <p:txBody>
          <a:bodyPr wrap="square">
            <a:spAutoFit/>
          </a:bodyPr>
          <a:lstStyle/>
          <a:p>
            <a:r>
              <a:rPr lang="en-US" altLang="zh-CN" sz="2000" dirty="0"/>
              <a:t>0.97MeV</a:t>
            </a:r>
            <a:endParaRPr lang="zh-CN" altLang="en-US" sz="2000" dirty="0"/>
          </a:p>
        </p:txBody>
      </p:sp>
      <p:sp>
        <p:nvSpPr>
          <p:cNvPr id="8" name="文本框 7">
            <a:extLst>
              <a:ext uri="{FF2B5EF4-FFF2-40B4-BE49-F238E27FC236}">
                <a16:creationId xmlns:a16="http://schemas.microsoft.com/office/drawing/2014/main" id="{48FB6825-AED6-AFB5-E97A-AE0C605BB94D}"/>
              </a:ext>
            </a:extLst>
          </p:cNvPr>
          <p:cNvSpPr txBox="1"/>
          <p:nvPr/>
        </p:nvSpPr>
        <p:spPr>
          <a:xfrm>
            <a:off x="346702" y="6002516"/>
            <a:ext cx="3152210" cy="307777"/>
          </a:xfrm>
          <a:prstGeom prst="rect">
            <a:avLst/>
          </a:prstGeom>
          <a:noFill/>
        </p:spPr>
        <p:txBody>
          <a:bodyPr wrap="none" rtlCol="0">
            <a:spAutoFit/>
          </a:bodyPr>
          <a:lstStyle/>
          <a:p>
            <a:r>
              <a:rPr lang="en-US" altLang="zh-CN" sz="1400" dirty="0"/>
              <a:t>I. </a:t>
            </a:r>
            <a:r>
              <a:rPr lang="en-US" altLang="zh-CN" sz="1400" dirty="0" err="1"/>
              <a:t>Tanihata</a:t>
            </a:r>
            <a:r>
              <a:rPr lang="en-US" altLang="zh-CN" sz="1400" dirty="0"/>
              <a:t> et al., PRL </a:t>
            </a:r>
            <a:r>
              <a:rPr lang="en-US" altLang="zh-CN" sz="1400" b="1" dirty="0"/>
              <a:t>100</a:t>
            </a:r>
            <a:r>
              <a:rPr lang="en-US" altLang="zh-CN" sz="1400" dirty="0"/>
              <a:t>, 192502 (2008)</a:t>
            </a:r>
            <a:endParaRPr lang="zh-CN" altLang="en-US" sz="1400" dirty="0"/>
          </a:p>
        </p:txBody>
      </p:sp>
      <p:sp>
        <p:nvSpPr>
          <p:cNvPr id="13" name="文本框 12">
            <a:extLst>
              <a:ext uri="{FF2B5EF4-FFF2-40B4-BE49-F238E27FC236}">
                <a16:creationId xmlns:a16="http://schemas.microsoft.com/office/drawing/2014/main" id="{5A52CE43-F23E-13B8-DDF2-103A5D7261CE}"/>
              </a:ext>
            </a:extLst>
          </p:cNvPr>
          <p:cNvSpPr txBox="1"/>
          <p:nvPr/>
        </p:nvSpPr>
        <p:spPr>
          <a:xfrm>
            <a:off x="365753" y="4603295"/>
            <a:ext cx="3368048" cy="1323439"/>
          </a:xfrm>
          <a:prstGeom prst="rect">
            <a:avLst/>
          </a:prstGeom>
          <a:noFill/>
        </p:spPr>
        <p:txBody>
          <a:bodyPr wrap="square" rtlCol="0">
            <a:spAutoFit/>
          </a:bodyPr>
          <a:lstStyle/>
          <a:p>
            <a:pPr algn="just"/>
            <a:r>
              <a:rPr lang="en-US" altLang="zh-CN" sz="2000" dirty="0"/>
              <a:t>The fitting to the angular shape is less satisfactory? Reasons: Complex structure and optical potentials. </a:t>
            </a:r>
            <a:endParaRPr lang="zh-CN" altLang="en-US" sz="2000" dirty="0"/>
          </a:p>
        </p:txBody>
      </p:sp>
      <p:sp>
        <p:nvSpPr>
          <p:cNvPr id="21" name="文本框 20">
            <a:extLst>
              <a:ext uri="{FF2B5EF4-FFF2-40B4-BE49-F238E27FC236}">
                <a16:creationId xmlns:a16="http://schemas.microsoft.com/office/drawing/2014/main" id="{6B59BD01-9405-216F-D979-2609EE5F1143}"/>
              </a:ext>
            </a:extLst>
          </p:cNvPr>
          <p:cNvSpPr txBox="1"/>
          <p:nvPr/>
        </p:nvSpPr>
        <p:spPr>
          <a:xfrm>
            <a:off x="228600" y="685800"/>
            <a:ext cx="4256843" cy="400110"/>
          </a:xfrm>
          <a:prstGeom prst="rect">
            <a:avLst/>
          </a:prstGeom>
          <a:noFill/>
        </p:spPr>
        <p:txBody>
          <a:bodyPr wrap="square">
            <a:spAutoFit/>
          </a:bodyPr>
          <a:lstStyle/>
          <a:p>
            <a:r>
              <a:rPr lang="en-US" altLang="zh-CN" sz="2000" b="1" baseline="30000" dirty="0"/>
              <a:t>11</a:t>
            </a:r>
            <a:r>
              <a:rPr lang="en-US" altLang="zh-CN" sz="2000" b="1" dirty="0"/>
              <a:t>Li(</a:t>
            </a:r>
            <a:r>
              <a:rPr lang="en-US" altLang="zh-CN" sz="2000" b="1" dirty="0" err="1"/>
              <a:t>p,t</a:t>
            </a:r>
            <a:r>
              <a:rPr lang="en-US" altLang="zh-CN" sz="2000" b="1" dirty="0"/>
              <a:t>)</a:t>
            </a:r>
            <a:r>
              <a:rPr lang="en-US" altLang="zh-CN" sz="2000" b="1" baseline="30000" dirty="0"/>
              <a:t>9</a:t>
            </a:r>
            <a:r>
              <a:rPr lang="en-US" altLang="zh-CN" sz="2000" b="1" dirty="0"/>
              <a:t>Li reaction at E= 3.3 MeV/u</a:t>
            </a:r>
            <a:endParaRPr lang="zh-CN" altLang="en-US" sz="2000" b="1" dirty="0"/>
          </a:p>
        </p:txBody>
      </p:sp>
    </p:spTree>
    <p:custDataLst>
      <p:tags r:id="rId1"/>
    </p:custDataLst>
    <p:extLst>
      <p:ext uri="{BB962C8B-B14F-4D97-AF65-F5344CB8AC3E}">
        <p14:creationId xmlns:p14="http://schemas.microsoft.com/office/powerpoint/2010/main" val="3901641191"/>
      </p:ext>
    </p:extLst>
  </p:cSld>
  <p:clrMapOvr>
    <a:masterClrMapping/>
  </p:clrMapOvr>
  <p:transition spd="slow" advTm="15815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C6AF93E-2A56-49D9-0260-1BCD388A8311}"/>
              </a:ext>
            </a:extLst>
          </p:cNvPr>
          <p:cNvPicPr>
            <a:picLocks noChangeAspect="1"/>
          </p:cNvPicPr>
          <p:nvPr/>
        </p:nvPicPr>
        <p:blipFill rotWithShape="1">
          <a:blip r:embed="rId2"/>
          <a:srcRect l="4775" t="2878" r="2515"/>
          <a:stretch/>
        </p:blipFill>
        <p:spPr>
          <a:xfrm>
            <a:off x="5149918" y="738300"/>
            <a:ext cx="3124200" cy="2933698"/>
          </a:xfrm>
          <a:prstGeom prst="rect">
            <a:avLst/>
          </a:prstGeom>
        </p:spPr>
      </p:pic>
      <p:pic>
        <p:nvPicPr>
          <p:cNvPr id="3" name="图片 2">
            <a:extLst>
              <a:ext uri="{FF2B5EF4-FFF2-40B4-BE49-F238E27FC236}">
                <a16:creationId xmlns:a16="http://schemas.microsoft.com/office/drawing/2014/main" id="{589D8B84-3CFC-6B5C-CA90-2FE10AD76B73}"/>
              </a:ext>
            </a:extLst>
          </p:cNvPr>
          <p:cNvPicPr>
            <a:picLocks noChangeAspect="1"/>
          </p:cNvPicPr>
          <p:nvPr/>
        </p:nvPicPr>
        <p:blipFill>
          <a:blip r:embed="rId3"/>
          <a:stretch>
            <a:fillRect/>
          </a:stretch>
        </p:blipFill>
        <p:spPr>
          <a:xfrm>
            <a:off x="331593" y="2587136"/>
            <a:ext cx="3852244" cy="2784755"/>
          </a:xfrm>
          <a:prstGeom prst="rect">
            <a:avLst/>
          </a:prstGeom>
        </p:spPr>
      </p:pic>
      <p:pic>
        <p:nvPicPr>
          <p:cNvPr id="4" name="图片 3">
            <a:extLst>
              <a:ext uri="{FF2B5EF4-FFF2-40B4-BE49-F238E27FC236}">
                <a16:creationId xmlns:a16="http://schemas.microsoft.com/office/drawing/2014/main" id="{BFDEB9F3-0D3B-3632-EF9C-76538F1BE15A}"/>
              </a:ext>
            </a:extLst>
          </p:cNvPr>
          <p:cNvPicPr>
            <a:picLocks noChangeAspect="1"/>
          </p:cNvPicPr>
          <p:nvPr/>
        </p:nvPicPr>
        <p:blipFill rotWithShape="1">
          <a:blip r:embed="rId4"/>
          <a:srcRect t="12035"/>
          <a:stretch/>
        </p:blipFill>
        <p:spPr>
          <a:xfrm>
            <a:off x="152400" y="706921"/>
            <a:ext cx="4134775" cy="2211692"/>
          </a:xfrm>
          <a:prstGeom prst="rect">
            <a:avLst/>
          </a:prstGeom>
        </p:spPr>
      </p:pic>
      <p:sp>
        <p:nvSpPr>
          <p:cNvPr id="5" name="文本框 4">
            <a:extLst>
              <a:ext uri="{FF2B5EF4-FFF2-40B4-BE49-F238E27FC236}">
                <a16:creationId xmlns:a16="http://schemas.microsoft.com/office/drawing/2014/main" id="{59394412-9859-EA63-79F6-68DAA160772E}"/>
              </a:ext>
            </a:extLst>
          </p:cNvPr>
          <p:cNvSpPr txBox="1"/>
          <p:nvPr/>
        </p:nvSpPr>
        <p:spPr>
          <a:xfrm>
            <a:off x="533400" y="5357336"/>
            <a:ext cx="3429000" cy="738664"/>
          </a:xfrm>
          <a:prstGeom prst="rect">
            <a:avLst/>
          </a:prstGeom>
          <a:noFill/>
        </p:spPr>
        <p:txBody>
          <a:bodyPr wrap="square">
            <a:spAutoFit/>
          </a:bodyPr>
          <a:lstStyle/>
          <a:p>
            <a:pPr algn="just"/>
            <a:r>
              <a:rPr lang="zh-CN" altLang="en-US" sz="1400" baseline="30000" dirty="0">
                <a:latin typeface="+mj-lt"/>
              </a:rPr>
              <a:t>6</a:t>
            </a:r>
            <a:r>
              <a:rPr lang="zh-CN" altLang="en-US" sz="1400" dirty="0">
                <a:latin typeface="+mj-lt"/>
              </a:rPr>
              <a:t>He+p elastic cross </a:t>
            </a:r>
            <a:r>
              <a:rPr lang="en-US" altLang="zh-CN" sz="1400" dirty="0">
                <a:latin typeface="+mj-lt"/>
              </a:rPr>
              <a:t>section at </a:t>
            </a:r>
            <a:r>
              <a:rPr lang="en-US" altLang="zh-CN" sz="1400" dirty="0" err="1">
                <a:latin typeface="+mj-lt"/>
              </a:rPr>
              <a:t>E</a:t>
            </a:r>
            <a:r>
              <a:rPr lang="en-US" altLang="zh-CN" sz="1400" baseline="-25000" dirty="0" err="1">
                <a:latin typeface="+mj-lt"/>
              </a:rPr>
              <a:t>c.m</a:t>
            </a:r>
            <a:r>
              <a:rPr lang="en-US" altLang="zh-CN" sz="1400" baseline="-25000" dirty="0">
                <a:latin typeface="+mj-lt"/>
              </a:rPr>
              <a:t>.=</a:t>
            </a:r>
            <a:r>
              <a:rPr lang="en-US" altLang="zh-CN" sz="1400" dirty="0">
                <a:latin typeface="+mj-lt"/>
              </a:rPr>
              <a:t>10 MeV </a:t>
            </a:r>
            <a:r>
              <a:rPr lang="zh-CN" altLang="en-US" sz="1400" dirty="0">
                <a:latin typeface="+mj-lt"/>
              </a:rPr>
              <a:t>in two different conditions of calculation (with only the gs and with </a:t>
            </a:r>
            <a:r>
              <a:rPr lang="en-US" altLang="zh-CN" sz="1400" dirty="0">
                <a:latin typeface="+mj-lt"/>
              </a:rPr>
              <a:t>the 2+ continuum state</a:t>
            </a:r>
            <a:r>
              <a:rPr lang="zh-CN" altLang="en-US" sz="1400" dirty="0">
                <a:latin typeface="+mj-lt"/>
              </a:rPr>
              <a:t>).</a:t>
            </a:r>
          </a:p>
        </p:txBody>
      </p:sp>
      <p:sp>
        <p:nvSpPr>
          <p:cNvPr id="10" name="文本框 9">
            <a:extLst>
              <a:ext uri="{FF2B5EF4-FFF2-40B4-BE49-F238E27FC236}">
                <a16:creationId xmlns:a16="http://schemas.microsoft.com/office/drawing/2014/main" id="{D4DE3716-2F78-6C63-C4D2-B6F9D4C2E3EB}"/>
              </a:ext>
            </a:extLst>
          </p:cNvPr>
          <p:cNvSpPr txBox="1"/>
          <p:nvPr/>
        </p:nvSpPr>
        <p:spPr>
          <a:xfrm>
            <a:off x="4792482" y="5956421"/>
            <a:ext cx="4346775" cy="400110"/>
          </a:xfrm>
          <a:prstGeom prst="rect">
            <a:avLst/>
          </a:prstGeom>
          <a:noFill/>
        </p:spPr>
        <p:txBody>
          <a:bodyPr wrap="square">
            <a:spAutoFit/>
          </a:bodyPr>
          <a:lstStyle/>
          <a:p>
            <a:pPr algn="just"/>
            <a:r>
              <a:rPr lang="en-US" altLang="zh-CN" sz="2000" b="0" i="0" dirty="0">
                <a:solidFill>
                  <a:srgbClr val="FF0000"/>
                </a:solidFill>
                <a:effectLst/>
                <a:latin typeface="NimbusRomNo9L-Regu"/>
              </a:rPr>
              <a:t>halo structure and neutron correlation</a:t>
            </a:r>
            <a:endParaRPr lang="zh-CN" altLang="en-US" sz="2000" dirty="0">
              <a:solidFill>
                <a:srgbClr val="FF0000"/>
              </a:solidFill>
            </a:endParaRPr>
          </a:p>
        </p:txBody>
      </p:sp>
      <p:pic>
        <p:nvPicPr>
          <p:cNvPr id="23" name="图片 22">
            <a:extLst>
              <a:ext uri="{FF2B5EF4-FFF2-40B4-BE49-F238E27FC236}">
                <a16:creationId xmlns:a16="http://schemas.microsoft.com/office/drawing/2014/main" id="{05641327-E607-9E10-F02E-A47C79B59436}"/>
              </a:ext>
            </a:extLst>
          </p:cNvPr>
          <p:cNvPicPr>
            <a:picLocks noChangeAspect="1"/>
          </p:cNvPicPr>
          <p:nvPr/>
        </p:nvPicPr>
        <p:blipFill>
          <a:blip r:embed="rId5"/>
          <a:stretch>
            <a:fillRect/>
          </a:stretch>
        </p:blipFill>
        <p:spPr>
          <a:xfrm>
            <a:off x="5291493" y="5154090"/>
            <a:ext cx="1259681" cy="656724"/>
          </a:xfrm>
          <a:prstGeom prst="rect">
            <a:avLst/>
          </a:prstGeom>
        </p:spPr>
      </p:pic>
      <p:pic>
        <p:nvPicPr>
          <p:cNvPr id="47" name="图片 46">
            <a:extLst>
              <a:ext uri="{FF2B5EF4-FFF2-40B4-BE49-F238E27FC236}">
                <a16:creationId xmlns:a16="http://schemas.microsoft.com/office/drawing/2014/main" id="{F420BF22-94A8-3E93-3B77-44C039420329}"/>
              </a:ext>
            </a:extLst>
          </p:cNvPr>
          <p:cNvPicPr>
            <a:picLocks noChangeAspect="1"/>
          </p:cNvPicPr>
          <p:nvPr/>
        </p:nvPicPr>
        <p:blipFill>
          <a:blip r:embed="rId6"/>
          <a:stretch>
            <a:fillRect/>
          </a:stretch>
        </p:blipFill>
        <p:spPr>
          <a:xfrm>
            <a:off x="5264908" y="3837686"/>
            <a:ext cx="1606618" cy="1115314"/>
          </a:xfrm>
          <a:prstGeom prst="rect">
            <a:avLst/>
          </a:prstGeom>
        </p:spPr>
      </p:pic>
      <p:pic>
        <p:nvPicPr>
          <p:cNvPr id="69" name="图片 68">
            <a:extLst>
              <a:ext uri="{FF2B5EF4-FFF2-40B4-BE49-F238E27FC236}">
                <a16:creationId xmlns:a16="http://schemas.microsoft.com/office/drawing/2014/main" id="{EFE5CB4D-C67E-7714-405C-FC12649A970A}"/>
              </a:ext>
            </a:extLst>
          </p:cNvPr>
          <p:cNvPicPr>
            <a:picLocks noChangeAspect="1"/>
          </p:cNvPicPr>
          <p:nvPr/>
        </p:nvPicPr>
        <p:blipFill>
          <a:blip r:embed="rId7"/>
          <a:stretch>
            <a:fillRect/>
          </a:stretch>
        </p:blipFill>
        <p:spPr>
          <a:xfrm>
            <a:off x="7200410" y="3908228"/>
            <a:ext cx="1410190" cy="975772"/>
          </a:xfrm>
          <a:prstGeom prst="rect">
            <a:avLst/>
          </a:prstGeom>
        </p:spPr>
      </p:pic>
      <p:pic>
        <p:nvPicPr>
          <p:cNvPr id="82" name="图片 81">
            <a:extLst>
              <a:ext uri="{FF2B5EF4-FFF2-40B4-BE49-F238E27FC236}">
                <a16:creationId xmlns:a16="http://schemas.microsoft.com/office/drawing/2014/main" id="{645C4F4C-A8C2-3649-D033-D4E5DF42DF1A}"/>
              </a:ext>
            </a:extLst>
          </p:cNvPr>
          <p:cNvPicPr>
            <a:picLocks noChangeAspect="1"/>
          </p:cNvPicPr>
          <p:nvPr/>
        </p:nvPicPr>
        <p:blipFill>
          <a:blip r:embed="rId8"/>
          <a:stretch>
            <a:fillRect/>
          </a:stretch>
        </p:blipFill>
        <p:spPr>
          <a:xfrm>
            <a:off x="7179837" y="5029200"/>
            <a:ext cx="1430763" cy="906503"/>
          </a:xfrm>
          <a:prstGeom prst="rect">
            <a:avLst/>
          </a:prstGeom>
        </p:spPr>
      </p:pic>
      <p:sp>
        <p:nvSpPr>
          <p:cNvPr id="84" name="文本框 83">
            <a:extLst>
              <a:ext uri="{FF2B5EF4-FFF2-40B4-BE49-F238E27FC236}">
                <a16:creationId xmlns:a16="http://schemas.microsoft.com/office/drawing/2014/main" id="{1E9D7D27-E067-A7AD-1F0A-96E8279A3BB1}"/>
              </a:ext>
            </a:extLst>
          </p:cNvPr>
          <p:cNvSpPr txBox="1"/>
          <p:nvPr/>
        </p:nvSpPr>
        <p:spPr>
          <a:xfrm>
            <a:off x="5264908" y="4484384"/>
            <a:ext cx="1219200" cy="369332"/>
          </a:xfrm>
          <a:prstGeom prst="rect">
            <a:avLst/>
          </a:prstGeom>
          <a:noFill/>
        </p:spPr>
        <p:txBody>
          <a:bodyPr wrap="square">
            <a:spAutoFit/>
          </a:bodyPr>
          <a:lstStyle/>
          <a:p>
            <a:r>
              <a:rPr lang="en-US" altLang="zh-CN" dirty="0">
                <a:latin typeface="NimbusRomNo9L-Regu"/>
              </a:rPr>
              <a:t>Elastic</a:t>
            </a:r>
            <a:endParaRPr lang="zh-CN" altLang="en-US" dirty="0"/>
          </a:p>
        </p:txBody>
      </p:sp>
      <p:sp>
        <p:nvSpPr>
          <p:cNvPr id="85" name="文本框 84">
            <a:extLst>
              <a:ext uri="{FF2B5EF4-FFF2-40B4-BE49-F238E27FC236}">
                <a16:creationId xmlns:a16="http://schemas.microsoft.com/office/drawing/2014/main" id="{80BF42C7-D25F-D62F-FD4F-F9A0CECF33BF}"/>
              </a:ext>
            </a:extLst>
          </p:cNvPr>
          <p:cNvSpPr txBox="1"/>
          <p:nvPr/>
        </p:nvSpPr>
        <p:spPr>
          <a:xfrm>
            <a:off x="7010400" y="4495800"/>
            <a:ext cx="1219200" cy="369332"/>
          </a:xfrm>
          <a:prstGeom prst="rect">
            <a:avLst/>
          </a:prstGeom>
          <a:noFill/>
        </p:spPr>
        <p:txBody>
          <a:bodyPr wrap="square">
            <a:spAutoFit/>
          </a:bodyPr>
          <a:lstStyle/>
          <a:p>
            <a:r>
              <a:rPr lang="en-US" altLang="zh-CN" dirty="0">
                <a:latin typeface="NimbusRomNo9L-Regu"/>
              </a:rPr>
              <a:t>Break up</a:t>
            </a:r>
            <a:endParaRPr lang="zh-CN" altLang="en-US" dirty="0"/>
          </a:p>
        </p:txBody>
      </p:sp>
      <p:sp>
        <p:nvSpPr>
          <p:cNvPr id="86" name="文本框 85">
            <a:extLst>
              <a:ext uri="{FF2B5EF4-FFF2-40B4-BE49-F238E27FC236}">
                <a16:creationId xmlns:a16="http://schemas.microsoft.com/office/drawing/2014/main" id="{2B465904-2EB0-C08D-384E-B86373FFC741}"/>
              </a:ext>
            </a:extLst>
          </p:cNvPr>
          <p:cNvSpPr txBox="1"/>
          <p:nvPr/>
        </p:nvSpPr>
        <p:spPr>
          <a:xfrm>
            <a:off x="6522208" y="5527446"/>
            <a:ext cx="1219200" cy="369332"/>
          </a:xfrm>
          <a:prstGeom prst="rect">
            <a:avLst/>
          </a:prstGeom>
          <a:noFill/>
        </p:spPr>
        <p:txBody>
          <a:bodyPr wrap="square">
            <a:spAutoFit/>
          </a:bodyPr>
          <a:lstStyle/>
          <a:p>
            <a:r>
              <a:rPr lang="en-US" altLang="zh-CN" dirty="0">
                <a:latin typeface="NimbusRomNo9L-Regu"/>
              </a:rPr>
              <a:t>Transfer</a:t>
            </a:r>
            <a:endParaRPr lang="zh-CN" altLang="en-US" dirty="0"/>
          </a:p>
        </p:txBody>
      </p:sp>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1932773"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 Introduction</a:t>
            </a:r>
          </a:p>
        </p:txBody>
      </p:sp>
      <p:sp>
        <p:nvSpPr>
          <p:cNvPr id="90" name="矩形 89">
            <a:extLst>
              <a:ext uri="{FF2B5EF4-FFF2-40B4-BE49-F238E27FC236}">
                <a16:creationId xmlns:a16="http://schemas.microsoft.com/office/drawing/2014/main" id="{61EF6DCD-B42F-F3DE-1E4F-25360A579D3F}"/>
              </a:ext>
            </a:extLst>
          </p:cNvPr>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-6-</a:t>
            </a:r>
            <a:endParaRPr lang="zh-CN" altLang="en-US" b="1" dirty="0">
              <a:latin typeface="黑体" pitchFamily="49" charset="-122"/>
              <a:ea typeface="黑体" pitchFamily="49" charset="-122"/>
              <a:cs typeface="Times New Roman" pitchFamily="18" charset="0"/>
            </a:endParaRPr>
          </a:p>
        </p:txBody>
      </p:sp>
      <p:sp>
        <p:nvSpPr>
          <p:cNvPr id="6" name="文本框 5">
            <a:extLst>
              <a:ext uri="{FF2B5EF4-FFF2-40B4-BE49-F238E27FC236}">
                <a16:creationId xmlns:a16="http://schemas.microsoft.com/office/drawing/2014/main" id="{74EE0981-54F2-809D-8DEC-AE36F36C1DB5}"/>
              </a:ext>
            </a:extLst>
          </p:cNvPr>
          <p:cNvSpPr txBox="1"/>
          <p:nvPr/>
        </p:nvSpPr>
        <p:spPr>
          <a:xfrm>
            <a:off x="-76200" y="6161808"/>
            <a:ext cx="5750737" cy="307777"/>
          </a:xfrm>
          <a:prstGeom prst="rect">
            <a:avLst/>
          </a:prstGeom>
          <a:noFill/>
        </p:spPr>
        <p:txBody>
          <a:bodyPr wrap="square">
            <a:spAutoFit/>
          </a:bodyPr>
          <a:lstStyle/>
          <a:p>
            <a:r>
              <a:rPr lang="en-US" altLang="zh-CN" sz="1400" dirty="0"/>
              <a:t>M. Sferrazza and H. Yamaguchi, NP-PAC-21, NP2012-AVF70  (2020)</a:t>
            </a:r>
            <a:endParaRPr lang="zh-CN" altLang="en-US" sz="1400" dirty="0"/>
          </a:p>
        </p:txBody>
      </p:sp>
    </p:spTree>
    <p:extLst>
      <p:ext uri="{BB962C8B-B14F-4D97-AF65-F5344CB8AC3E}">
        <p14:creationId xmlns:p14="http://schemas.microsoft.com/office/powerpoint/2010/main" val="2153602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矩形 89">
            <a:extLst>
              <a:ext uri="{FF2B5EF4-FFF2-40B4-BE49-F238E27FC236}">
                <a16:creationId xmlns:a16="http://schemas.microsoft.com/office/drawing/2014/main" id="{61EF6DCD-B42F-F3DE-1E4F-25360A579D3F}"/>
              </a:ext>
            </a:extLst>
          </p:cNvPr>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-7-</a:t>
            </a:r>
            <a:endParaRPr lang="zh-CN" altLang="en-US" b="1" dirty="0">
              <a:latin typeface="黑体" pitchFamily="49" charset="-122"/>
              <a:ea typeface="黑体" pitchFamily="49" charset="-122"/>
              <a:cs typeface="Times New Roman" pitchFamily="18" charset="0"/>
            </a:endParaRPr>
          </a:p>
        </p:txBody>
      </p:sp>
      <p:sp>
        <p:nvSpPr>
          <p:cNvPr id="15" name="TextBox 18">
            <a:extLst>
              <a:ext uri="{FF2B5EF4-FFF2-40B4-BE49-F238E27FC236}">
                <a16:creationId xmlns:a16="http://schemas.microsoft.com/office/drawing/2014/main" id="{B1E17B5D-C659-36B9-7E40-65EECA29617B}"/>
              </a:ext>
            </a:extLst>
          </p:cNvPr>
          <p:cNvSpPr txBox="1"/>
          <p:nvPr/>
        </p:nvSpPr>
        <p:spPr>
          <a:xfrm>
            <a:off x="152401" y="71735"/>
            <a:ext cx="2834430"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 Experimental setup</a:t>
            </a:r>
          </a:p>
        </p:txBody>
      </p:sp>
      <p:pic>
        <p:nvPicPr>
          <p:cNvPr id="16" name="图片 15">
            <a:extLst>
              <a:ext uri="{FF2B5EF4-FFF2-40B4-BE49-F238E27FC236}">
                <a16:creationId xmlns:a16="http://schemas.microsoft.com/office/drawing/2014/main" id="{40C26062-A8A6-1FA7-2D18-104F45BCE56B}"/>
              </a:ext>
            </a:extLst>
          </p:cNvPr>
          <p:cNvPicPr>
            <a:picLocks noChangeAspect="1"/>
          </p:cNvPicPr>
          <p:nvPr/>
        </p:nvPicPr>
        <p:blipFill>
          <a:blip r:embed="rId2"/>
          <a:stretch>
            <a:fillRect/>
          </a:stretch>
        </p:blipFill>
        <p:spPr>
          <a:xfrm>
            <a:off x="609600" y="838200"/>
            <a:ext cx="7692427" cy="4863394"/>
          </a:xfrm>
          <a:prstGeom prst="rect">
            <a:avLst/>
          </a:prstGeom>
        </p:spPr>
      </p:pic>
      <p:sp>
        <p:nvSpPr>
          <p:cNvPr id="17" name="文本框 16">
            <a:extLst>
              <a:ext uri="{FF2B5EF4-FFF2-40B4-BE49-F238E27FC236}">
                <a16:creationId xmlns:a16="http://schemas.microsoft.com/office/drawing/2014/main" id="{9DBC48CE-6E1C-AB9A-7D70-6540C44ACD5D}"/>
              </a:ext>
            </a:extLst>
          </p:cNvPr>
          <p:cNvSpPr txBox="1"/>
          <p:nvPr/>
        </p:nvSpPr>
        <p:spPr>
          <a:xfrm>
            <a:off x="3855405" y="1447800"/>
            <a:ext cx="3554178" cy="646331"/>
          </a:xfrm>
          <a:prstGeom prst="rect">
            <a:avLst/>
          </a:prstGeom>
          <a:noFill/>
        </p:spPr>
        <p:txBody>
          <a:bodyPr wrap="none" rtlCol="0">
            <a:spAutoFit/>
          </a:bodyPr>
          <a:lstStyle/>
          <a:p>
            <a:r>
              <a:rPr lang="en-US" altLang="zh-CN" dirty="0">
                <a:solidFill>
                  <a:srgbClr val="C00000"/>
                </a:solidFill>
              </a:rPr>
              <a:t>Cryogenic D</a:t>
            </a:r>
            <a:r>
              <a:rPr lang="en-US" altLang="zh-CN" baseline="-25000" dirty="0">
                <a:solidFill>
                  <a:srgbClr val="C00000"/>
                </a:solidFill>
              </a:rPr>
              <a:t>2</a:t>
            </a:r>
            <a:r>
              <a:rPr lang="en-US" altLang="zh-CN" dirty="0">
                <a:solidFill>
                  <a:srgbClr val="C00000"/>
                </a:solidFill>
              </a:rPr>
              <a:t> target, ~730 Torr, 90 K,</a:t>
            </a:r>
          </a:p>
          <a:p>
            <a:r>
              <a:rPr lang="en-US" altLang="zh-CN" baseline="30000" dirty="0">
                <a:solidFill>
                  <a:srgbClr val="C00000"/>
                </a:solidFill>
              </a:rPr>
              <a:t>7</a:t>
            </a:r>
            <a:r>
              <a:rPr lang="en-US" altLang="zh-CN" dirty="0">
                <a:solidFill>
                  <a:srgbClr val="C00000"/>
                </a:solidFill>
              </a:rPr>
              <a:t>Li(d,</a:t>
            </a:r>
            <a:r>
              <a:rPr lang="en-US" altLang="zh-CN" baseline="30000" dirty="0">
                <a:solidFill>
                  <a:srgbClr val="C00000"/>
                </a:solidFill>
              </a:rPr>
              <a:t>3</a:t>
            </a:r>
            <a:r>
              <a:rPr lang="en-US" altLang="zh-CN" dirty="0">
                <a:solidFill>
                  <a:srgbClr val="C00000"/>
                </a:solidFill>
              </a:rPr>
              <a:t>He)</a:t>
            </a:r>
            <a:r>
              <a:rPr lang="en-US" altLang="zh-CN" baseline="30000" dirty="0">
                <a:solidFill>
                  <a:srgbClr val="C00000"/>
                </a:solidFill>
              </a:rPr>
              <a:t>6</a:t>
            </a:r>
            <a:r>
              <a:rPr lang="en-US" altLang="zh-CN" dirty="0">
                <a:solidFill>
                  <a:srgbClr val="C00000"/>
                </a:solidFill>
              </a:rPr>
              <a:t>He </a:t>
            </a:r>
          </a:p>
        </p:txBody>
      </p:sp>
      <p:sp>
        <p:nvSpPr>
          <p:cNvPr id="18" name="文本框 17">
            <a:extLst>
              <a:ext uri="{FF2B5EF4-FFF2-40B4-BE49-F238E27FC236}">
                <a16:creationId xmlns:a16="http://schemas.microsoft.com/office/drawing/2014/main" id="{87058543-C072-1B17-BBA3-EAA53CFD4B9F}"/>
              </a:ext>
            </a:extLst>
          </p:cNvPr>
          <p:cNvSpPr txBox="1"/>
          <p:nvPr/>
        </p:nvSpPr>
        <p:spPr>
          <a:xfrm>
            <a:off x="105824" y="2133600"/>
            <a:ext cx="1723485" cy="646331"/>
          </a:xfrm>
          <a:prstGeom prst="rect">
            <a:avLst/>
          </a:prstGeom>
          <a:noFill/>
        </p:spPr>
        <p:txBody>
          <a:bodyPr wrap="none" rtlCol="0">
            <a:spAutoFit/>
          </a:bodyPr>
          <a:lstStyle/>
          <a:p>
            <a:r>
              <a:rPr lang="en-US" altLang="zh-CN" dirty="0">
                <a:solidFill>
                  <a:srgbClr val="C00000"/>
                </a:solidFill>
              </a:rPr>
              <a:t>Degrader</a:t>
            </a:r>
          </a:p>
          <a:p>
            <a:r>
              <a:rPr lang="en-US" altLang="zh-CN" dirty="0">
                <a:solidFill>
                  <a:srgbClr val="C00000"/>
                </a:solidFill>
              </a:rPr>
              <a:t>20 </a:t>
            </a:r>
            <a:r>
              <a:rPr lang="el-GR" altLang="zh-CN" dirty="0">
                <a:solidFill>
                  <a:srgbClr val="C00000"/>
                </a:solidFill>
                <a:latin typeface="Times New Roman" panose="02020603050405020304" pitchFamily="18" charset="0"/>
                <a:cs typeface="Times New Roman" panose="02020603050405020304" pitchFamily="18" charset="0"/>
              </a:rPr>
              <a:t>μ</a:t>
            </a:r>
            <a:r>
              <a:rPr lang="en-US" altLang="zh-CN" dirty="0">
                <a:solidFill>
                  <a:srgbClr val="C00000"/>
                </a:solidFill>
              </a:rPr>
              <a:t>m Mylar foil</a:t>
            </a:r>
            <a:endParaRPr lang="zh-CN" altLang="en-US" dirty="0">
              <a:solidFill>
                <a:srgbClr val="C00000"/>
              </a:solidFill>
            </a:endParaRPr>
          </a:p>
        </p:txBody>
      </p:sp>
      <p:sp>
        <p:nvSpPr>
          <p:cNvPr id="19" name="矩形 18">
            <a:extLst>
              <a:ext uri="{FF2B5EF4-FFF2-40B4-BE49-F238E27FC236}">
                <a16:creationId xmlns:a16="http://schemas.microsoft.com/office/drawing/2014/main" id="{D542CD95-8842-A7A3-5CB8-E5AD6B7EC234}"/>
              </a:ext>
            </a:extLst>
          </p:cNvPr>
          <p:cNvSpPr/>
          <p:nvPr/>
        </p:nvSpPr>
        <p:spPr>
          <a:xfrm rot="5733151" flipH="1">
            <a:off x="1996828" y="3260615"/>
            <a:ext cx="45719" cy="234900"/>
          </a:xfrm>
          <a:prstGeom prst="rect">
            <a:avLst/>
          </a:prstGeom>
          <a:solidFill>
            <a:schemeClr val="bg2"/>
          </a:solidFill>
          <a:ln>
            <a:solidFill>
              <a:schemeClr val="bg2"/>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20" name="直接箭头连接符 19">
            <a:extLst>
              <a:ext uri="{FF2B5EF4-FFF2-40B4-BE49-F238E27FC236}">
                <a16:creationId xmlns:a16="http://schemas.microsoft.com/office/drawing/2014/main" id="{26996216-9239-6D05-1049-AA40E432FFE8}"/>
              </a:ext>
            </a:extLst>
          </p:cNvPr>
          <p:cNvCxnSpPr>
            <a:cxnSpLocks/>
            <a:endCxn id="18" idx="2"/>
          </p:cNvCxnSpPr>
          <p:nvPr/>
        </p:nvCxnSpPr>
        <p:spPr>
          <a:xfrm flipH="1" flipV="1">
            <a:off x="967567" y="2779931"/>
            <a:ext cx="861233" cy="546532"/>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图片 20">
            <a:extLst>
              <a:ext uri="{FF2B5EF4-FFF2-40B4-BE49-F238E27FC236}">
                <a16:creationId xmlns:a16="http://schemas.microsoft.com/office/drawing/2014/main" id="{49B282B2-C0AC-44BA-85C9-9BD5C5921398}"/>
              </a:ext>
            </a:extLst>
          </p:cNvPr>
          <p:cNvPicPr>
            <a:picLocks noChangeAspect="1"/>
          </p:cNvPicPr>
          <p:nvPr/>
        </p:nvPicPr>
        <p:blipFill rotWithShape="1">
          <a:blip r:embed="rId3"/>
          <a:srcRect l="58144" t="41159"/>
          <a:stretch/>
        </p:blipFill>
        <p:spPr>
          <a:xfrm>
            <a:off x="1172222" y="5295606"/>
            <a:ext cx="789915" cy="811976"/>
          </a:xfrm>
          <a:prstGeom prst="rect">
            <a:avLst/>
          </a:prstGeom>
        </p:spPr>
      </p:pic>
      <p:cxnSp>
        <p:nvCxnSpPr>
          <p:cNvPr id="22" name="直接箭头连接符 21">
            <a:extLst>
              <a:ext uri="{FF2B5EF4-FFF2-40B4-BE49-F238E27FC236}">
                <a16:creationId xmlns:a16="http://schemas.microsoft.com/office/drawing/2014/main" id="{A8D69908-7129-1292-407E-8CE39EA769BA}"/>
              </a:ext>
            </a:extLst>
          </p:cNvPr>
          <p:cNvCxnSpPr>
            <a:cxnSpLocks/>
          </p:cNvCxnSpPr>
          <p:nvPr/>
        </p:nvCxnSpPr>
        <p:spPr>
          <a:xfrm flipH="1">
            <a:off x="1962137" y="4877199"/>
            <a:ext cx="1349173" cy="667701"/>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C42C91C9-A5C4-3217-BCC3-7B59A356030F}"/>
              </a:ext>
            </a:extLst>
          </p:cNvPr>
          <p:cNvSpPr txBox="1"/>
          <p:nvPr/>
        </p:nvSpPr>
        <p:spPr>
          <a:xfrm>
            <a:off x="6203548" y="2636887"/>
            <a:ext cx="2375330" cy="646331"/>
          </a:xfrm>
          <a:prstGeom prst="rect">
            <a:avLst/>
          </a:prstGeom>
          <a:noFill/>
        </p:spPr>
        <p:txBody>
          <a:bodyPr wrap="none" rtlCol="0">
            <a:spAutoFit/>
          </a:bodyPr>
          <a:lstStyle/>
          <a:p>
            <a:r>
              <a:rPr lang="en-US" altLang="zh-CN" dirty="0">
                <a:solidFill>
                  <a:srgbClr val="C00000"/>
                </a:solidFill>
              </a:rPr>
              <a:t>Primary beam:</a:t>
            </a:r>
          </a:p>
          <a:p>
            <a:r>
              <a:rPr lang="en-US" altLang="zh-CN" dirty="0">
                <a:solidFill>
                  <a:srgbClr val="C00000"/>
                </a:solidFill>
              </a:rPr>
              <a:t> </a:t>
            </a:r>
            <a:r>
              <a:rPr lang="en-US" altLang="zh-CN" baseline="30000" dirty="0">
                <a:solidFill>
                  <a:srgbClr val="C00000"/>
                </a:solidFill>
              </a:rPr>
              <a:t>7</a:t>
            </a:r>
            <a:r>
              <a:rPr lang="en-US" altLang="zh-CN" dirty="0">
                <a:solidFill>
                  <a:srgbClr val="C00000"/>
                </a:solidFill>
              </a:rPr>
              <a:t>Li</a:t>
            </a:r>
            <a:r>
              <a:rPr lang="en-US" altLang="zh-CN" baseline="30000" dirty="0">
                <a:solidFill>
                  <a:srgbClr val="C00000"/>
                </a:solidFill>
              </a:rPr>
              <a:t>3+</a:t>
            </a:r>
            <a:r>
              <a:rPr lang="en-US" altLang="zh-CN" dirty="0">
                <a:solidFill>
                  <a:srgbClr val="C00000"/>
                </a:solidFill>
              </a:rPr>
              <a:t>, 6 e</a:t>
            </a:r>
            <a:r>
              <a:rPr lang="el-GR" altLang="zh-CN" dirty="0">
                <a:solidFill>
                  <a:srgbClr val="C00000"/>
                </a:solidFill>
                <a:latin typeface="Times New Roman" panose="02020603050405020304" pitchFamily="18" charset="0"/>
                <a:cs typeface="Times New Roman" panose="02020603050405020304" pitchFamily="18" charset="0"/>
              </a:rPr>
              <a:t>μ</a:t>
            </a:r>
            <a:r>
              <a:rPr lang="en-US" altLang="zh-CN" dirty="0">
                <a:solidFill>
                  <a:srgbClr val="C00000"/>
                </a:solidFill>
              </a:rPr>
              <a:t>A, 8.3 MeV/u</a:t>
            </a:r>
            <a:endParaRPr lang="zh-CN" altLang="en-US" dirty="0">
              <a:solidFill>
                <a:srgbClr val="C00000"/>
              </a:solidFill>
            </a:endParaRPr>
          </a:p>
        </p:txBody>
      </p:sp>
      <p:sp>
        <p:nvSpPr>
          <p:cNvPr id="24" name="文本框 23">
            <a:extLst>
              <a:ext uri="{FF2B5EF4-FFF2-40B4-BE49-F238E27FC236}">
                <a16:creationId xmlns:a16="http://schemas.microsoft.com/office/drawing/2014/main" id="{CE4F5FF6-9471-891D-399E-605CEAAAD642}"/>
              </a:ext>
            </a:extLst>
          </p:cNvPr>
          <p:cNvSpPr txBox="1"/>
          <p:nvPr/>
        </p:nvSpPr>
        <p:spPr>
          <a:xfrm>
            <a:off x="7543800" y="4136546"/>
            <a:ext cx="1801452" cy="646331"/>
          </a:xfrm>
          <a:prstGeom prst="rect">
            <a:avLst/>
          </a:prstGeom>
          <a:noFill/>
        </p:spPr>
        <p:txBody>
          <a:bodyPr wrap="square" rtlCol="0">
            <a:spAutoFit/>
          </a:bodyPr>
          <a:lstStyle/>
          <a:p>
            <a:r>
              <a:rPr lang="en-US" altLang="zh-CN" dirty="0">
                <a:solidFill>
                  <a:srgbClr val="C00000"/>
                </a:solidFill>
              </a:rPr>
              <a:t>CH</a:t>
            </a:r>
            <a:r>
              <a:rPr lang="en-US" altLang="zh-CN" baseline="-25000" dirty="0">
                <a:solidFill>
                  <a:srgbClr val="C00000"/>
                </a:solidFill>
              </a:rPr>
              <a:t>2</a:t>
            </a:r>
            <a:r>
              <a:rPr lang="en-US" altLang="zh-CN" dirty="0">
                <a:solidFill>
                  <a:srgbClr val="C00000"/>
                </a:solidFill>
                <a:latin typeface="Times New Roman" panose="02020603050405020304" pitchFamily="18" charset="0"/>
                <a:cs typeface="Times New Roman" panose="02020603050405020304" pitchFamily="18" charset="0"/>
              </a:rPr>
              <a:t>: </a:t>
            </a:r>
            <a:r>
              <a:rPr lang="en-US" altLang="zh-CN" dirty="0">
                <a:solidFill>
                  <a:srgbClr val="C00000"/>
                </a:solidFill>
              </a:rPr>
              <a:t>50</a:t>
            </a:r>
            <a:r>
              <a:rPr lang="el-GR" altLang="zh-CN" dirty="0">
                <a:solidFill>
                  <a:srgbClr val="C00000"/>
                </a:solidFill>
                <a:latin typeface="Times New Roman" panose="02020603050405020304" pitchFamily="18" charset="0"/>
                <a:cs typeface="Times New Roman" panose="02020603050405020304" pitchFamily="18" charset="0"/>
              </a:rPr>
              <a:t> μ</a:t>
            </a:r>
            <a:r>
              <a:rPr lang="en-US" altLang="zh-CN" dirty="0">
                <a:solidFill>
                  <a:srgbClr val="C00000"/>
                </a:solidFill>
                <a:latin typeface="Times New Roman" panose="02020603050405020304" pitchFamily="18" charset="0"/>
                <a:cs typeface="Times New Roman" panose="02020603050405020304" pitchFamily="18" charset="0"/>
              </a:rPr>
              <a:t>m</a:t>
            </a:r>
          </a:p>
          <a:p>
            <a:r>
              <a:rPr lang="en-US" altLang="zh-CN" dirty="0">
                <a:solidFill>
                  <a:srgbClr val="C00000"/>
                </a:solidFill>
                <a:latin typeface="Times New Roman" panose="02020603050405020304" pitchFamily="18" charset="0"/>
                <a:cs typeface="Times New Roman" panose="02020603050405020304" pitchFamily="18" charset="0"/>
              </a:rPr>
              <a:t>Carbon: 25 </a:t>
            </a:r>
            <a:r>
              <a:rPr lang="el-GR" altLang="zh-CN" dirty="0">
                <a:solidFill>
                  <a:srgbClr val="C00000"/>
                </a:solidFill>
                <a:latin typeface="Times New Roman" panose="02020603050405020304" pitchFamily="18" charset="0"/>
                <a:cs typeface="Times New Roman" panose="02020603050405020304" pitchFamily="18" charset="0"/>
              </a:rPr>
              <a:t>μ</a:t>
            </a:r>
            <a:r>
              <a:rPr lang="en-US" altLang="zh-CN" dirty="0">
                <a:solidFill>
                  <a:srgbClr val="C00000"/>
                </a:solidFill>
                <a:latin typeface="Times New Roman" panose="02020603050405020304" pitchFamily="18" charset="0"/>
                <a:cs typeface="Times New Roman" panose="02020603050405020304" pitchFamily="18" charset="0"/>
              </a:rPr>
              <a:t>m</a:t>
            </a:r>
          </a:p>
        </p:txBody>
      </p:sp>
      <p:sp>
        <p:nvSpPr>
          <p:cNvPr id="25" name="文本框 24">
            <a:extLst>
              <a:ext uri="{FF2B5EF4-FFF2-40B4-BE49-F238E27FC236}">
                <a16:creationId xmlns:a16="http://schemas.microsoft.com/office/drawing/2014/main" id="{8D7E6751-4988-4FFA-6494-9AADC3A310CE}"/>
              </a:ext>
            </a:extLst>
          </p:cNvPr>
          <p:cNvSpPr txBox="1"/>
          <p:nvPr/>
        </p:nvSpPr>
        <p:spPr>
          <a:xfrm>
            <a:off x="1984199" y="5663625"/>
            <a:ext cx="2708370" cy="646331"/>
          </a:xfrm>
          <a:prstGeom prst="rect">
            <a:avLst/>
          </a:prstGeom>
          <a:noFill/>
        </p:spPr>
        <p:txBody>
          <a:bodyPr wrap="none" rtlCol="0">
            <a:spAutoFit/>
          </a:bodyPr>
          <a:lstStyle/>
          <a:p>
            <a:r>
              <a:rPr lang="en-US" altLang="zh-CN" dirty="0">
                <a:solidFill>
                  <a:srgbClr val="C00000"/>
                </a:solidFill>
              </a:rPr>
              <a:t>At F2, </a:t>
            </a:r>
            <a:r>
              <a:rPr lang="en-US" altLang="zh-CN" baseline="30000" dirty="0">
                <a:solidFill>
                  <a:srgbClr val="C00000"/>
                </a:solidFill>
              </a:rPr>
              <a:t>6</a:t>
            </a:r>
            <a:r>
              <a:rPr lang="en-US" altLang="zh-CN" dirty="0">
                <a:solidFill>
                  <a:srgbClr val="C00000"/>
                </a:solidFill>
              </a:rPr>
              <a:t>He</a:t>
            </a:r>
            <a:r>
              <a:rPr lang="en-US" altLang="zh-CN" baseline="30000" dirty="0">
                <a:solidFill>
                  <a:srgbClr val="C00000"/>
                </a:solidFill>
              </a:rPr>
              <a:t>2+</a:t>
            </a:r>
            <a:r>
              <a:rPr lang="en-US" altLang="zh-CN" dirty="0">
                <a:solidFill>
                  <a:srgbClr val="C00000"/>
                </a:solidFill>
              </a:rPr>
              <a:t>~87%, </a:t>
            </a:r>
            <a:r>
              <a:rPr lang="en-US" altLang="zh-CN" baseline="30000" dirty="0">
                <a:solidFill>
                  <a:srgbClr val="C00000"/>
                </a:solidFill>
              </a:rPr>
              <a:t>3</a:t>
            </a:r>
            <a:r>
              <a:rPr lang="en-US" altLang="zh-CN" dirty="0">
                <a:solidFill>
                  <a:srgbClr val="C00000"/>
                </a:solidFill>
              </a:rPr>
              <a:t>H</a:t>
            </a:r>
            <a:r>
              <a:rPr lang="en-US" altLang="zh-CN" baseline="30000" dirty="0">
                <a:solidFill>
                  <a:srgbClr val="C00000"/>
                </a:solidFill>
              </a:rPr>
              <a:t>+</a:t>
            </a:r>
            <a:r>
              <a:rPr lang="en-US" altLang="zh-CN" dirty="0">
                <a:solidFill>
                  <a:srgbClr val="C00000"/>
                </a:solidFill>
              </a:rPr>
              <a:t>~13%</a:t>
            </a:r>
          </a:p>
          <a:p>
            <a:r>
              <a:rPr lang="en-US" altLang="zh-CN" dirty="0">
                <a:solidFill>
                  <a:srgbClr val="C00000"/>
                </a:solidFill>
              </a:rPr>
              <a:t>Energy: 7.9 MeV/u </a:t>
            </a:r>
            <a:endParaRPr lang="zh-CN" altLang="en-US" dirty="0">
              <a:solidFill>
                <a:srgbClr val="C00000"/>
              </a:solidFill>
            </a:endParaRPr>
          </a:p>
        </p:txBody>
      </p:sp>
      <p:sp>
        <p:nvSpPr>
          <p:cNvPr id="26" name="文本框 25">
            <a:extLst>
              <a:ext uri="{FF2B5EF4-FFF2-40B4-BE49-F238E27FC236}">
                <a16:creationId xmlns:a16="http://schemas.microsoft.com/office/drawing/2014/main" id="{7A4AA5D3-B2B1-D298-2C32-4FDA7B159672}"/>
              </a:ext>
            </a:extLst>
          </p:cNvPr>
          <p:cNvSpPr txBox="1"/>
          <p:nvPr/>
        </p:nvSpPr>
        <p:spPr>
          <a:xfrm>
            <a:off x="7315200" y="5212800"/>
            <a:ext cx="1801451" cy="923330"/>
          </a:xfrm>
          <a:prstGeom prst="rect">
            <a:avLst/>
          </a:prstGeom>
          <a:noFill/>
        </p:spPr>
        <p:txBody>
          <a:bodyPr wrap="square" rtlCol="0">
            <a:spAutoFit/>
          </a:bodyPr>
          <a:lstStyle/>
          <a:p>
            <a:r>
              <a:rPr lang="en-US" altLang="zh-CN" baseline="30000" dirty="0">
                <a:solidFill>
                  <a:srgbClr val="C00000"/>
                </a:solidFill>
              </a:rPr>
              <a:t>6</a:t>
            </a:r>
            <a:r>
              <a:rPr lang="en-US" altLang="zh-CN" dirty="0">
                <a:solidFill>
                  <a:srgbClr val="C00000"/>
                </a:solidFill>
              </a:rPr>
              <a:t>He(p,p</a:t>
            </a:r>
            <a:r>
              <a:rPr lang="en-US" altLang="zh-CN" baseline="-25000" dirty="0">
                <a:solidFill>
                  <a:srgbClr val="C00000"/>
                </a:solidFill>
              </a:rPr>
              <a:t>0</a:t>
            </a:r>
            <a:r>
              <a:rPr lang="en-US" altLang="zh-CN" dirty="0">
                <a:solidFill>
                  <a:srgbClr val="C00000"/>
                </a:solidFill>
              </a:rPr>
              <a:t>/p</a:t>
            </a:r>
            <a:r>
              <a:rPr lang="en-US" altLang="zh-CN" baseline="-25000" dirty="0">
                <a:solidFill>
                  <a:srgbClr val="C00000"/>
                </a:solidFill>
              </a:rPr>
              <a:t>1</a:t>
            </a:r>
            <a:r>
              <a:rPr lang="en-US" altLang="zh-CN" dirty="0">
                <a:solidFill>
                  <a:srgbClr val="C00000"/>
                </a:solidFill>
              </a:rPr>
              <a:t>)6He</a:t>
            </a:r>
          </a:p>
          <a:p>
            <a:r>
              <a:rPr lang="en-US" altLang="zh-CN" baseline="30000" dirty="0">
                <a:solidFill>
                  <a:srgbClr val="C00000"/>
                </a:solidFill>
              </a:rPr>
              <a:t>6</a:t>
            </a:r>
            <a:r>
              <a:rPr lang="en-US" altLang="zh-CN" dirty="0">
                <a:solidFill>
                  <a:srgbClr val="C00000"/>
                </a:solidFill>
              </a:rPr>
              <a:t>He(</a:t>
            </a:r>
            <a:r>
              <a:rPr lang="en-US" altLang="zh-CN" dirty="0" err="1">
                <a:solidFill>
                  <a:srgbClr val="C00000"/>
                </a:solidFill>
              </a:rPr>
              <a:t>p,t</a:t>
            </a:r>
            <a:r>
              <a:rPr lang="en-US" altLang="zh-CN" dirty="0">
                <a:solidFill>
                  <a:srgbClr val="C00000"/>
                </a:solidFill>
              </a:rPr>
              <a:t>)</a:t>
            </a:r>
            <a:r>
              <a:rPr lang="en-US" altLang="zh-CN" baseline="30000" dirty="0">
                <a:solidFill>
                  <a:srgbClr val="C00000"/>
                </a:solidFill>
              </a:rPr>
              <a:t>4</a:t>
            </a:r>
            <a:r>
              <a:rPr lang="en-US" altLang="zh-CN" dirty="0">
                <a:solidFill>
                  <a:srgbClr val="C00000"/>
                </a:solidFill>
              </a:rPr>
              <a:t>He</a:t>
            </a:r>
          </a:p>
          <a:p>
            <a:r>
              <a:rPr lang="en-US" altLang="zh-CN" baseline="30000" dirty="0">
                <a:solidFill>
                  <a:srgbClr val="C00000"/>
                </a:solidFill>
              </a:rPr>
              <a:t>6</a:t>
            </a:r>
            <a:r>
              <a:rPr lang="en-US" altLang="zh-CN" dirty="0">
                <a:solidFill>
                  <a:srgbClr val="C00000"/>
                </a:solidFill>
              </a:rPr>
              <a:t>He(</a:t>
            </a:r>
            <a:r>
              <a:rPr lang="en-US" altLang="zh-CN" dirty="0" err="1">
                <a:solidFill>
                  <a:srgbClr val="C00000"/>
                </a:solidFill>
              </a:rPr>
              <a:t>p,d</a:t>
            </a:r>
            <a:r>
              <a:rPr lang="en-US" altLang="zh-CN" dirty="0">
                <a:solidFill>
                  <a:srgbClr val="C00000"/>
                </a:solidFill>
              </a:rPr>
              <a:t>)</a:t>
            </a:r>
            <a:r>
              <a:rPr lang="en-US" altLang="zh-CN" baseline="30000" dirty="0">
                <a:solidFill>
                  <a:srgbClr val="C00000"/>
                </a:solidFill>
              </a:rPr>
              <a:t>5</a:t>
            </a:r>
            <a:r>
              <a:rPr lang="en-US" altLang="zh-CN" dirty="0">
                <a:solidFill>
                  <a:srgbClr val="C00000"/>
                </a:solidFill>
              </a:rPr>
              <a:t>He</a:t>
            </a:r>
          </a:p>
        </p:txBody>
      </p:sp>
      <p:sp>
        <p:nvSpPr>
          <p:cNvPr id="27" name="文本框 26">
            <a:extLst>
              <a:ext uri="{FF2B5EF4-FFF2-40B4-BE49-F238E27FC236}">
                <a16:creationId xmlns:a16="http://schemas.microsoft.com/office/drawing/2014/main" id="{BA385D63-07E1-4837-FA08-654AFE4A3ECD}"/>
              </a:ext>
            </a:extLst>
          </p:cNvPr>
          <p:cNvSpPr txBox="1"/>
          <p:nvPr/>
        </p:nvSpPr>
        <p:spPr>
          <a:xfrm>
            <a:off x="5130915" y="5481012"/>
            <a:ext cx="2119555" cy="646331"/>
          </a:xfrm>
          <a:prstGeom prst="rect">
            <a:avLst/>
          </a:prstGeom>
          <a:noFill/>
        </p:spPr>
        <p:txBody>
          <a:bodyPr wrap="none" rtlCol="0">
            <a:spAutoFit/>
          </a:bodyPr>
          <a:lstStyle/>
          <a:p>
            <a:r>
              <a:rPr lang="en-US" altLang="zh-CN" baseline="30000" dirty="0">
                <a:solidFill>
                  <a:srgbClr val="C00000"/>
                </a:solidFill>
              </a:rPr>
              <a:t>6</a:t>
            </a:r>
            <a:r>
              <a:rPr lang="en-US" altLang="zh-CN" dirty="0">
                <a:solidFill>
                  <a:srgbClr val="C00000"/>
                </a:solidFill>
              </a:rPr>
              <a:t>He Energy at target </a:t>
            </a:r>
          </a:p>
          <a:p>
            <a:r>
              <a:rPr lang="en-US" altLang="zh-CN" dirty="0">
                <a:solidFill>
                  <a:srgbClr val="C00000"/>
                </a:solidFill>
              </a:rPr>
              <a:t>7.5 MeV/u </a:t>
            </a:r>
            <a:endParaRPr lang="zh-CN" altLang="en-US" dirty="0">
              <a:solidFill>
                <a:srgbClr val="C00000"/>
              </a:solidFill>
            </a:endParaRPr>
          </a:p>
        </p:txBody>
      </p:sp>
    </p:spTree>
    <p:extLst>
      <p:ext uri="{BB962C8B-B14F-4D97-AF65-F5344CB8AC3E}">
        <p14:creationId xmlns:p14="http://schemas.microsoft.com/office/powerpoint/2010/main" val="2646908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757486"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setup</a:t>
            </a:r>
          </a:p>
        </p:txBody>
      </p:sp>
      <p:sp>
        <p:nvSpPr>
          <p:cNvPr id="90" name="矩形 89">
            <a:extLst>
              <a:ext uri="{FF2B5EF4-FFF2-40B4-BE49-F238E27FC236}">
                <a16:creationId xmlns:a16="http://schemas.microsoft.com/office/drawing/2014/main" id="{61EF6DCD-B42F-F3DE-1E4F-25360A579D3F}"/>
              </a:ext>
            </a:extLst>
          </p:cNvPr>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-8-</a:t>
            </a:r>
            <a:endParaRPr lang="zh-CN" altLang="en-US" b="1" dirty="0">
              <a:latin typeface="黑体" pitchFamily="49" charset="-122"/>
              <a:ea typeface="黑体" pitchFamily="49" charset="-122"/>
              <a:cs typeface="Times New Roman" pitchFamily="18" charset="0"/>
            </a:endParaRPr>
          </a:p>
        </p:txBody>
      </p:sp>
      <p:pic>
        <p:nvPicPr>
          <p:cNvPr id="2" name="Picture 2">
            <a:extLst>
              <a:ext uri="{FF2B5EF4-FFF2-40B4-BE49-F238E27FC236}">
                <a16:creationId xmlns:a16="http://schemas.microsoft.com/office/drawing/2014/main" id="{60F5AF0B-A14D-5A35-5902-D5895B55EC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1423872"/>
            <a:ext cx="3656247" cy="2727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9A26EFCD-F1F9-3549-63D0-5781184C56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08" y="1391215"/>
            <a:ext cx="4197203" cy="4796803"/>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64402FE7-7906-B688-5EE8-CEE09B65722A}"/>
              </a:ext>
            </a:extLst>
          </p:cNvPr>
          <p:cNvSpPr txBox="1"/>
          <p:nvPr/>
        </p:nvSpPr>
        <p:spPr>
          <a:xfrm>
            <a:off x="2069314" y="6107668"/>
            <a:ext cx="720069" cy="369332"/>
          </a:xfrm>
          <a:prstGeom prst="rect">
            <a:avLst/>
          </a:prstGeom>
          <a:noFill/>
        </p:spPr>
        <p:txBody>
          <a:bodyPr wrap="none" rtlCol="0">
            <a:spAutoFit/>
          </a:bodyPr>
          <a:lstStyle/>
          <a:p>
            <a:r>
              <a:rPr lang="en-US" altLang="zh-CN" dirty="0"/>
              <a:t>Beam</a:t>
            </a:r>
            <a:endParaRPr lang="zh-CN" altLang="en-US" dirty="0"/>
          </a:p>
        </p:txBody>
      </p:sp>
      <p:pic>
        <p:nvPicPr>
          <p:cNvPr id="5" name="图片 4">
            <a:extLst>
              <a:ext uri="{FF2B5EF4-FFF2-40B4-BE49-F238E27FC236}">
                <a16:creationId xmlns:a16="http://schemas.microsoft.com/office/drawing/2014/main" id="{E9E8766A-85F6-6324-6A57-42FD81E0B49F}"/>
              </a:ext>
            </a:extLst>
          </p:cNvPr>
          <p:cNvPicPr>
            <a:picLocks noChangeAspect="1"/>
          </p:cNvPicPr>
          <p:nvPr/>
        </p:nvPicPr>
        <p:blipFill>
          <a:blip r:embed="rId4"/>
          <a:stretch>
            <a:fillRect/>
          </a:stretch>
        </p:blipFill>
        <p:spPr>
          <a:xfrm>
            <a:off x="4933668" y="4223834"/>
            <a:ext cx="3588493" cy="2061002"/>
          </a:xfrm>
          <a:prstGeom prst="rect">
            <a:avLst/>
          </a:prstGeom>
        </p:spPr>
      </p:pic>
      <p:sp>
        <p:nvSpPr>
          <p:cNvPr id="6" name="文本框 5">
            <a:extLst>
              <a:ext uri="{FF2B5EF4-FFF2-40B4-BE49-F238E27FC236}">
                <a16:creationId xmlns:a16="http://schemas.microsoft.com/office/drawing/2014/main" id="{3AF168DF-0D46-0AA7-085C-DEABCC3E3408}"/>
              </a:ext>
            </a:extLst>
          </p:cNvPr>
          <p:cNvSpPr txBox="1"/>
          <p:nvPr/>
        </p:nvSpPr>
        <p:spPr>
          <a:xfrm>
            <a:off x="380278" y="757337"/>
            <a:ext cx="4550605" cy="430887"/>
          </a:xfrm>
          <a:prstGeom prst="rect">
            <a:avLst/>
          </a:prstGeom>
          <a:noFill/>
        </p:spPr>
        <p:txBody>
          <a:bodyPr wrap="none" rtlCol="0">
            <a:spAutoFit/>
          </a:bodyPr>
          <a:lstStyle/>
          <a:p>
            <a:r>
              <a:rPr lang="en-US" altLang="zh-CN" sz="2200" b="1" dirty="0"/>
              <a:t>Detector configuration in F3 chamber</a:t>
            </a:r>
            <a:endParaRPr lang="zh-CN" altLang="en-US" sz="2200" b="1" dirty="0"/>
          </a:p>
        </p:txBody>
      </p:sp>
      <p:cxnSp>
        <p:nvCxnSpPr>
          <p:cNvPr id="19" name="直接连接符 18">
            <a:extLst>
              <a:ext uri="{FF2B5EF4-FFF2-40B4-BE49-F238E27FC236}">
                <a16:creationId xmlns:a16="http://schemas.microsoft.com/office/drawing/2014/main" id="{A6796560-8B8D-B275-2159-A1D16C5DDAFB}"/>
              </a:ext>
            </a:extLst>
          </p:cNvPr>
          <p:cNvCxnSpPr>
            <a:cxnSpLocks/>
          </p:cNvCxnSpPr>
          <p:nvPr/>
        </p:nvCxnSpPr>
        <p:spPr>
          <a:xfrm>
            <a:off x="2069314" y="3124200"/>
            <a:ext cx="321188" cy="3063818"/>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2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7" name="直接连接符 86">
            <a:extLst>
              <a:ext uri="{FF2B5EF4-FFF2-40B4-BE49-F238E27FC236}">
                <a16:creationId xmlns:a16="http://schemas.microsoft.com/office/drawing/2014/main" id="{FA584E9D-7B61-C226-2B35-4C9A1D038D9F}"/>
              </a:ext>
            </a:extLst>
          </p:cNvPr>
          <p:cNvCxnSpPr/>
          <p:nvPr/>
        </p:nvCxnSpPr>
        <p:spPr>
          <a:xfrm>
            <a:off x="0" y="6458432"/>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ECD2AEF7-15F2-7B25-5786-E2BAC1D1543F}"/>
              </a:ext>
            </a:extLst>
          </p:cNvPr>
          <p:cNvCxnSpPr/>
          <p:nvPr/>
        </p:nvCxnSpPr>
        <p:spPr>
          <a:xfrm>
            <a:off x="0" y="554143"/>
            <a:ext cx="9144000" cy="2117"/>
          </a:xfrm>
          <a:prstGeom prst="line">
            <a:avLst/>
          </a:prstGeom>
          <a:ln w="38100" cmpd="thinThick">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TextBox 18">
            <a:extLst>
              <a:ext uri="{FF2B5EF4-FFF2-40B4-BE49-F238E27FC236}">
                <a16:creationId xmlns:a16="http://schemas.microsoft.com/office/drawing/2014/main" id="{E492BCBD-62A4-ABC6-687A-CABE46FFA09D}"/>
              </a:ext>
            </a:extLst>
          </p:cNvPr>
          <p:cNvSpPr txBox="1"/>
          <p:nvPr/>
        </p:nvSpPr>
        <p:spPr>
          <a:xfrm>
            <a:off x="152401" y="71735"/>
            <a:ext cx="2757486" cy="461665"/>
          </a:xfrm>
          <a:prstGeom prst="rect">
            <a:avLst/>
          </a:prstGeom>
          <a:noFill/>
        </p:spPr>
        <p:txBody>
          <a:bodyPr wrap="none" rtlCol="0">
            <a:spAutoFit/>
          </a:bodyPr>
          <a:lstStyle/>
          <a:p>
            <a:pPr>
              <a:spcBef>
                <a:spcPts val="2400"/>
              </a:spcBef>
              <a:buSzPct val="80000"/>
              <a:defRPr/>
            </a:pPr>
            <a:r>
              <a:rPr lang="en-US" altLang="zh-CN" sz="2400" b="1" dirty="0">
                <a:latin typeface="Times New Roman" panose="02020603050405020304" pitchFamily="18" charset="0"/>
                <a:ea typeface="黑体" pitchFamily="49" charset="-122"/>
                <a:cs typeface="Times New Roman" panose="02020603050405020304" pitchFamily="18" charset="0"/>
              </a:rPr>
              <a:t>Experimental setup</a:t>
            </a:r>
          </a:p>
        </p:txBody>
      </p:sp>
      <p:sp>
        <p:nvSpPr>
          <p:cNvPr id="90" name="矩形 89">
            <a:extLst>
              <a:ext uri="{FF2B5EF4-FFF2-40B4-BE49-F238E27FC236}">
                <a16:creationId xmlns:a16="http://schemas.microsoft.com/office/drawing/2014/main" id="{61EF6DCD-B42F-F3DE-1E4F-25360A579D3F}"/>
              </a:ext>
            </a:extLst>
          </p:cNvPr>
          <p:cNvSpPr/>
          <p:nvPr/>
        </p:nvSpPr>
        <p:spPr>
          <a:xfrm>
            <a:off x="8701316" y="6460549"/>
            <a:ext cx="437941" cy="369332"/>
          </a:xfrm>
          <a:prstGeom prst="rect">
            <a:avLst/>
          </a:prstGeom>
        </p:spPr>
        <p:txBody>
          <a:bodyPr wrap="none">
            <a:spAutoFit/>
          </a:bodyPr>
          <a:lstStyle/>
          <a:p>
            <a:pPr algn="ctr"/>
            <a:r>
              <a:rPr lang="en-US" altLang="zh-CN" b="1" dirty="0">
                <a:latin typeface="华文楷体" pitchFamily="2" charset="-122"/>
                <a:ea typeface="华文楷体" pitchFamily="2" charset="-122"/>
                <a:cs typeface="Times New Roman" pitchFamily="18" charset="0"/>
              </a:rPr>
              <a:t>-9-</a:t>
            </a:r>
            <a:endParaRPr lang="zh-CN" altLang="en-US" b="1" dirty="0">
              <a:latin typeface="黑体" pitchFamily="49" charset="-122"/>
              <a:ea typeface="黑体" pitchFamily="49" charset="-122"/>
              <a:cs typeface="Times New Roman" pitchFamily="18" charset="0"/>
            </a:endParaRPr>
          </a:p>
        </p:txBody>
      </p:sp>
      <p:pic>
        <p:nvPicPr>
          <p:cNvPr id="2" name="Picture 2">
            <a:extLst>
              <a:ext uri="{FF2B5EF4-FFF2-40B4-BE49-F238E27FC236}">
                <a16:creationId xmlns:a16="http://schemas.microsoft.com/office/drawing/2014/main" id="{E9C1EF34-C5A3-E2EE-7587-DCA8B2389C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460"/>
          <a:stretch/>
        </p:blipFill>
        <p:spPr bwMode="auto">
          <a:xfrm>
            <a:off x="381740" y="1828800"/>
            <a:ext cx="2771238" cy="2496382"/>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D923B6E0-230F-3062-7B30-3F4146311C4C}"/>
              </a:ext>
            </a:extLst>
          </p:cNvPr>
          <p:cNvSpPr txBox="1"/>
          <p:nvPr/>
        </p:nvSpPr>
        <p:spPr>
          <a:xfrm>
            <a:off x="384699" y="1077449"/>
            <a:ext cx="4862485" cy="430887"/>
          </a:xfrm>
          <a:prstGeom prst="rect">
            <a:avLst/>
          </a:prstGeom>
          <a:noFill/>
        </p:spPr>
        <p:txBody>
          <a:bodyPr wrap="none" rtlCol="0">
            <a:spAutoFit/>
          </a:bodyPr>
          <a:lstStyle/>
          <a:p>
            <a:r>
              <a:rPr lang="en-US" altLang="zh-CN" sz="2200" b="1" dirty="0"/>
              <a:t>Traditional circuits + Multiplexer circuits</a:t>
            </a:r>
            <a:endParaRPr lang="zh-CN" altLang="en-US" sz="2200" b="1" dirty="0"/>
          </a:p>
        </p:txBody>
      </p:sp>
      <p:pic>
        <p:nvPicPr>
          <p:cNvPr id="8" name="图片 7">
            <a:extLst>
              <a:ext uri="{FF2B5EF4-FFF2-40B4-BE49-F238E27FC236}">
                <a16:creationId xmlns:a16="http://schemas.microsoft.com/office/drawing/2014/main" id="{CF39962D-38EC-812D-2CB1-EC13C8316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964187" y="2141214"/>
            <a:ext cx="2496384" cy="1871557"/>
          </a:xfrm>
          <a:prstGeom prst="rect">
            <a:avLst/>
          </a:prstGeom>
        </p:spPr>
      </p:pic>
      <p:sp>
        <p:nvSpPr>
          <p:cNvPr id="10" name="文本框 9">
            <a:extLst>
              <a:ext uri="{FF2B5EF4-FFF2-40B4-BE49-F238E27FC236}">
                <a16:creationId xmlns:a16="http://schemas.microsoft.com/office/drawing/2014/main" id="{D78CD35C-27A3-BD8A-CDAD-7179F9EEEDA2}"/>
              </a:ext>
            </a:extLst>
          </p:cNvPr>
          <p:cNvSpPr txBox="1"/>
          <p:nvPr/>
        </p:nvSpPr>
        <p:spPr>
          <a:xfrm>
            <a:off x="647699" y="4801557"/>
            <a:ext cx="4075309" cy="1545038"/>
          </a:xfrm>
          <a:prstGeom prst="rect">
            <a:avLst/>
          </a:prstGeom>
          <a:noFill/>
        </p:spPr>
        <p:txBody>
          <a:bodyPr wrap="square">
            <a:spAutoFit/>
          </a:bodyPr>
          <a:lstStyle/>
          <a:p>
            <a:pPr>
              <a:lnSpc>
                <a:spcPct val="120000"/>
              </a:lnSpc>
            </a:pPr>
            <a:r>
              <a:rPr lang="en-US" altLang="zh-CN" sz="2000" dirty="0"/>
              <a:t>Double side silicon detector (DSSD)</a:t>
            </a:r>
          </a:p>
          <a:p>
            <a:pPr>
              <a:lnSpc>
                <a:spcPct val="120000"/>
              </a:lnSpc>
            </a:pPr>
            <a:r>
              <a:rPr lang="en-US" altLang="zh-CN" sz="2000" dirty="0"/>
              <a:t>     tel1: MPR-16 +  MSCF</a:t>
            </a:r>
          </a:p>
          <a:p>
            <a:pPr>
              <a:lnSpc>
                <a:spcPct val="120000"/>
              </a:lnSpc>
            </a:pPr>
            <a:r>
              <a:rPr lang="en-US" altLang="zh-CN" sz="2000" dirty="0"/>
              <a:t>     tel2-3: GSI PA + MA/(FA+CFD)</a:t>
            </a:r>
          </a:p>
          <a:p>
            <a:pPr>
              <a:lnSpc>
                <a:spcPct val="120000"/>
              </a:lnSpc>
            </a:pPr>
            <a:r>
              <a:rPr lang="en-US" altLang="zh-CN" sz="2000" dirty="0"/>
              <a:t>     tel4-6: MUX-32 + HPF</a:t>
            </a:r>
          </a:p>
        </p:txBody>
      </p:sp>
      <p:sp>
        <p:nvSpPr>
          <p:cNvPr id="7" name="文本框 6">
            <a:extLst>
              <a:ext uri="{FF2B5EF4-FFF2-40B4-BE49-F238E27FC236}">
                <a16:creationId xmlns:a16="http://schemas.microsoft.com/office/drawing/2014/main" id="{86BF527D-4C72-4732-BD19-DDD16439F109}"/>
              </a:ext>
            </a:extLst>
          </p:cNvPr>
          <p:cNvSpPr txBox="1"/>
          <p:nvPr/>
        </p:nvSpPr>
        <p:spPr>
          <a:xfrm>
            <a:off x="4763890" y="4815366"/>
            <a:ext cx="4075310" cy="806375"/>
          </a:xfrm>
          <a:prstGeom prst="rect">
            <a:avLst/>
          </a:prstGeom>
          <a:noFill/>
        </p:spPr>
        <p:txBody>
          <a:bodyPr wrap="square">
            <a:spAutoFit/>
          </a:bodyPr>
          <a:lstStyle/>
          <a:p>
            <a:pPr>
              <a:lnSpc>
                <a:spcPct val="120000"/>
              </a:lnSpc>
            </a:pPr>
            <a:r>
              <a:rPr lang="en-US" altLang="zh-CN" sz="2000" dirty="0"/>
              <a:t>Single side silicon detector (SSD)</a:t>
            </a:r>
          </a:p>
          <a:p>
            <a:pPr>
              <a:lnSpc>
                <a:spcPct val="120000"/>
              </a:lnSpc>
            </a:pPr>
            <a:r>
              <a:rPr lang="en-US" altLang="zh-CN" sz="2000" dirty="0"/>
              <a:t>    </a:t>
            </a:r>
            <a:r>
              <a:rPr lang="en-US" altLang="zh-CN" sz="2000" dirty="0" err="1"/>
              <a:t>ClearPulse</a:t>
            </a:r>
            <a:r>
              <a:rPr lang="en-US" altLang="zh-CN" sz="2000" dirty="0"/>
              <a:t> PA + HPF + STM-16 </a:t>
            </a:r>
            <a:endParaRPr lang="zh-CN" altLang="en-US" sz="2000" dirty="0"/>
          </a:p>
        </p:txBody>
      </p:sp>
      <p:sp>
        <p:nvSpPr>
          <p:cNvPr id="11" name="文本框 10">
            <a:extLst>
              <a:ext uri="{FF2B5EF4-FFF2-40B4-BE49-F238E27FC236}">
                <a16:creationId xmlns:a16="http://schemas.microsoft.com/office/drawing/2014/main" id="{1303D5EB-28F3-96DA-36CA-59416972469F}"/>
              </a:ext>
            </a:extLst>
          </p:cNvPr>
          <p:cNvSpPr txBox="1"/>
          <p:nvPr/>
        </p:nvSpPr>
        <p:spPr>
          <a:xfrm>
            <a:off x="2362200" y="4383920"/>
            <a:ext cx="1905000" cy="369332"/>
          </a:xfrm>
          <a:prstGeom prst="rect">
            <a:avLst/>
          </a:prstGeom>
          <a:noFill/>
        </p:spPr>
        <p:txBody>
          <a:bodyPr wrap="square">
            <a:spAutoFit/>
          </a:bodyPr>
          <a:lstStyle/>
          <a:p>
            <a:r>
              <a:rPr lang="en-US" altLang="zh-CN" sz="1800"/>
              <a:t>Traditional circuit </a:t>
            </a:r>
            <a:endParaRPr lang="zh-CN" altLang="en-US" dirty="0"/>
          </a:p>
        </p:txBody>
      </p:sp>
      <p:sp>
        <p:nvSpPr>
          <p:cNvPr id="14" name="文本框 13">
            <a:extLst>
              <a:ext uri="{FF2B5EF4-FFF2-40B4-BE49-F238E27FC236}">
                <a16:creationId xmlns:a16="http://schemas.microsoft.com/office/drawing/2014/main" id="{61A31F16-3732-A227-5F5D-640B4C4FA57E}"/>
              </a:ext>
            </a:extLst>
          </p:cNvPr>
          <p:cNvSpPr txBox="1"/>
          <p:nvPr/>
        </p:nvSpPr>
        <p:spPr>
          <a:xfrm>
            <a:off x="6324600" y="4383920"/>
            <a:ext cx="2057400" cy="369332"/>
          </a:xfrm>
          <a:prstGeom prst="rect">
            <a:avLst/>
          </a:prstGeom>
          <a:noFill/>
        </p:spPr>
        <p:txBody>
          <a:bodyPr wrap="square">
            <a:spAutoFit/>
          </a:bodyPr>
          <a:lstStyle/>
          <a:p>
            <a:r>
              <a:rPr lang="en-US" altLang="zh-CN" sz="1800" dirty="0"/>
              <a:t>Multiplexer circuits</a:t>
            </a:r>
            <a:endParaRPr lang="zh-CN" altLang="en-US" dirty="0"/>
          </a:p>
        </p:txBody>
      </p:sp>
      <p:pic>
        <p:nvPicPr>
          <p:cNvPr id="18" name="图片 17">
            <a:extLst>
              <a:ext uri="{FF2B5EF4-FFF2-40B4-BE49-F238E27FC236}">
                <a16:creationId xmlns:a16="http://schemas.microsoft.com/office/drawing/2014/main" id="{BBEB0A4E-7CFA-7EFD-7210-743287369D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23" t="16685" r="13333" b="25608"/>
          <a:stretch/>
        </p:blipFill>
        <p:spPr>
          <a:xfrm>
            <a:off x="5548084" y="1828800"/>
            <a:ext cx="3153232" cy="2487450"/>
          </a:xfrm>
          <a:prstGeom prst="rect">
            <a:avLst/>
          </a:prstGeom>
        </p:spPr>
      </p:pic>
    </p:spTree>
    <p:extLst>
      <p:ext uri="{BB962C8B-B14F-4D97-AF65-F5344CB8AC3E}">
        <p14:creationId xmlns:p14="http://schemas.microsoft.com/office/powerpoint/2010/main" val="38353723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32.3"/>
</p:tagLst>
</file>

<file path=ppt/tags/tag2.xml><?xml version="1.0" encoding="utf-8"?>
<p:tagLst xmlns:a="http://schemas.openxmlformats.org/drawingml/2006/main" xmlns:r="http://schemas.openxmlformats.org/officeDocument/2006/relationships" xmlns:p="http://schemas.openxmlformats.org/presentationml/2006/main">
  <p:tag name="TIMING" val="|132.3"/>
</p:tagLst>
</file>

<file path=ppt/tags/tag3.xml><?xml version="1.0" encoding="utf-8"?>
<p:tagLst xmlns:a="http://schemas.openxmlformats.org/drawingml/2006/main" xmlns:r="http://schemas.openxmlformats.org/officeDocument/2006/relationships" xmlns:p="http://schemas.openxmlformats.org/presentationml/2006/main">
  <p:tag name="TIMING" val="|132.3"/>
</p:tagLst>
</file>

<file path=ppt/tags/tag4.xml><?xml version="1.0" encoding="utf-8"?>
<p:tagLst xmlns:a="http://schemas.openxmlformats.org/drawingml/2006/main" xmlns:r="http://schemas.openxmlformats.org/officeDocument/2006/relationships" xmlns:p="http://schemas.openxmlformats.org/presentationml/2006/main">
  <p:tag name="TIMING" val="|132.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headEnd type="arrow"/>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22085</TotalTime>
  <Words>1203</Words>
  <Application>Microsoft Office PowerPoint</Application>
  <PresentationFormat>全屏显示(4:3)</PresentationFormat>
  <Paragraphs>164</Paragraphs>
  <Slides>14</Slides>
  <Notes>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NimbusRomNo9L-Regu</vt:lpstr>
      <vt:lpstr>等线</vt:lpstr>
      <vt:lpstr>黑体</vt:lpstr>
      <vt:lpstr>华文楷体</vt:lpstr>
      <vt:lpstr>华文行楷</vt:lpstr>
      <vt:lpstr>Arial</vt:lpstr>
      <vt:lpstr>Calibri</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张 迁</cp:lastModifiedBy>
  <cp:revision>995</cp:revision>
  <dcterms:created xsi:type="dcterms:W3CDTF">2018-10-07T17:48:19Z</dcterms:created>
  <dcterms:modified xsi:type="dcterms:W3CDTF">2023-08-06T14:58:03Z</dcterms:modified>
</cp:coreProperties>
</file>