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92" r:id="rId2"/>
    <p:sldId id="693" r:id="rId3"/>
    <p:sldId id="516" r:id="rId4"/>
    <p:sldId id="690" r:id="rId5"/>
    <p:sldId id="69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村 佑生" initials="中村" lastIdx="1" clrIdx="0">
    <p:extLst>
      <p:ext uri="{19B8F6BF-5375-455C-9EA6-DF929625EA0E}">
        <p15:presenceInfo xmlns:p15="http://schemas.microsoft.com/office/powerpoint/2012/main" userId="92f00e79f04dc7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33" autoAdjust="0"/>
  </p:normalViewPr>
  <p:slideViewPr>
    <p:cSldViewPr snapToGrid="0">
      <p:cViewPr>
        <p:scale>
          <a:sx n="60" d="100"/>
          <a:sy n="60" d="100"/>
        </p:scale>
        <p:origin x="9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B8A3F-1F82-43BC-8849-2D04D7558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2E8653-D5AB-4A07-B9B1-8AE642E70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4A6BF6-74EE-4D20-AE8D-D7562ABA0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39FF6B-AB1E-4110-A7EC-F1044B72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7EBC22-E95D-41B7-A1FA-84004D9F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9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EFF0B-CEFC-4C34-97D8-6BF79176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12239F-5740-47D5-85E4-232F935F3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314688-A4AB-484B-96AB-A80D0CC7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2BDBC7-2C79-44DD-A781-218F089D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67CE4-0E8F-4804-B828-2AF01EA1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93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6F335E-0AD0-4149-9678-893D71DB2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7909FD-357D-4772-BE52-C114E5A93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D466A3-4551-482C-8790-1C19092E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FC83AD-A3EA-41A3-95D7-9D95AF8A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227386-5D5D-470E-87FC-AE089CCB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35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FE785-FFF7-4942-A791-7AFD9B6B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C3E835-3DC8-43F4-AF4C-2B5D6C70A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681C00-B121-42CF-B6CB-E83F4A7C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4CBC4-600C-4E69-BBD6-E9BFD8EC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E4291F-37BB-400C-B166-28D51BC5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0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AE05B-03FB-49A3-8288-7236D679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0D9C31-752F-40B8-BB19-B69287F89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52AC49-F3DC-4FDF-ADD4-7AED3897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99C904-96CE-4DEE-9082-3DBF912A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A6CE07-6CC4-487F-9689-BB793338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37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C396E-9B90-4833-8ECF-C4B50686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8E750-2915-41A4-B72B-2EDEA8875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D43C62-7952-44B6-A557-7A5AF3BE7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2BA5F8-8DF1-4214-884E-B8E3415A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A5CDF3-44EC-4DDE-82DA-74880CA8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2AB3A0-3499-4BD5-90C7-6F1D21C8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49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29AFFA-9760-4F94-BD85-6BBFD45A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1FF813-95ED-48EA-B3C8-BA14587D9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2B9678-9F16-4AF1-9B3E-95044F19D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A1CA05-C9E1-4520-86FD-F2CEC82F3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C81681-47FA-4DE4-AFE6-16B7D999F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CEA539-4097-4708-8B44-A8AECD5D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565BF3-093E-4B87-A0F4-15A7379C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F092EA-0EF5-40EA-A8F9-2E0104AC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2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14FA86-C73E-4600-ACB0-A04467EA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6AB2D5D-6BE7-43A1-BD60-7576979E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D46D9B-8CB0-4677-8B1C-22A12DCD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8CCD7B-AD8C-4AD2-A382-FFF846D7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45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CE6CB4-46F0-4223-8202-8A2E23B1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8EDFF0-A8F8-4FD7-BFE3-BDBA8472E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233734-4ABE-4627-B53E-8B1E53F7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30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94096-30E7-4D5C-9BFB-727AC3EB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05C65E-3DDF-4386-970F-03A4029E5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4475CC-BE6F-4322-9F50-83D2907B9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D09923-26A0-4AE1-A4E9-C4684B911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B7EBCA-E5AD-46FC-B703-A0547C35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D21E6C-86E6-4194-9C20-16E4926C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55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559591-6357-401E-84F1-42249EE4B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E41348-71D0-4057-AA2F-F0DBBD536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913CEB-3EDF-408F-8D65-946EBA0DC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16004D-FC8B-419F-840A-45B83391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2D944E-00C6-4726-B601-13E0B898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23D849-6A74-46FE-B30A-C7C903C6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87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706BAA-F412-45C4-B4D7-D38EA886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3A9E4A-D2D9-485E-A2E2-C5696AC47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A3EE9B-1399-4661-BB8E-6AAA03A87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E66F-AD78-4518-ACC3-7C59F788FF06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66C6C2-807E-4C47-A4D2-22494E402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C13070-B319-459F-895C-B35610FC1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4567-8B35-4F66-B846-710B9720F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57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AD64F8-95DB-8763-13B5-185E29AB5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7" y="891356"/>
            <a:ext cx="9336506" cy="2387600"/>
          </a:xfrm>
        </p:spPr>
        <p:txBody>
          <a:bodyPr>
            <a:normAutofit/>
          </a:bodyPr>
          <a:lstStyle/>
          <a:p>
            <a:r>
              <a:rPr lang="en-US" altLang="ja-JP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Gamma-ray measurement for isomeric decays in proton-rich pf-shell nuclei </a:t>
            </a:r>
            <a:br>
              <a:rPr lang="en-US" altLang="ja-JP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</a:br>
            <a:r>
              <a:rPr lang="en-US" altLang="ja-JP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at SHARAQ spectrometer</a:t>
            </a:r>
            <a:endParaRPr kumimoji="1" lang="ja-JP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DEEF1C-DE42-E041-62CC-44294751D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0560"/>
            <a:ext cx="9144000" cy="1655762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Yuki Nakamura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SHARAQ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Tokyo City University</a:t>
            </a: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5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571EB-420B-41E1-93E4-F2D679E3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902"/>
            <a:ext cx="10515600" cy="865272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E56546-17A7-4B53-BA48-A68ACD287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52" y="1621249"/>
            <a:ext cx="6698511" cy="453500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The mass measurements of proton-rich unstable </a:t>
            </a:r>
          </a:p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nuclei towards two proton emitters have been </a:t>
            </a:r>
          </a:p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performed utilizing the TOF-</a:t>
            </a:r>
            <a:r>
              <a:rPr lang="en-US" altLang="ja-JP" sz="2800" i="1" kern="100" dirty="0" err="1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Bρ</a:t>
            </a: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method with </a:t>
            </a:r>
          </a:p>
          <a:p>
            <a:pPr marL="0" indent="0" algn="just">
              <a:buNone/>
            </a:pPr>
            <a:r>
              <a:rPr lang="en-US" altLang="ja-JP" sz="2800" kern="100" dirty="0" err="1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BigRIPS</a:t>
            </a: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and OEDO-SHARAQ at RIBF. </a:t>
            </a:r>
          </a:p>
          <a:p>
            <a:pPr marL="0" indent="0" algn="just">
              <a:buNone/>
            </a:pPr>
            <a:endParaRPr lang="en-US" altLang="ja-JP" sz="2800" kern="100" dirty="0">
              <a:solidFill>
                <a:srgbClr val="0B2C48"/>
              </a:solidFill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Our </a:t>
            </a:r>
            <a:r>
              <a:rPr lang="en-US" altLang="ja-JP" sz="2800" kern="100" dirty="0">
                <a:solidFill>
                  <a:srgbClr val="0B2C48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original </a:t>
            </a: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purposes are discoveries of new isomers </a:t>
            </a:r>
          </a:p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in this region. </a:t>
            </a:r>
          </a:p>
          <a:p>
            <a:pPr algn="just"/>
            <a:endParaRPr lang="en-US" altLang="ja-JP" sz="2800" kern="100" dirty="0">
              <a:solidFill>
                <a:srgbClr val="0B2C48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In this presentation, γ-ray </a:t>
            </a: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energies and lifetimes </a:t>
            </a:r>
          </a:p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of </a:t>
            </a:r>
            <a:r>
              <a:rPr lang="en-US" altLang="ja-JP" sz="2800" b="1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known</a:t>
            </a: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isomers are compared with reference </a:t>
            </a:r>
          </a:p>
          <a:p>
            <a:pPr marL="0" indent="0" algn="just">
              <a:buNone/>
            </a:pPr>
            <a:r>
              <a:rPr lang="en-US" altLang="ja-JP" sz="2800" kern="100" dirty="0">
                <a:solidFill>
                  <a:srgbClr val="0B2C48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values.</a:t>
            </a:r>
          </a:p>
          <a:p>
            <a:pPr marL="0" indent="0">
              <a:buNone/>
            </a:pPr>
            <a:endParaRPr lang="en-US" altLang="ja-JP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AC5B9E1-F5D2-4673-5FCB-89F83FEA4E43}"/>
              </a:ext>
            </a:extLst>
          </p:cNvPr>
          <p:cNvGrpSpPr/>
          <p:nvPr/>
        </p:nvGrpSpPr>
        <p:grpSpPr>
          <a:xfrm>
            <a:off x="7184751" y="1209561"/>
            <a:ext cx="4328536" cy="4438878"/>
            <a:chOff x="6355506" y="1190174"/>
            <a:chExt cx="4328536" cy="4438878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0D86503D-A851-3484-B55E-F85C2720A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55506" y="1190174"/>
              <a:ext cx="4216617" cy="4438878"/>
            </a:xfrm>
            <a:prstGeom prst="rect">
              <a:avLst/>
            </a:prstGeom>
          </p:spPr>
        </p:pic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16AF7A53-E73A-AA6F-FC94-23C30894CB06}"/>
                </a:ext>
              </a:extLst>
            </p:cNvPr>
            <p:cNvSpPr/>
            <p:nvPr/>
          </p:nvSpPr>
          <p:spPr>
            <a:xfrm>
              <a:off x="7690585" y="2208999"/>
              <a:ext cx="2993457" cy="25843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A7C357E-5231-CA20-A766-8A3B8BED2D7F}"/>
              </a:ext>
            </a:extLst>
          </p:cNvPr>
          <p:cNvSpPr txBox="1"/>
          <p:nvPr/>
        </p:nvSpPr>
        <p:spPr>
          <a:xfrm>
            <a:off x="5994687" y="5775434"/>
            <a:ext cx="6596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Fig.1</a:t>
            </a:r>
            <a:r>
              <a:rPr kumimoji="1"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line in RI Beam Factory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0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571EB-420B-41E1-93E4-F2D679E3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370"/>
            <a:ext cx="10515600" cy="865272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E56546-17A7-4B53-BA48-A68ACD287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684" y="3500974"/>
            <a:ext cx="5874739" cy="28016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8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dirty="0">
              <a:solidFill>
                <a:srgbClr val="374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utilized this system to investigate </a:t>
            </a:r>
          </a:p>
          <a:p>
            <a:pPr marL="0" indent="0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assess the known isomers, namely, </a:t>
            </a:r>
          </a:p>
          <a:p>
            <a:pPr marL="0" indent="0">
              <a:buNone/>
            </a:pP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Sc, </a:t>
            </a: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Sc, and</a:t>
            </a: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43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Ti.</a:t>
            </a:r>
            <a:endParaRPr lang="en-US" altLang="ja-JP" sz="2800" kern="100" dirty="0">
              <a:solidFill>
                <a:srgbClr val="0B2C48"/>
              </a:solidFill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C4816BE-EC2E-687C-DCAD-4BEDB4CF5F48}"/>
              </a:ext>
            </a:extLst>
          </p:cNvPr>
          <p:cNvGrpSpPr/>
          <p:nvPr/>
        </p:nvGrpSpPr>
        <p:grpSpPr>
          <a:xfrm>
            <a:off x="-100438" y="1956186"/>
            <a:ext cx="6380736" cy="2945628"/>
            <a:chOff x="838200" y="2023504"/>
            <a:chExt cx="7573355" cy="3707854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27D797C8-A719-D47C-9249-CE05D4C6E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8133" y="2023504"/>
              <a:ext cx="3819650" cy="3238212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C50E200-1571-DE43-BAB1-DEEF769E69F0}"/>
                </a:ext>
              </a:extLst>
            </p:cNvPr>
            <p:cNvSpPr txBox="1"/>
            <p:nvPr/>
          </p:nvSpPr>
          <p:spPr>
            <a:xfrm>
              <a:off x="838200" y="5269693"/>
              <a:ext cx="75733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Fig.2</a:t>
              </a:r>
              <a:r>
                <a:rPr kumimoji="1" lang="ja-JP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Setup of delayed </a:t>
              </a:r>
              <a:r>
                <a:rPr kumimoji="1" lang="en-US" altLang="ja-JP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-ray spectroscopy</a:t>
              </a:r>
              <a:endPara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89E867C1-BD23-737C-AADD-AA6E216E8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251" y="739368"/>
            <a:ext cx="4639340" cy="3050275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88FE23-D8B3-49CF-E095-9286BA450BFA}"/>
              </a:ext>
            </a:extLst>
          </p:cNvPr>
          <p:cNvSpPr txBox="1"/>
          <p:nvPr/>
        </p:nvSpPr>
        <p:spPr>
          <a:xfrm>
            <a:off x="5509769" y="3826671"/>
            <a:ext cx="6596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Fig.3</a:t>
            </a:r>
            <a:r>
              <a:rPr kumimoji="1"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Identification Diagram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95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571EB-420B-41E1-93E4-F2D679E3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902"/>
            <a:ext cx="10515600" cy="865272"/>
          </a:xfrm>
        </p:spPr>
        <p:txBody>
          <a:bodyPr>
            <a:norm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E56546-17A7-4B53-BA48-A68ACD287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90" y="2827990"/>
            <a:ext cx="5569819" cy="3445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peaks of delayed Gamma rays were identified at 812 keV for </a:t>
            </a:r>
            <a:r>
              <a:rPr lang="en-US" altLang="ja-JP" b="0" i="0" baseline="3000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38m</a:t>
            </a: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</a:p>
          <a:p>
            <a:pPr marL="0" indent="0">
              <a:buNone/>
            </a:pP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136 keV, 151 keV, 1157 keV, and </a:t>
            </a:r>
          </a:p>
          <a:p>
            <a:pPr marL="0" indent="0">
              <a:buNone/>
            </a:pP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1830keV for </a:t>
            </a:r>
            <a:r>
              <a:rPr lang="en-US" altLang="ja-JP" b="0" i="0" baseline="3000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43m</a:t>
            </a: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Sc, 52 keV for </a:t>
            </a:r>
            <a:r>
              <a:rPr lang="en-US" altLang="ja-JP" b="0" i="0" baseline="3000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46m</a:t>
            </a: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Sc, </a:t>
            </a:r>
          </a:p>
          <a:p>
            <a:pPr marL="0" indent="0">
              <a:buNone/>
            </a:pP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312 keV for </a:t>
            </a:r>
            <a:r>
              <a:rPr lang="en-US" altLang="ja-JP" b="0" i="0" baseline="3000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43m</a:t>
            </a:r>
            <a:r>
              <a:rPr lang="en-US" altLang="ja-JP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Ti.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E666D8C-966E-DD9D-AA6F-10088DA04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626" y="1581572"/>
            <a:ext cx="5257800" cy="369485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2431A73-82C4-5E3B-8B4B-DEB2231CC9DE}"/>
              </a:ext>
            </a:extLst>
          </p:cNvPr>
          <p:cNvSpPr txBox="1"/>
          <p:nvPr/>
        </p:nvSpPr>
        <p:spPr>
          <a:xfrm>
            <a:off x="5555842" y="5446352"/>
            <a:ext cx="6596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Fig.4</a:t>
            </a:r>
            <a:r>
              <a:rPr kumimoji="1"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results of γ-ray</a:t>
            </a:r>
            <a:r>
              <a:rPr kumimoji="1"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energy and half life 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8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571EB-420B-41E1-93E4-F2D679E3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902"/>
            <a:ext cx="10515600" cy="865272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E56546-17A7-4B53-BA48-A68ACD287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28" y="1626670"/>
            <a:ext cx="11027343" cy="46682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the measurement results, it was confirmed that the observed gamma-</a:t>
            </a:r>
          </a:p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ray peaks in this analysis originated from </a:t>
            </a: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Sc, </a:t>
            </a: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Sc, and </a:t>
            </a:r>
            <a:r>
              <a:rPr lang="en-US" altLang="ja-JP" sz="2800" b="0" i="0" baseline="30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Ti. </a:t>
            </a:r>
          </a:p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ja-JP" sz="2800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verified the precise understanding of the characteristics of these isomers. </a:t>
            </a:r>
          </a:p>
          <a:p>
            <a:pPr marL="0" indent="0" algn="just">
              <a:buNone/>
            </a:pPr>
            <a:endParaRPr lang="en-US" altLang="ja-JP" sz="2800" b="0" i="0" dirty="0">
              <a:solidFill>
                <a:srgbClr val="34354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ja-JP" dirty="0">
                <a:solidFill>
                  <a:srgbClr val="3435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system exhibited high performance, clearly demonstrating its efficacy as </a:t>
            </a:r>
          </a:p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4354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valuable tool for isomer measurements.</a:t>
            </a:r>
          </a:p>
          <a:p>
            <a:pPr marL="0" indent="0" algn="just">
              <a:buNone/>
            </a:pP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a future outlook, we aim to utilize this isomer tagging system to explore </a:t>
            </a:r>
          </a:p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unknown isomers and conduct precise analyses to determine the values of </a:t>
            </a:r>
          </a:p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energy and half-life for isomeric states that have not been sufficiently </a:t>
            </a:r>
          </a:p>
          <a:p>
            <a:pPr marL="0" indent="0" algn="just">
              <a:buNone/>
            </a:pPr>
            <a:r>
              <a:rPr lang="en-US" altLang="ja-JP" sz="28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</a:t>
            </a:r>
            <a:r>
              <a:rPr lang="en-US" altLang="ja-JP" sz="2800" dirty="0">
                <a:solidFill>
                  <a:srgbClr val="3435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ja-JP" sz="2800" kern="100" dirty="0">
              <a:solidFill>
                <a:srgbClr val="0B2C4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8363</TotalTime>
  <Words>277</Words>
  <Application>Microsoft Office PowerPoint</Application>
  <PresentationFormat>ワイド画面</PresentationFormat>
  <Paragraphs>42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Times New Roman</vt:lpstr>
      <vt:lpstr>Office テーマ</vt:lpstr>
      <vt:lpstr>Gamma-ray measurement for isomeric decays in proton-rich pf-shell nuclei  at SHARAQ spectrometer</vt:lpstr>
      <vt:lpstr>Introduction</vt:lpstr>
      <vt:lpstr>Experiment</vt:lpstr>
      <vt:lpstr>Experimental results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佑生</dc:creator>
  <cp:lastModifiedBy>中村 佑生</cp:lastModifiedBy>
  <cp:revision>640</cp:revision>
  <dcterms:created xsi:type="dcterms:W3CDTF">2021-12-25T14:48:30Z</dcterms:created>
  <dcterms:modified xsi:type="dcterms:W3CDTF">2023-08-09T04:42:30Z</dcterms:modified>
</cp:coreProperties>
</file>