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430" r:id="rId3"/>
    <p:sldId id="451" r:id="rId4"/>
    <p:sldId id="453" r:id="rId5"/>
    <p:sldId id="390" r:id="rId6"/>
    <p:sldId id="454" r:id="rId7"/>
    <p:sldId id="455" r:id="rId8"/>
    <p:sldId id="435" r:id="rId9"/>
    <p:sldId id="436" r:id="rId10"/>
    <p:sldId id="438" r:id="rId11"/>
    <p:sldId id="437" r:id="rId12"/>
    <p:sldId id="439" r:id="rId13"/>
    <p:sldId id="443" r:id="rId14"/>
    <p:sldId id="450" r:id="rId15"/>
    <p:sldId id="460" r:id="rId16"/>
    <p:sldId id="462" r:id="rId17"/>
    <p:sldId id="459" r:id="rId18"/>
    <p:sldId id="463"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33856-36C4-42C3-AAB4-02D114A78FEE}" v="96" dt="2023-08-07T10:02:53.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2068" autoAdjust="0"/>
  </p:normalViewPr>
  <p:slideViewPr>
    <p:cSldViewPr snapToGrid="0">
      <p:cViewPr>
        <p:scale>
          <a:sx n="90" d="100"/>
          <a:sy n="90" d="100"/>
        </p:scale>
        <p:origin x="916"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anabe Shoto" userId="daf8d179673ed546" providerId="LiveId" clId="{8B133856-36C4-42C3-AAB4-02D114A78FEE}"/>
    <pc:docChg chg="undo custSel addSld delSld modSld sldOrd">
      <pc:chgData name="Watanabe Shoto" userId="daf8d179673ed546" providerId="LiveId" clId="{8B133856-36C4-42C3-AAB4-02D114A78FEE}" dt="2023-08-07T10:04:11.540" v="7957" actId="1076"/>
      <pc:docMkLst>
        <pc:docMk/>
      </pc:docMkLst>
      <pc:sldChg chg="addSp delSp modSp mod">
        <pc:chgData name="Watanabe Shoto" userId="daf8d179673ed546" providerId="LiveId" clId="{8B133856-36C4-42C3-AAB4-02D114A78FEE}" dt="2023-08-07T10:04:11.540" v="7957" actId="1076"/>
        <pc:sldMkLst>
          <pc:docMk/>
          <pc:sldMk cId="1567278070" sldId="257"/>
        </pc:sldMkLst>
        <pc:spChg chg="add del mod">
          <ac:chgData name="Watanabe Shoto" userId="daf8d179673ed546" providerId="LiveId" clId="{8B133856-36C4-42C3-AAB4-02D114A78FEE}" dt="2023-08-07T10:02:48.232" v="7782" actId="478"/>
          <ac:spMkLst>
            <pc:docMk/>
            <pc:sldMk cId="1567278070" sldId="257"/>
            <ac:spMk id="2" creationId="{54A3C1CA-DBA6-BF19-8C56-F6E2C84B3BEB}"/>
          </ac:spMkLst>
        </pc:spChg>
        <pc:spChg chg="mod">
          <ac:chgData name="Watanabe Shoto" userId="daf8d179673ed546" providerId="LiveId" clId="{8B133856-36C4-42C3-AAB4-02D114A78FEE}" dt="2023-08-04T09:32:39.915" v="287" actId="1076"/>
          <ac:spMkLst>
            <pc:docMk/>
            <pc:sldMk cId="1567278070" sldId="257"/>
            <ac:spMk id="5" creationId="{1900E855-91A0-6A3E-623B-BA224F9BD918}"/>
          </ac:spMkLst>
        </pc:spChg>
        <pc:spChg chg="add del mod">
          <ac:chgData name="Watanabe Shoto" userId="daf8d179673ed546" providerId="LiveId" clId="{8B133856-36C4-42C3-AAB4-02D114A78FEE}" dt="2023-08-07T10:04:11.540" v="7957" actId="1076"/>
          <ac:spMkLst>
            <pc:docMk/>
            <pc:sldMk cId="1567278070" sldId="257"/>
            <ac:spMk id="6" creationId="{0A4B36D0-A6C6-07E6-020E-80E10FF5FE6D}"/>
          </ac:spMkLst>
        </pc:spChg>
      </pc:sldChg>
      <pc:sldChg chg="modNotesTx">
        <pc:chgData name="Watanabe Shoto" userId="daf8d179673ed546" providerId="LiveId" clId="{8B133856-36C4-42C3-AAB4-02D114A78FEE}" dt="2023-08-06T10:11:27.203" v="4360" actId="20577"/>
        <pc:sldMkLst>
          <pc:docMk/>
          <pc:sldMk cId="112343194" sldId="390"/>
        </pc:sldMkLst>
      </pc:sldChg>
      <pc:sldChg chg="modSp mod modNotesTx">
        <pc:chgData name="Watanabe Shoto" userId="daf8d179673ed546" providerId="LiveId" clId="{8B133856-36C4-42C3-AAB4-02D114A78FEE}" dt="2023-08-05T14:05:16.511" v="842" actId="20577"/>
        <pc:sldMkLst>
          <pc:docMk/>
          <pc:sldMk cId="1515019194" sldId="430"/>
        </pc:sldMkLst>
        <pc:spChg chg="mod">
          <ac:chgData name="Watanabe Shoto" userId="daf8d179673ed546" providerId="LiveId" clId="{8B133856-36C4-42C3-AAB4-02D114A78FEE}" dt="2023-08-05T14:01:25.765" v="748" actId="20577"/>
          <ac:spMkLst>
            <pc:docMk/>
            <pc:sldMk cId="1515019194" sldId="430"/>
            <ac:spMk id="10" creationId="{EFA5D185-775C-47F7-BF1C-60E8B14B0053}"/>
          </ac:spMkLst>
        </pc:spChg>
      </pc:sldChg>
      <pc:sldChg chg="modNotesTx">
        <pc:chgData name="Watanabe Shoto" userId="daf8d179673ed546" providerId="LiveId" clId="{8B133856-36C4-42C3-AAB4-02D114A78FEE}" dt="2023-08-05T14:21:07.496" v="2063" actId="20577"/>
        <pc:sldMkLst>
          <pc:docMk/>
          <pc:sldMk cId="2502424264" sldId="435"/>
        </pc:sldMkLst>
      </pc:sldChg>
      <pc:sldChg chg="modNotesTx">
        <pc:chgData name="Watanabe Shoto" userId="daf8d179673ed546" providerId="LiveId" clId="{8B133856-36C4-42C3-AAB4-02D114A78FEE}" dt="2023-08-05T14:25:51.229" v="2627" actId="20577"/>
        <pc:sldMkLst>
          <pc:docMk/>
          <pc:sldMk cId="2635181285" sldId="436"/>
        </pc:sldMkLst>
      </pc:sldChg>
      <pc:sldChg chg="modNotesTx">
        <pc:chgData name="Watanabe Shoto" userId="daf8d179673ed546" providerId="LiveId" clId="{8B133856-36C4-42C3-AAB4-02D114A78FEE}" dt="2023-08-05T14:28:42.232" v="2899" actId="20577"/>
        <pc:sldMkLst>
          <pc:docMk/>
          <pc:sldMk cId="69353414" sldId="438"/>
        </pc:sldMkLst>
      </pc:sldChg>
      <pc:sldChg chg="modNotesTx">
        <pc:chgData name="Watanabe Shoto" userId="daf8d179673ed546" providerId="LiveId" clId="{8B133856-36C4-42C3-AAB4-02D114A78FEE}" dt="2023-08-06T10:22:53.306" v="5238"/>
        <pc:sldMkLst>
          <pc:docMk/>
          <pc:sldMk cId="338424458" sldId="439"/>
        </pc:sldMkLst>
      </pc:sldChg>
      <pc:sldChg chg="modNotesTx">
        <pc:chgData name="Watanabe Shoto" userId="daf8d179673ed546" providerId="LiveId" clId="{8B133856-36C4-42C3-AAB4-02D114A78FEE}" dt="2023-08-06T10:26:56.464" v="5428" actId="20577"/>
        <pc:sldMkLst>
          <pc:docMk/>
          <pc:sldMk cId="3719554481" sldId="443"/>
        </pc:sldMkLst>
      </pc:sldChg>
      <pc:sldChg chg="addSp delSp modSp mod modNotesTx">
        <pc:chgData name="Watanabe Shoto" userId="daf8d179673ed546" providerId="LiveId" clId="{8B133856-36C4-42C3-AAB4-02D114A78FEE}" dt="2023-08-06T10:31:01.412" v="5854" actId="20577"/>
        <pc:sldMkLst>
          <pc:docMk/>
          <pc:sldMk cId="841412920" sldId="450"/>
        </pc:sldMkLst>
        <pc:spChg chg="del">
          <ac:chgData name="Watanabe Shoto" userId="daf8d179673ed546" providerId="LiveId" clId="{8B133856-36C4-42C3-AAB4-02D114A78FEE}" dt="2023-08-04T09:30:30.080" v="196" actId="478"/>
          <ac:spMkLst>
            <pc:docMk/>
            <pc:sldMk cId="841412920" sldId="450"/>
            <ac:spMk id="7" creationId="{1BA05D44-280E-539D-AE11-2D3A493D9F75}"/>
          </ac:spMkLst>
        </pc:spChg>
        <pc:spChg chg="add mod">
          <ac:chgData name="Watanabe Shoto" userId="daf8d179673ed546" providerId="LiveId" clId="{8B133856-36C4-42C3-AAB4-02D114A78FEE}" dt="2023-08-04T09:30:30.592" v="197"/>
          <ac:spMkLst>
            <pc:docMk/>
            <pc:sldMk cId="841412920" sldId="450"/>
            <ac:spMk id="11" creationId="{62ED0FEC-4426-BDA8-A232-5339980CBEB0}"/>
          </ac:spMkLst>
        </pc:spChg>
        <pc:spChg chg="add mod">
          <ac:chgData name="Watanabe Shoto" userId="daf8d179673ed546" providerId="LiveId" clId="{8B133856-36C4-42C3-AAB4-02D114A78FEE}" dt="2023-08-05T13:59:44.183" v="667"/>
          <ac:spMkLst>
            <pc:docMk/>
            <pc:sldMk cId="841412920" sldId="450"/>
            <ac:spMk id="12" creationId="{9667872F-AA96-FEB1-A2A0-730A3DBFB1E2}"/>
          </ac:spMkLst>
        </pc:spChg>
      </pc:sldChg>
      <pc:sldChg chg="modSp mod modNotesTx">
        <pc:chgData name="Watanabe Shoto" userId="daf8d179673ed546" providerId="LiveId" clId="{8B133856-36C4-42C3-AAB4-02D114A78FEE}" dt="2023-08-06T10:02:19.687" v="3592" actId="5793"/>
        <pc:sldMkLst>
          <pc:docMk/>
          <pc:sldMk cId="748300991" sldId="451"/>
        </pc:sldMkLst>
        <pc:spChg chg="mod">
          <ac:chgData name="Watanabe Shoto" userId="daf8d179673ed546" providerId="LiveId" clId="{8B133856-36C4-42C3-AAB4-02D114A78FEE}" dt="2023-08-05T14:01:08.700" v="747" actId="20577"/>
          <ac:spMkLst>
            <pc:docMk/>
            <pc:sldMk cId="748300991" sldId="451"/>
            <ac:spMk id="2" creationId="{F394AE52-2731-AB2C-4BB8-FE88C9E6ECC5}"/>
          </ac:spMkLst>
        </pc:spChg>
        <pc:spChg chg="mod">
          <ac:chgData name="Watanabe Shoto" userId="daf8d179673ed546" providerId="LiveId" clId="{8B133856-36C4-42C3-AAB4-02D114A78FEE}" dt="2023-08-05T14:07:44.656" v="991" actId="20577"/>
          <ac:spMkLst>
            <pc:docMk/>
            <pc:sldMk cId="748300991" sldId="451"/>
            <ac:spMk id="5" creationId="{2D544ABE-06E5-9AE2-C63A-922D258DE48B}"/>
          </ac:spMkLst>
        </pc:spChg>
      </pc:sldChg>
      <pc:sldChg chg="modNotesTx">
        <pc:chgData name="Watanabe Shoto" userId="daf8d179673ed546" providerId="LiveId" clId="{8B133856-36C4-42C3-AAB4-02D114A78FEE}" dt="2023-08-06T10:09:26.931" v="4167" actId="20577"/>
        <pc:sldMkLst>
          <pc:docMk/>
          <pc:sldMk cId="302314238" sldId="453"/>
        </pc:sldMkLst>
      </pc:sldChg>
      <pc:sldChg chg="modNotesTx">
        <pc:chgData name="Watanabe Shoto" userId="daf8d179673ed546" providerId="LiveId" clId="{8B133856-36C4-42C3-AAB4-02D114A78FEE}" dt="2023-08-06T10:19:52.060" v="5037" actId="20577"/>
        <pc:sldMkLst>
          <pc:docMk/>
          <pc:sldMk cId="36604736" sldId="454"/>
        </pc:sldMkLst>
      </pc:sldChg>
      <pc:sldChg chg="modNotesTx">
        <pc:chgData name="Watanabe Shoto" userId="daf8d179673ed546" providerId="LiveId" clId="{8B133856-36C4-42C3-AAB4-02D114A78FEE}" dt="2023-08-06T10:22:38.660" v="5237" actId="20577"/>
        <pc:sldMkLst>
          <pc:docMk/>
          <pc:sldMk cId="1200294485" sldId="455"/>
        </pc:sldMkLst>
      </pc:sldChg>
      <pc:sldChg chg="addSp delSp modSp mod">
        <pc:chgData name="Watanabe Shoto" userId="daf8d179673ed546" providerId="LiveId" clId="{8B133856-36C4-42C3-AAB4-02D114A78FEE}" dt="2023-08-07T09:53:23.908" v="7575" actId="20577"/>
        <pc:sldMkLst>
          <pc:docMk/>
          <pc:sldMk cId="4214486079" sldId="459"/>
        </pc:sldMkLst>
        <pc:spChg chg="add del mod">
          <ac:chgData name="Watanabe Shoto" userId="daf8d179673ed546" providerId="LiveId" clId="{8B133856-36C4-42C3-AAB4-02D114A78FEE}" dt="2023-08-07T09:45:28.085" v="7273" actId="478"/>
          <ac:spMkLst>
            <pc:docMk/>
            <pc:sldMk cId="4214486079" sldId="459"/>
            <ac:spMk id="2" creationId="{D39D8206-5E32-2C5B-6DEF-BD663EBA0C0A}"/>
          </ac:spMkLst>
        </pc:spChg>
        <pc:spChg chg="add mod">
          <ac:chgData name="Watanabe Shoto" userId="daf8d179673ed546" providerId="LiveId" clId="{8B133856-36C4-42C3-AAB4-02D114A78FEE}" dt="2023-08-07T09:53:20.010" v="7570" actId="20577"/>
          <ac:spMkLst>
            <pc:docMk/>
            <pc:sldMk cId="4214486079" sldId="459"/>
            <ac:spMk id="3" creationId="{FD433650-C723-B81B-943F-D5A530850320}"/>
          </ac:spMkLst>
        </pc:spChg>
        <pc:spChg chg="mod">
          <ac:chgData name="Watanabe Shoto" userId="daf8d179673ed546" providerId="LiveId" clId="{8B133856-36C4-42C3-AAB4-02D114A78FEE}" dt="2023-08-07T09:19:53.279" v="7086" actId="20577"/>
          <ac:spMkLst>
            <pc:docMk/>
            <pc:sldMk cId="4214486079" sldId="459"/>
            <ac:spMk id="4" creationId="{AF2BC71A-6D99-9AF8-329A-55B6B5A51699}"/>
          </ac:spMkLst>
        </pc:spChg>
        <pc:spChg chg="mod">
          <ac:chgData name="Watanabe Shoto" userId="daf8d179673ed546" providerId="LiveId" clId="{8B133856-36C4-42C3-AAB4-02D114A78FEE}" dt="2023-08-07T09:45:33.412" v="7275" actId="5793"/>
          <ac:spMkLst>
            <pc:docMk/>
            <pc:sldMk cId="4214486079" sldId="459"/>
            <ac:spMk id="5" creationId="{CCC1FB94-7405-BE02-2FBC-385AA092CEEC}"/>
          </ac:spMkLst>
        </pc:spChg>
        <pc:spChg chg="mod">
          <ac:chgData name="Watanabe Shoto" userId="daf8d179673ed546" providerId="LiveId" clId="{8B133856-36C4-42C3-AAB4-02D114A78FEE}" dt="2023-08-07T09:51:05.895" v="7426" actId="1076"/>
          <ac:spMkLst>
            <pc:docMk/>
            <pc:sldMk cId="4214486079" sldId="459"/>
            <ac:spMk id="6" creationId="{AAD170C0-22D5-20A5-6325-1493AF6D0245}"/>
          </ac:spMkLst>
        </pc:spChg>
        <pc:spChg chg="del">
          <ac:chgData name="Watanabe Shoto" userId="daf8d179673ed546" providerId="LiveId" clId="{8B133856-36C4-42C3-AAB4-02D114A78FEE}" dt="2023-08-04T09:40:07.399" v="336" actId="478"/>
          <ac:spMkLst>
            <pc:docMk/>
            <pc:sldMk cId="4214486079" sldId="459"/>
            <ac:spMk id="7" creationId="{C7446865-77AF-4A1E-9D1C-E0B72A864938}"/>
          </ac:spMkLst>
        </pc:spChg>
        <pc:spChg chg="add mod">
          <ac:chgData name="Watanabe Shoto" userId="daf8d179673ed546" providerId="LiveId" clId="{8B133856-36C4-42C3-AAB4-02D114A78FEE}" dt="2023-08-07T09:53:23.908" v="7575" actId="20577"/>
          <ac:spMkLst>
            <pc:docMk/>
            <pc:sldMk cId="4214486079" sldId="459"/>
            <ac:spMk id="8" creationId="{52C721CA-9479-8396-6E83-B32DDEEA3C07}"/>
          </ac:spMkLst>
        </pc:spChg>
        <pc:spChg chg="add del mod">
          <ac:chgData name="Watanabe Shoto" userId="daf8d179673ed546" providerId="LiveId" clId="{8B133856-36C4-42C3-AAB4-02D114A78FEE}" dt="2023-08-07T09:52:00.872" v="7477" actId="478"/>
          <ac:spMkLst>
            <pc:docMk/>
            <pc:sldMk cId="4214486079" sldId="459"/>
            <ac:spMk id="9" creationId="{BD3D4802-FA32-6E1D-8A44-CF5E473FAD25}"/>
          </ac:spMkLst>
        </pc:spChg>
        <pc:spChg chg="del mod">
          <ac:chgData name="Watanabe Shoto" userId="daf8d179673ed546" providerId="LiveId" clId="{8B133856-36C4-42C3-AAB4-02D114A78FEE}" dt="2023-08-07T09:19:56.213" v="7087" actId="478"/>
          <ac:spMkLst>
            <pc:docMk/>
            <pc:sldMk cId="4214486079" sldId="459"/>
            <ac:spMk id="10" creationId="{A71BE431-BCF8-4037-A08E-6F76F1F36BF9}"/>
          </ac:spMkLst>
        </pc:spChg>
        <pc:spChg chg="del mod">
          <ac:chgData name="Watanabe Shoto" userId="daf8d179673ed546" providerId="LiveId" clId="{8B133856-36C4-42C3-AAB4-02D114A78FEE}" dt="2023-08-07T09:19:58.747" v="7088" actId="478"/>
          <ac:spMkLst>
            <pc:docMk/>
            <pc:sldMk cId="4214486079" sldId="459"/>
            <ac:spMk id="11" creationId="{39954C03-3543-0613-CC1C-0AB42C18B293}"/>
          </ac:spMkLst>
        </pc:spChg>
      </pc:sldChg>
      <pc:sldChg chg="addSp delSp modSp mod modNotesTx">
        <pc:chgData name="Watanabe Shoto" userId="daf8d179673ed546" providerId="LiveId" clId="{8B133856-36C4-42C3-AAB4-02D114A78FEE}" dt="2023-08-06T10:38:11.771" v="6338" actId="20577"/>
        <pc:sldMkLst>
          <pc:docMk/>
          <pc:sldMk cId="743980646" sldId="460"/>
        </pc:sldMkLst>
        <pc:spChg chg="del mod">
          <ac:chgData name="Watanabe Shoto" userId="daf8d179673ed546" providerId="LiveId" clId="{8B133856-36C4-42C3-AAB4-02D114A78FEE}" dt="2023-08-04T09:30:12.114" v="194"/>
          <ac:spMkLst>
            <pc:docMk/>
            <pc:sldMk cId="743980646" sldId="460"/>
            <ac:spMk id="31" creationId="{8A963BC2-0314-530F-5118-F4C5BA0B9D3F}"/>
          </ac:spMkLst>
        </pc:spChg>
        <pc:spChg chg="add del mod">
          <ac:chgData name="Watanabe Shoto" userId="daf8d179673ed546" providerId="LiveId" clId="{8B133856-36C4-42C3-AAB4-02D114A78FEE}" dt="2023-08-04T09:29:59.908" v="190"/>
          <ac:spMkLst>
            <pc:docMk/>
            <pc:sldMk cId="743980646" sldId="460"/>
            <ac:spMk id="32" creationId="{32BA8340-01D7-9A78-A487-AE630B03D277}"/>
          </ac:spMkLst>
        </pc:spChg>
        <pc:spChg chg="add del mod">
          <ac:chgData name="Watanabe Shoto" userId="daf8d179673ed546" providerId="LiveId" clId="{8B133856-36C4-42C3-AAB4-02D114A78FEE}" dt="2023-08-04T09:29:58.621" v="187"/>
          <ac:spMkLst>
            <pc:docMk/>
            <pc:sldMk cId="743980646" sldId="460"/>
            <ac:spMk id="33" creationId="{A7F5C086-E492-3F0E-144A-6498807EE1D6}"/>
          </ac:spMkLst>
        </pc:spChg>
        <pc:spChg chg="add mod">
          <ac:chgData name="Watanabe Shoto" userId="daf8d179673ed546" providerId="LiveId" clId="{8B133856-36C4-42C3-AAB4-02D114A78FEE}" dt="2023-08-04T09:30:23.126" v="195"/>
          <ac:spMkLst>
            <pc:docMk/>
            <pc:sldMk cId="743980646" sldId="460"/>
            <ac:spMk id="34" creationId="{25144D28-A210-C115-77F8-417E0DF964E0}"/>
          </ac:spMkLst>
        </pc:spChg>
        <pc:spChg chg="add mod">
          <ac:chgData name="Watanabe Shoto" userId="daf8d179673ed546" providerId="LiveId" clId="{8B133856-36C4-42C3-AAB4-02D114A78FEE}" dt="2023-08-05T13:59:41.697" v="666"/>
          <ac:spMkLst>
            <pc:docMk/>
            <pc:sldMk cId="743980646" sldId="460"/>
            <ac:spMk id="35" creationId="{1F0ADDEA-1DF2-8116-785F-54F5DBC3EDAF}"/>
          </ac:spMkLst>
        </pc:spChg>
      </pc:sldChg>
      <pc:sldChg chg="del">
        <pc:chgData name="Watanabe Shoto" userId="daf8d179673ed546" providerId="LiveId" clId="{8B133856-36C4-42C3-AAB4-02D114A78FEE}" dt="2023-08-07T10:02:31.601" v="7779" actId="47"/>
        <pc:sldMkLst>
          <pc:docMk/>
          <pc:sldMk cId="2345343061" sldId="461"/>
        </pc:sldMkLst>
      </pc:sldChg>
      <pc:sldChg chg="addSp delSp modSp mod modNotesTx">
        <pc:chgData name="Watanabe Shoto" userId="daf8d179673ed546" providerId="LiveId" clId="{8B133856-36C4-42C3-AAB4-02D114A78FEE}" dt="2023-08-05T14:39:24.263" v="3411" actId="20577"/>
        <pc:sldMkLst>
          <pc:docMk/>
          <pc:sldMk cId="493895606" sldId="462"/>
        </pc:sldMkLst>
        <pc:spChg chg="add mod">
          <ac:chgData name="Watanabe Shoto" userId="daf8d179673ed546" providerId="LiveId" clId="{8B133856-36C4-42C3-AAB4-02D114A78FEE}" dt="2023-08-04T09:25:55.695" v="53" actId="1076"/>
          <ac:spMkLst>
            <pc:docMk/>
            <pc:sldMk cId="493895606" sldId="462"/>
            <ac:spMk id="7" creationId="{259981A8-4EE1-20C9-526B-EA5B1A6FF7EC}"/>
          </ac:spMkLst>
        </pc:spChg>
        <pc:spChg chg="add del">
          <ac:chgData name="Watanabe Shoto" userId="daf8d179673ed546" providerId="LiveId" clId="{8B133856-36C4-42C3-AAB4-02D114A78FEE}" dt="2023-08-04T09:26:37.651" v="55" actId="22"/>
          <ac:spMkLst>
            <pc:docMk/>
            <pc:sldMk cId="493895606" sldId="462"/>
            <ac:spMk id="9" creationId="{675B9421-8184-6A69-DC3A-19EC50328D9A}"/>
          </ac:spMkLst>
        </pc:spChg>
        <pc:spChg chg="add mod ord">
          <ac:chgData name="Watanabe Shoto" userId="daf8d179673ed546" providerId="LiveId" clId="{8B133856-36C4-42C3-AAB4-02D114A78FEE}" dt="2023-08-04T09:30:52.855" v="200" actId="166"/>
          <ac:spMkLst>
            <pc:docMk/>
            <pc:sldMk cId="493895606" sldId="462"/>
            <ac:spMk id="11" creationId="{5097A009-93EC-AF6B-BA4C-B34EBEA8B779}"/>
          </ac:spMkLst>
        </pc:spChg>
        <pc:spChg chg="add mod ord">
          <ac:chgData name="Watanabe Shoto" userId="daf8d179673ed546" providerId="LiveId" clId="{8B133856-36C4-42C3-AAB4-02D114A78FEE}" dt="2023-08-04T09:30:46.780" v="199" actId="20577"/>
          <ac:spMkLst>
            <pc:docMk/>
            <pc:sldMk cId="493895606" sldId="462"/>
            <ac:spMk id="12" creationId="{F0EC7506-C905-C659-BE06-CDF294BFBC64}"/>
          </ac:spMkLst>
        </pc:spChg>
        <pc:spChg chg="add mod">
          <ac:chgData name="Watanabe Shoto" userId="daf8d179673ed546" providerId="LiveId" clId="{8B133856-36C4-42C3-AAB4-02D114A78FEE}" dt="2023-08-05T13:59:35.685" v="665" actId="208"/>
          <ac:spMkLst>
            <pc:docMk/>
            <pc:sldMk cId="493895606" sldId="462"/>
            <ac:spMk id="13" creationId="{DB6E6020-9C42-AEA1-102B-AB1444D5E4D4}"/>
          </ac:spMkLst>
        </pc:spChg>
        <pc:picChg chg="mod">
          <ac:chgData name="Watanabe Shoto" userId="daf8d179673ed546" providerId="LiveId" clId="{8B133856-36C4-42C3-AAB4-02D114A78FEE}" dt="2023-08-04T09:25:24.051" v="49" actId="1035"/>
          <ac:picMkLst>
            <pc:docMk/>
            <pc:sldMk cId="493895606" sldId="462"/>
            <ac:picMk id="3" creationId="{1340CCB0-EE98-85D3-EF93-F64CE5D0EFAD}"/>
          </ac:picMkLst>
        </pc:picChg>
        <pc:picChg chg="add del mod">
          <ac:chgData name="Watanabe Shoto" userId="daf8d179673ed546" providerId="LiveId" clId="{8B133856-36C4-42C3-AAB4-02D114A78FEE}" dt="2023-08-04T09:24:46.592" v="45"/>
          <ac:picMkLst>
            <pc:docMk/>
            <pc:sldMk cId="493895606" sldId="462"/>
            <ac:picMk id="4" creationId="{2406A174-0AC3-1417-3864-FF205D15C35B}"/>
          </ac:picMkLst>
        </pc:picChg>
        <pc:picChg chg="add mod">
          <ac:chgData name="Watanabe Shoto" userId="daf8d179673ed546" providerId="LiveId" clId="{8B133856-36C4-42C3-AAB4-02D114A78FEE}" dt="2023-08-04T09:25:41.004" v="51" actId="1076"/>
          <ac:picMkLst>
            <pc:docMk/>
            <pc:sldMk cId="493895606" sldId="462"/>
            <ac:picMk id="5" creationId="{5D481B65-D5C4-1777-192B-63DA6D32E7DF}"/>
          </ac:picMkLst>
        </pc:picChg>
      </pc:sldChg>
      <pc:sldChg chg="new del">
        <pc:chgData name="Watanabe Shoto" userId="daf8d179673ed546" providerId="LiveId" clId="{8B133856-36C4-42C3-AAB4-02D114A78FEE}" dt="2023-08-07T03:00:54.260" v="6340" actId="47"/>
        <pc:sldMkLst>
          <pc:docMk/>
          <pc:sldMk cId="2226263785" sldId="463"/>
        </pc:sldMkLst>
      </pc:sldChg>
      <pc:sldChg chg="addSp delSp modSp add mod ord modNotesTx">
        <pc:chgData name="Watanabe Shoto" userId="daf8d179673ed546" providerId="LiveId" clId="{8B133856-36C4-42C3-AAB4-02D114A78FEE}" dt="2023-08-07T10:02:17.131" v="7778" actId="20577"/>
        <pc:sldMkLst>
          <pc:docMk/>
          <pc:sldMk cId="2790436217" sldId="463"/>
        </pc:sldMkLst>
        <pc:spChg chg="add mod">
          <ac:chgData name="Watanabe Shoto" userId="daf8d179673ed546" providerId="LiveId" clId="{8B133856-36C4-42C3-AAB4-02D114A78FEE}" dt="2023-08-07T09:16:04.054" v="7063" actId="1076"/>
          <ac:spMkLst>
            <pc:docMk/>
            <pc:sldMk cId="2790436217" sldId="463"/>
            <ac:spMk id="4" creationId="{3DF1E971-9677-37B4-331A-D49F4A6F33D9}"/>
          </ac:spMkLst>
        </pc:spChg>
        <pc:spChg chg="del">
          <ac:chgData name="Watanabe Shoto" userId="daf8d179673ed546" providerId="LiveId" clId="{8B133856-36C4-42C3-AAB4-02D114A78FEE}" dt="2023-08-07T03:01:38.970" v="6349" actId="478"/>
          <ac:spMkLst>
            <pc:docMk/>
            <pc:sldMk cId="2790436217" sldId="463"/>
            <ac:spMk id="7" creationId="{259981A8-4EE1-20C9-526B-EA5B1A6FF7EC}"/>
          </ac:spMkLst>
        </pc:spChg>
        <pc:spChg chg="add mod">
          <ac:chgData name="Watanabe Shoto" userId="daf8d179673ed546" providerId="LiveId" clId="{8B133856-36C4-42C3-AAB4-02D114A78FEE}" dt="2023-08-07T09:16:11.544" v="7064" actId="1076"/>
          <ac:spMkLst>
            <pc:docMk/>
            <pc:sldMk cId="2790436217" sldId="463"/>
            <ac:spMk id="8" creationId="{BF9BF05C-25F4-E65C-C304-C2C40C228208}"/>
          </ac:spMkLst>
        </pc:spChg>
        <pc:spChg chg="add">
          <ac:chgData name="Watanabe Shoto" userId="daf8d179673ed546" providerId="LiveId" clId="{8B133856-36C4-42C3-AAB4-02D114A78FEE}" dt="2023-08-07T09:59:22.872" v="7686"/>
          <ac:spMkLst>
            <pc:docMk/>
            <pc:sldMk cId="2790436217" sldId="463"/>
            <ac:spMk id="9" creationId="{254499F6-CE8B-D739-E5BD-CCF6739A758B}"/>
          </ac:spMkLst>
        </pc:spChg>
        <pc:spChg chg="del">
          <ac:chgData name="Watanabe Shoto" userId="daf8d179673ed546" providerId="LiveId" clId="{8B133856-36C4-42C3-AAB4-02D114A78FEE}" dt="2023-08-07T03:02:08.273" v="6354" actId="478"/>
          <ac:spMkLst>
            <pc:docMk/>
            <pc:sldMk cId="2790436217" sldId="463"/>
            <ac:spMk id="10" creationId="{B2F9CF35-9BD3-BF60-B4CC-1D5DD8933564}"/>
          </ac:spMkLst>
        </pc:spChg>
        <pc:spChg chg="del">
          <ac:chgData name="Watanabe Shoto" userId="daf8d179673ed546" providerId="LiveId" clId="{8B133856-36C4-42C3-AAB4-02D114A78FEE}" dt="2023-08-07T03:01:32.754" v="6347" actId="478"/>
          <ac:spMkLst>
            <pc:docMk/>
            <pc:sldMk cId="2790436217" sldId="463"/>
            <ac:spMk id="11" creationId="{5097A009-93EC-AF6B-BA4C-B34EBEA8B779}"/>
          </ac:spMkLst>
        </pc:spChg>
        <pc:spChg chg="del">
          <ac:chgData name="Watanabe Shoto" userId="daf8d179673ed546" providerId="LiveId" clId="{8B133856-36C4-42C3-AAB4-02D114A78FEE}" dt="2023-08-07T03:01:36.370" v="6348" actId="478"/>
          <ac:spMkLst>
            <pc:docMk/>
            <pc:sldMk cId="2790436217" sldId="463"/>
            <ac:spMk id="12" creationId="{F0EC7506-C905-C659-BE06-CDF294BFBC64}"/>
          </ac:spMkLst>
        </pc:spChg>
        <pc:spChg chg="del">
          <ac:chgData name="Watanabe Shoto" userId="daf8d179673ed546" providerId="LiveId" clId="{8B133856-36C4-42C3-AAB4-02D114A78FEE}" dt="2023-08-07T03:01:26.277" v="6345" actId="478"/>
          <ac:spMkLst>
            <pc:docMk/>
            <pc:sldMk cId="2790436217" sldId="463"/>
            <ac:spMk id="13" creationId="{DB6E6020-9C42-AEA1-102B-AB1444D5E4D4}"/>
          </ac:spMkLst>
        </pc:spChg>
        <pc:spChg chg="add mod">
          <ac:chgData name="Watanabe Shoto" userId="daf8d179673ed546" providerId="LiveId" clId="{8B133856-36C4-42C3-AAB4-02D114A78FEE}" dt="2023-08-07T09:59:50.094" v="7687"/>
          <ac:spMkLst>
            <pc:docMk/>
            <pc:sldMk cId="2790436217" sldId="463"/>
            <ac:spMk id="17" creationId="{22D4C9CB-1427-1661-B9DA-E292BFCEC09C}"/>
          </ac:spMkLst>
        </pc:spChg>
        <pc:spChg chg="add mod">
          <ac:chgData name="Watanabe Shoto" userId="daf8d179673ed546" providerId="LiveId" clId="{8B133856-36C4-42C3-AAB4-02D114A78FEE}" dt="2023-08-07T10:00:09.725" v="7690" actId="1076"/>
          <ac:spMkLst>
            <pc:docMk/>
            <pc:sldMk cId="2790436217" sldId="463"/>
            <ac:spMk id="18" creationId="{F3B0E902-647A-05F3-260A-9D9672639FE8}"/>
          </ac:spMkLst>
        </pc:spChg>
        <pc:spChg chg="add mod">
          <ac:chgData name="Watanabe Shoto" userId="daf8d179673ed546" providerId="LiveId" clId="{8B133856-36C4-42C3-AAB4-02D114A78FEE}" dt="2023-08-07T10:00:13.761" v="7691"/>
          <ac:spMkLst>
            <pc:docMk/>
            <pc:sldMk cId="2790436217" sldId="463"/>
            <ac:spMk id="20" creationId="{2B043146-1673-1EA9-129D-A07C6F3530F8}"/>
          </ac:spMkLst>
        </pc:spChg>
        <pc:spChg chg="mod">
          <ac:chgData name="Watanabe Shoto" userId="daf8d179673ed546" providerId="LiveId" clId="{8B133856-36C4-42C3-AAB4-02D114A78FEE}" dt="2023-08-07T09:19:46.299" v="7071" actId="20577"/>
          <ac:spMkLst>
            <pc:docMk/>
            <pc:sldMk cId="2790436217" sldId="463"/>
            <ac:spMk id="22" creationId="{FD2B01D1-8596-4CBF-8444-FC979B347879}"/>
          </ac:spMkLst>
        </pc:spChg>
        <pc:spChg chg="mod">
          <ac:chgData name="Watanabe Shoto" userId="daf8d179673ed546" providerId="LiveId" clId="{8B133856-36C4-42C3-AAB4-02D114A78FEE}" dt="2023-08-07T10:00:43.354" v="7716" actId="20577"/>
          <ac:spMkLst>
            <pc:docMk/>
            <pc:sldMk cId="2790436217" sldId="463"/>
            <ac:spMk id="25" creationId="{D450A066-2AF4-A7EE-4C3C-5C078BF30810}"/>
          </ac:spMkLst>
        </pc:spChg>
        <pc:spChg chg="del">
          <ac:chgData name="Watanabe Shoto" userId="daf8d179673ed546" providerId="LiveId" clId="{8B133856-36C4-42C3-AAB4-02D114A78FEE}" dt="2023-08-07T03:08:44.592" v="6965" actId="478"/>
          <ac:spMkLst>
            <pc:docMk/>
            <pc:sldMk cId="2790436217" sldId="463"/>
            <ac:spMk id="26" creationId="{322884B4-90BF-EFB8-D29C-CE69D85806B9}"/>
          </ac:spMkLst>
        </pc:spChg>
        <pc:spChg chg="del mod">
          <ac:chgData name="Watanabe Shoto" userId="daf8d179673ed546" providerId="LiveId" clId="{8B133856-36C4-42C3-AAB4-02D114A78FEE}" dt="2023-08-07T03:03:36.596" v="6475" actId="478"/>
          <ac:spMkLst>
            <pc:docMk/>
            <pc:sldMk cId="2790436217" sldId="463"/>
            <ac:spMk id="31" creationId="{8A963BC2-0314-530F-5118-F4C5BA0B9D3F}"/>
          </ac:spMkLst>
        </pc:spChg>
        <pc:grpChg chg="add mod">
          <ac:chgData name="Watanabe Shoto" userId="daf8d179673ed546" providerId="LiveId" clId="{8B133856-36C4-42C3-AAB4-02D114A78FEE}" dt="2023-08-07T03:03:32.026" v="6473" actId="1076"/>
          <ac:grpSpMkLst>
            <pc:docMk/>
            <pc:sldMk cId="2790436217" sldId="463"/>
            <ac:grpSpMk id="2" creationId="{0F8ED9B1-54C5-EB74-8FEE-85B4D1887A5A}"/>
          </ac:grpSpMkLst>
        </pc:grpChg>
        <pc:picChg chg="mod modCrop">
          <ac:chgData name="Watanabe Shoto" userId="daf8d179673ed546" providerId="LiveId" clId="{8B133856-36C4-42C3-AAB4-02D114A78FEE}" dt="2023-08-07T03:03:23.481" v="6469" actId="164"/>
          <ac:picMkLst>
            <pc:docMk/>
            <pc:sldMk cId="2790436217" sldId="463"/>
            <ac:picMk id="3" creationId="{1340CCB0-EE98-85D3-EF93-F64CE5D0EFAD}"/>
          </ac:picMkLst>
        </pc:picChg>
        <pc:picChg chg="del">
          <ac:chgData name="Watanabe Shoto" userId="daf8d179673ed546" providerId="LiveId" clId="{8B133856-36C4-42C3-AAB4-02D114A78FEE}" dt="2023-08-07T03:01:28.371" v="6346" actId="478"/>
          <ac:picMkLst>
            <pc:docMk/>
            <pc:sldMk cId="2790436217" sldId="463"/>
            <ac:picMk id="5" creationId="{5D481B65-D5C4-1777-192B-63DA6D32E7DF}"/>
          </ac:picMkLst>
        </pc:picChg>
        <pc:picChg chg="del">
          <ac:chgData name="Watanabe Shoto" userId="daf8d179673ed546" providerId="LiveId" clId="{8B133856-36C4-42C3-AAB4-02D114A78FEE}" dt="2023-08-07T03:02:05.492" v="6353" actId="478"/>
          <ac:picMkLst>
            <pc:docMk/>
            <pc:sldMk cId="2790436217" sldId="463"/>
            <ac:picMk id="23" creationId="{6BADF0AA-B6BC-2726-E9FF-E5E99BB86545}"/>
          </ac:picMkLst>
        </pc:picChg>
        <pc:picChg chg="mod">
          <ac:chgData name="Watanabe Shoto" userId="daf8d179673ed546" providerId="LiveId" clId="{8B133856-36C4-42C3-AAB4-02D114A78FEE}" dt="2023-08-07T03:03:23.481" v="6469" actId="164"/>
          <ac:picMkLst>
            <pc:docMk/>
            <pc:sldMk cId="2790436217" sldId="463"/>
            <ac:picMk id="24" creationId="{86E88CF2-08CC-24C1-68C2-B9D8E82B58BF}"/>
          </ac:picMkLst>
        </pc:picChg>
        <pc:picChg chg="del">
          <ac:chgData name="Watanabe Shoto" userId="daf8d179673ed546" providerId="LiveId" clId="{8B133856-36C4-42C3-AAB4-02D114A78FEE}" dt="2023-08-07T03:03:27.409" v="6471" actId="478"/>
          <ac:picMkLst>
            <pc:docMk/>
            <pc:sldMk cId="2790436217" sldId="463"/>
            <ac:picMk id="28" creationId="{86B8641F-EFDE-29CA-33A6-23DAF4788F6E}"/>
          </ac:picMkLst>
        </pc:picChg>
        <pc:picChg chg="del">
          <ac:chgData name="Watanabe Shoto" userId="daf8d179673ed546" providerId="LiveId" clId="{8B133856-36C4-42C3-AAB4-02D114A78FEE}" dt="2023-08-07T03:03:29.203" v="6472" actId="478"/>
          <ac:picMkLst>
            <pc:docMk/>
            <pc:sldMk cId="2790436217" sldId="463"/>
            <ac:picMk id="29" creationId="{1A7DE8B3-24DC-CF2A-80F6-1BFAB9689E4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D2462-4D97-4AA1-9810-508BB65377DD}" type="datetimeFigureOut">
              <a:rPr kumimoji="1" lang="ja-JP" altLang="en-US" smtClean="0"/>
              <a:t>2023/8/1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EFAB5-A81E-4ADC-8420-D7158C40B80B}" type="slidenum">
              <a:rPr kumimoji="1" lang="ja-JP" altLang="en-US" smtClean="0"/>
              <a:t>‹#›</a:t>
            </a:fld>
            <a:endParaRPr kumimoji="1" lang="ja-JP" altLang="en-US"/>
          </a:p>
        </p:txBody>
      </p:sp>
    </p:spTree>
    <p:extLst>
      <p:ext uri="{BB962C8B-B14F-4D97-AF65-F5344CB8AC3E}">
        <p14:creationId xmlns:p14="http://schemas.microsoft.com/office/powerpoint/2010/main" val="9750112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2EFAB5-A81E-4ADC-8420-D7158C40B80B}" type="slidenum">
              <a:rPr kumimoji="1" lang="ja-JP" altLang="en-US" smtClean="0"/>
              <a:t>1</a:t>
            </a:fld>
            <a:endParaRPr kumimoji="1" lang="ja-JP" altLang="en-US"/>
          </a:p>
        </p:txBody>
      </p:sp>
    </p:spTree>
    <p:extLst>
      <p:ext uri="{BB962C8B-B14F-4D97-AF65-F5344CB8AC3E}">
        <p14:creationId xmlns:p14="http://schemas.microsoft.com/office/powerpoint/2010/main" val="184182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Magenta line and point is this result. Now, we get new training data. So, we update </a:t>
            </a:r>
            <a:r>
              <a:rPr kumimoji="1" lang="en-US" altLang="ja-JP" dirty="0" err="1"/>
              <a:t>Gaussain</a:t>
            </a:r>
            <a:r>
              <a:rPr kumimoji="1" lang="en-US" altLang="ja-JP" dirty="0"/>
              <a:t> process </a:t>
            </a:r>
            <a:r>
              <a:rPr kumimoji="1" lang="en-US" altLang="ja-JP" dirty="0" err="1"/>
              <a:t>reguression</a:t>
            </a:r>
            <a:r>
              <a:rPr kumimoji="1" lang="en-US" altLang="ja-JP" dirty="0"/>
              <a:t>.</a:t>
            </a:r>
          </a:p>
          <a:p>
            <a:r>
              <a:rPr kumimoji="1" lang="en-US" altLang="ja-JP" dirty="0"/>
              <a:t>We repeat this process until  </a:t>
            </a:r>
            <a:r>
              <a:rPr kumimoji="1" lang="en-US" altLang="ja-JP" dirty="0" err="1"/>
              <a:t>optmum</a:t>
            </a:r>
            <a:r>
              <a:rPr kumimoji="1" lang="en-US" altLang="ja-JP" dirty="0"/>
              <a:t> point is clear some extent </a:t>
            </a:r>
            <a:endParaRPr kumimoji="1" lang="ja-JP" altLang="en-US" dirty="0"/>
          </a:p>
        </p:txBody>
      </p:sp>
      <p:sp>
        <p:nvSpPr>
          <p:cNvPr id="4" name="スライド番号プレースホルダー 3"/>
          <p:cNvSpPr>
            <a:spLocks noGrp="1"/>
          </p:cNvSpPr>
          <p:nvPr>
            <p:ph type="sldNum" sz="quarter" idx="5"/>
          </p:nvPr>
        </p:nvSpPr>
        <p:spPr/>
        <p:txBody>
          <a:bodyPr/>
          <a:lstStyle/>
          <a:p>
            <a:fld id="{3339C103-12D6-43E5-A58D-DF5DFE8DEB99}" type="slidenum">
              <a:rPr kumimoji="1" lang="ja-JP" altLang="en-US" smtClean="0"/>
              <a:t>10</a:t>
            </a:fld>
            <a:endParaRPr kumimoji="1" lang="ja-JP" altLang="en-US"/>
          </a:p>
        </p:txBody>
      </p:sp>
    </p:spTree>
    <p:extLst>
      <p:ext uri="{BB962C8B-B14F-4D97-AF65-F5344CB8AC3E}">
        <p14:creationId xmlns:p14="http://schemas.microsoft.com/office/powerpoint/2010/main" val="1945350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339C103-12D6-43E5-A58D-DF5DFE8DEB99}" type="slidenum">
              <a:rPr kumimoji="1" lang="ja-JP" altLang="en-US" smtClean="0"/>
              <a:t>11</a:t>
            </a:fld>
            <a:endParaRPr kumimoji="1" lang="ja-JP" altLang="en-US"/>
          </a:p>
        </p:txBody>
      </p:sp>
    </p:spTree>
    <p:extLst>
      <p:ext uri="{BB962C8B-B14F-4D97-AF65-F5344CB8AC3E}">
        <p14:creationId xmlns:p14="http://schemas.microsoft.com/office/powerpoint/2010/main" val="342630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We repeat this process until  </a:t>
            </a:r>
            <a:r>
              <a:rPr kumimoji="1" lang="en-US" altLang="ja-JP" dirty="0" err="1"/>
              <a:t>optmum</a:t>
            </a:r>
            <a:r>
              <a:rPr kumimoji="1" lang="en-US" altLang="ja-JP" dirty="0"/>
              <a:t> point is clear some extent </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339C103-12D6-43E5-A58D-DF5DFE8DEB99}" type="slidenum">
              <a:rPr kumimoji="1" lang="ja-JP" altLang="en-US" smtClean="0"/>
              <a:t>12</a:t>
            </a:fld>
            <a:endParaRPr kumimoji="1" lang="ja-JP" altLang="en-US"/>
          </a:p>
        </p:txBody>
      </p:sp>
    </p:spTree>
    <p:extLst>
      <p:ext uri="{BB962C8B-B14F-4D97-AF65-F5344CB8AC3E}">
        <p14:creationId xmlns:p14="http://schemas.microsoft.com/office/powerpoint/2010/main" val="2212298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 shows the data collected in this way. In this example, we focus only </a:t>
            </a:r>
            <a:r>
              <a:rPr kumimoji="1" lang="en-US" altLang="ja-JP" dirty="0" err="1"/>
              <a:t>anugular</a:t>
            </a:r>
            <a:r>
              <a:rPr kumimoji="1" lang="en-US" altLang="ja-JP" dirty="0"/>
              <a:t> distribution of 58Nin-n elastic </a:t>
            </a:r>
            <a:r>
              <a:rPr kumimoji="1" lang="en-US" altLang="ja-JP" dirty="0" err="1"/>
              <a:t>scattring</a:t>
            </a:r>
            <a:r>
              <a:rPr kumimoji="1" lang="en-US" altLang="ja-JP" dirty="0"/>
              <a:t>.</a:t>
            </a:r>
          </a:p>
          <a:p>
            <a:r>
              <a:rPr kumimoji="1" lang="en-US" altLang="ja-JP" dirty="0"/>
              <a:t>Final, I’ll show the </a:t>
            </a:r>
            <a:r>
              <a:rPr kumimoji="1" lang="en-US" altLang="ja-JP" dirty="0" err="1"/>
              <a:t>preditcon</a:t>
            </a:r>
            <a:r>
              <a:rPr kumimoji="1" lang="en-US" altLang="ja-JP" dirty="0"/>
              <a:t> result using some of these data. </a:t>
            </a:r>
          </a:p>
        </p:txBody>
      </p:sp>
      <p:sp>
        <p:nvSpPr>
          <p:cNvPr id="4" name="スライド番号プレースホルダー 3"/>
          <p:cNvSpPr>
            <a:spLocks noGrp="1"/>
          </p:cNvSpPr>
          <p:nvPr>
            <p:ph type="sldNum" sz="quarter" idx="5"/>
          </p:nvPr>
        </p:nvSpPr>
        <p:spPr/>
        <p:txBody>
          <a:bodyPr/>
          <a:lstStyle/>
          <a:p>
            <a:fld id="{C92EFAB5-A81E-4ADC-8420-D7158C40B80B}" type="slidenum">
              <a:rPr kumimoji="1" lang="ja-JP" altLang="en-US" smtClean="0"/>
              <a:t>13</a:t>
            </a:fld>
            <a:endParaRPr kumimoji="1" lang="ja-JP" altLang="en-US"/>
          </a:p>
        </p:txBody>
      </p:sp>
    </p:spTree>
    <p:extLst>
      <p:ext uri="{BB962C8B-B14F-4D97-AF65-F5344CB8AC3E}">
        <p14:creationId xmlns:p14="http://schemas.microsoft.com/office/powerpoint/2010/main" val="648764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We predict the optimum Vr0 at 0~25 MeV using gray data at right table. Left figure is this.</a:t>
            </a:r>
          </a:p>
          <a:p>
            <a:r>
              <a:rPr kumimoji="1" lang="en-US" altLang="ja-JP" dirty="0"/>
              <a:t>Black dot is </a:t>
            </a:r>
            <a:r>
              <a:rPr kumimoji="1" lang="en-US" altLang="ja-JP" dirty="0" err="1"/>
              <a:t>traning</a:t>
            </a:r>
            <a:r>
              <a:rPr kumimoji="1" lang="en-US" altLang="ja-JP" dirty="0"/>
              <a:t> data, black line is prediction value and 3blue band is prediction </a:t>
            </a:r>
            <a:r>
              <a:rPr kumimoji="1" lang="en-US" altLang="ja-JP" dirty="0" err="1"/>
              <a:t>eroor</a:t>
            </a:r>
            <a:r>
              <a:rPr kumimoji="1" lang="en-US" altLang="ja-JP" dirty="0"/>
              <a:t> of Gaussian process </a:t>
            </a:r>
            <a:r>
              <a:rPr kumimoji="1" lang="en-US" altLang="ja-JP" dirty="0" err="1"/>
              <a:t>reguression</a:t>
            </a:r>
            <a:r>
              <a:rPr kumimoji="1" lang="en-US" altLang="ja-JP" dirty="0"/>
              <a:t>, form inner, 1σ, 2σ,3σ</a:t>
            </a:r>
          </a:p>
          <a:p>
            <a:r>
              <a:rPr kumimoji="1" lang="en-US" altLang="ja-JP" dirty="0"/>
              <a:t>Confirm the accuracy of this prediction calculate 14MeV, this is black cross point.	  </a:t>
            </a:r>
            <a:endParaRPr kumimoji="1" lang="ja-JP" altLang="en-US" dirty="0"/>
          </a:p>
        </p:txBody>
      </p:sp>
      <p:sp>
        <p:nvSpPr>
          <p:cNvPr id="4" name="スライド番号プレースホルダー 3"/>
          <p:cNvSpPr>
            <a:spLocks noGrp="1"/>
          </p:cNvSpPr>
          <p:nvPr>
            <p:ph type="sldNum" sz="quarter" idx="5"/>
          </p:nvPr>
        </p:nvSpPr>
        <p:spPr/>
        <p:txBody>
          <a:bodyPr/>
          <a:lstStyle/>
          <a:p>
            <a:fld id="{3339C103-12D6-43E5-A58D-DF5DFE8DEB99}" type="slidenum">
              <a:rPr kumimoji="1" lang="ja-JP" altLang="en-US" smtClean="0"/>
              <a:t>14</a:t>
            </a:fld>
            <a:endParaRPr kumimoji="1" lang="ja-JP" altLang="en-US"/>
          </a:p>
        </p:txBody>
      </p:sp>
    </p:spTree>
    <p:extLst>
      <p:ext uri="{BB962C8B-B14F-4D97-AF65-F5344CB8AC3E}">
        <p14:creationId xmlns:p14="http://schemas.microsoft.com/office/powerpoint/2010/main" val="3900030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Right figure show calculated </a:t>
            </a:r>
            <a:r>
              <a:rPr kumimoji="1" lang="en-US" altLang="ja-JP" dirty="0" err="1"/>
              <a:t>corss</a:t>
            </a:r>
            <a:r>
              <a:rPr kumimoji="1" lang="en-US" altLang="ja-JP" dirty="0"/>
              <a:t> section, using black </a:t>
            </a:r>
            <a:r>
              <a:rPr kumimoji="1" lang="en-US" altLang="ja-JP" dirty="0" err="1"/>
              <a:t>croos</a:t>
            </a:r>
            <a:r>
              <a:rPr kumimoji="1" lang="en-US" altLang="ja-JP" dirty="0"/>
              <a:t> point, with experimental data. And, I show the area corresponding to left’s blue band, 1σ, 2σ,3σ.</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 cross section reproduce the </a:t>
            </a:r>
            <a:r>
              <a:rPr kumimoji="1" lang="en-US" altLang="ja-JP" dirty="0" err="1"/>
              <a:t>experimatal</a:t>
            </a:r>
            <a:r>
              <a:rPr kumimoji="1" lang="en-US" altLang="ja-JP" dirty="0"/>
              <a:t> data with some degree of accuracy,</a:t>
            </a:r>
            <a:r>
              <a:rPr lang="en-US" altLang="ja-JP" b="0" i="0" dirty="0">
                <a:solidFill>
                  <a:srgbClr val="1B1E25"/>
                </a:solidFill>
                <a:effectLst/>
                <a:latin typeface="-apple-system"/>
              </a:rPr>
              <a:t> despite not considering the experimental data about 14MeV.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1B1E25"/>
                </a:solidFill>
                <a:effectLst/>
                <a:latin typeface="-apple-system"/>
              </a:rPr>
              <a:t>Considering up to error area,  almost experimental data are reproduced.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339C103-12D6-43E5-A58D-DF5DFE8DEB99}" type="slidenum">
              <a:rPr kumimoji="1" lang="ja-JP" altLang="en-US" smtClean="0"/>
              <a:t>15</a:t>
            </a:fld>
            <a:endParaRPr kumimoji="1" lang="ja-JP" altLang="en-US"/>
          </a:p>
        </p:txBody>
      </p:sp>
    </p:spTree>
    <p:extLst>
      <p:ext uri="{BB962C8B-B14F-4D97-AF65-F5344CB8AC3E}">
        <p14:creationId xmlns:p14="http://schemas.microsoft.com/office/powerpoint/2010/main" val="299546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Last,</a:t>
            </a:r>
            <a:r>
              <a:rPr kumimoji="1" lang="ja-JP" altLang="en-US" dirty="0"/>
              <a:t> </a:t>
            </a:r>
            <a:r>
              <a:rPr kumimoji="1" lang="en-US" altLang="ja-JP" dirty="0"/>
              <a:t>I’ll</a:t>
            </a:r>
            <a:r>
              <a:rPr kumimoji="1" lang="ja-JP" altLang="en-US" dirty="0"/>
              <a:t> </a:t>
            </a:r>
            <a:r>
              <a:rPr kumimoji="1" lang="en-US" altLang="ja-JP" dirty="0"/>
              <a:t>show</a:t>
            </a:r>
            <a:r>
              <a:rPr kumimoji="1" lang="ja-JP" altLang="en-US" dirty="0"/>
              <a:t> </a:t>
            </a:r>
            <a:r>
              <a:rPr kumimoji="1" lang="en-US" altLang="ja-JP" dirty="0"/>
              <a:t>this result in comparison to </a:t>
            </a:r>
            <a:r>
              <a:rPr kumimoji="1" lang="en-US" altLang="ja-JP" dirty="0" err="1"/>
              <a:t>Kunieda-ssan</a:t>
            </a:r>
            <a:r>
              <a:rPr kumimoji="1" lang="en-US" altLang="ja-JP" dirty="0"/>
              <a:t> </a:t>
            </a:r>
            <a:r>
              <a:rPr kumimoji="1" lang="en-US" altLang="ja-JP" dirty="0" err="1"/>
              <a:t>propesed</a:t>
            </a:r>
            <a:r>
              <a:rPr kumimoji="1" lang="en-US" altLang="ja-JP" dirty="0"/>
              <a:t>  value </a:t>
            </a:r>
            <a:r>
              <a:rPr kumimoji="1" lang="en-US" altLang="ja-JP" dirty="0" err="1"/>
              <a:t>Vr</a:t>
            </a:r>
            <a:r>
              <a:rPr kumimoji="1" lang="en-US" altLang="ja-JP" dirty="0"/>
              <a:t>.</a:t>
            </a:r>
          </a:p>
          <a:p>
            <a:r>
              <a:rPr kumimoji="1" lang="en-US" altLang="ja-JP" dirty="0"/>
              <a:t>Red line and red dash line is </a:t>
            </a:r>
            <a:r>
              <a:rPr kumimoji="1" lang="en-US" altLang="ja-JP" dirty="0" err="1"/>
              <a:t>poropesd</a:t>
            </a:r>
            <a:r>
              <a:rPr kumimoji="1" lang="en-US" altLang="ja-JP" dirty="0"/>
              <a:t> one. </a:t>
            </a:r>
            <a:r>
              <a:rPr kumimoji="1" lang="en-US" altLang="ja-JP" dirty="0" err="1"/>
              <a:t>Vr</a:t>
            </a:r>
            <a:r>
              <a:rPr kumimoji="1" lang="en-US" altLang="ja-JP" dirty="0"/>
              <a:t> value is a little different. But, at cross section, this different is very small. Our </a:t>
            </a:r>
            <a:r>
              <a:rPr kumimoji="1" lang="en-US" altLang="ja-JP" dirty="0" err="1"/>
              <a:t>priditction</a:t>
            </a:r>
            <a:r>
              <a:rPr kumimoji="1" lang="en-US" altLang="ja-JP" dirty="0"/>
              <a:t> result is pretty good </a:t>
            </a:r>
            <a:r>
              <a:rPr kumimoji="1" lang="en-US" altLang="ja-JP" dirty="0" err="1"/>
              <a:t>comparion</a:t>
            </a:r>
            <a:r>
              <a:rPr kumimoji="1" lang="en-US" altLang="ja-JP" dirty="0"/>
              <a:t> to proposal value.</a:t>
            </a:r>
          </a:p>
          <a:p>
            <a:r>
              <a:rPr kumimoji="1" lang="en-US" altLang="ja-JP" dirty="0"/>
              <a:t>We think this mechanism should be enlarged so that nuclear data can be created efficiently.</a:t>
            </a:r>
            <a:endParaRPr kumimoji="1" lang="ja-JP" altLang="en-US" dirty="0"/>
          </a:p>
        </p:txBody>
      </p:sp>
      <p:sp>
        <p:nvSpPr>
          <p:cNvPr id="4" name="スライド番号プレースホルダー 3"/>
          <p:cNvSpPr>
            <a:spLocks noGrp="1"/>
          </p:cNvSpPr>
          <p:nvPr>
            <p:ph type="sldNum" sz="quarter" idx="5"/>
          </p:nvPr>
        </p:nvSpPr>
        <p:spPr/>
        <p:txBody>
          <a:bodyPr/>
          <a:lstStyle/>
          <a:p>
            <a:fld id="{3339C103-12D6-43E5-A58D-DF5DFE8DEB99}" type="slidenum">
              <a:rPr kumimoji="1" lang="ja-JP" altLang="en-US" smtClean="0"/>
              <a:t>16</a:t>
            </a:fld>
            <a:endParaRPr kumimoji="1" lang="ja-JP" altLang="en-US"/>
          </a:p>
        </p:txBody>
      </p:sp>
    </p:spTree>
    <p:extLst>
      <p:ext uri="{BB962C8B-B14F-4D97-AF65-F5344CB8AC3E}">
        <p14:creationId xmlns:p14="http://schemas.microsoft.com/office/powerpoint/2010/main" val="1304609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Last, I speak about task for implementation.</a:t>
            </a:r>
          </a:p>
          <a:p>
            <a:r>
              <a:rPr kumimoji="1" lang="en-US" altLang="ja-JP" dirty="0"/>
              <a:t>Actually, the last estimate result I showed has a very large error margin at high energies. This is </a:t>
            </a:r>
            <a:r>
              <a:rPr lang="en-US" altLang="ja-JP" sz="1200" dirty="0">
                <a:solidFill>
                  <a:prstClr val="black"/>
                </a:solidFill>
                <a:latin typeface="Times New Roman" panose="02020603050405020304" pitchFamily="18" charset="0"/>
                <a:cs typeface="Times New Roman" panose="02020603050405020304" pitchFamily="18" charset="0"/>
              </a:rPr>
              <a:t>characteristic of </a:t>
            </a:r>
            <a:r>
              <a:rPr kumimoji="1" lang="en-US" altLang="ja-JP" dirty="0"/>
              <a:t>ML.</a:t>
            </a:r>
          </a:p>
          <a:p>
            <a:r>
              <a:rPr kumimoji="1" lang="en-US" altLang="ja-JP" dirty="0"/>
              <a:t>So, we need to solve the problem.</a:t>
            </a:r>
          </a:p>
          <a:p>
            <a:r>
              <a:rPr kumimoji="1" lang="en-US" altLang="ja-JP" dirty="0"/>
              <a:t>And,~~</a:t>
            </a:r>
            <a:endParaRPr kumimoji="1" lang="ja-JP" altLang="en-US" dirty="0"/>
          </a:p>
        </p:txBody>
      </p:sp>
      <p:sp>
        <p:nvSpPr>
          <p:cNvPr id="4" name="スライド番号プレースホルダー 3"/>
          <p:cNvSpPr>
            <a:spLocks noGrp="1"/>
          </p:cNvSpPr>
          <p:nvPr>
            <p:ph type="sldNum" sz="quarter" idx="5"/>
          </p:nvPr>
        </p:nvSpPr>
        <p:spPr/>
        <p:txBody>
          <a:bodyPr/>
          <a:lstStyle/>
          <a:p>
            <a:fld id="{3339C103-12D6-43E5-A58D-DF5DFE8DEB99}" type="slidenum">
              <a:rPr kumimoji="1" lang="ja-JP" altLang="en-US" smtClean="0"/>
              <a:t>18</a:t>
            </a:fld>
            <a:endParaRPr kumimoji="1" lang="ja-JP" altLang="en-US"/>
          </a:p>
        </p:txBody>
      </p:sp>
    </p:spTree>
    <p:extLst>
      <p:ext uri="{BB962C8B-B14F-4D97-AF65-F5344CB8AC3E}">
        <p14:creationId xmlns:p14="http://schemas.microsoft.com/office/powerpoint/2010/main" val="10523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 I’ll speak about Nuclear data and machine learning</a:t>
            </a:r>
          </a:p>
          <a:p>
            <a:r>
              <a:rPr kumimoji="1" lang="ja-JP" altLang="en-US" dirty="0"/>
              <a:t>本文</a:t>
            </a:r>
          </a:p>
        </p:txBody>
      </p:sp>
      <p:sp>
        <p:nvSpPr>
          <p:cNvPr id="4" name="スライド番号プレースホルダー 3"/>
          <p:cNvSpPr>
            <a:spLocks noGrp="1"/>
          </p:cNvSpPr>
          <p:nvPr>
            <p:ph type="sldNum" sz="quarter" idx="5"/>
          </p:nvPr>
        </p:nvSpPr>
        <p:spPr/>
        <p:txBody>
          <a:bodyPr/>
          <a:lstStyle/>
          <a:p>
            <a:fld id="{C92EFAB5-A81E-4ADC-8420-D7158C40B80B}" type="slidenum">
              <a:rPr kumimoji="1" lang="ja-JP" altLang="en-US" smtClean="0"/>
              <a:t>2</a:t>
            </a:fld>
            <a:endParaRPr kumimoji="1" lang="ja-JP" altLang="en-US"/>
          </a:p>
        </p:txBody>
      </p:sp>
    </p:spTree>
    <p:extLst>
      <p:ext uri="{BB962C8B-B14F-4D97-AF65-F5344CB8AC3E}">
        <p14:creationId xmlns:p14="http://schemas.microsoft.com/office/powerpoint/2010/main" val="185184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Recently, the ML for nuclear data science has been intensively </a:t>
            </a:r>
            <a:r>
              <a:rPr kumimoji="1" lang="en-US" altLang="ja-JP" dirty="0" err="1"/>
              <a:t>stuied</a:t>
            </a:r>
            <a:r>
              <a:rPr kumimoji="1" lang="en-US" altLang="ja-JP" dirty="0"/>
              <a:t>. Many researchers have begun applying machine learning to nuclear data evaluation.</a:t>
            </a:r>
          </a:p>
          <a:p>
            <a:r>
              <a:rPr kumimoji="1" lang="en-US" altLang="ja-JP" dirty="0"/>
              <a:t>These are this example.</a:t>
            </a:r>
          </a:p>
          <a:p>
            <a:r>
              <a:rPr kumimoji="1" lang="en-US" altLang="ja-JP" dirty="0"/>
              <a:t>But, Some </a:t>
            </a:r>
            <a:r>
              <a:rPr kumimoji="1" lang="en-US" altLang="ja-JP" dirty="0" err="1"/>
              <a:t>stude</a:t>
            </a:r>
            <a:r>
              <a:rPr kumimoji="1" lang="en-US" altLang="ja-JP" dirty="0"/>
              <a:t>~~</a:t>
            </a:r>
          </a:p>
          <a:p>
            <a:r>
              <a:rPr kumimoji="1" lang="en-US" altLang="ja-JP" dirty="0"/>
              <a:t>So, We think adding nuclear reaction model, improve the accuracy of estimation. So we study this and make the system generating nuclear data at low cost  combining machine learning  and nuclear reaction model . </a:t>
            </a:r>
          </a:p>
          <a:p>
            <a:r>
              <a:rPr kumimoji="1" lang="en-US" altLang="ja-JP" dirty="0"/>
              <a:t>In this presentation, We report~~</a:t>
            </a:r>
            <a:endParaRPr kumimoji="1" lang="ja-JP" altLang="en-US" dirty="0"/>
          </a:p>
        </p:txBody>
      </p:sp>
      <p:sp>
        <p:nvSpPr>
          <p:cNvPr id="4" name="スライド番号プレースホルダー 3"/>
          <p:cNvSpPr>
            <a:spLocks noGrp="1"/>
          </p:cNvSpPr>
          <p:nvPr>
            <p:ph type="sldNum" sz="quarter" idx="5"/>
          </p:nvPr>
        </p:nvSpPr>
        <p:spPr/>
        <p:txBody>
          <a:bodyPr/>
          <a:lstStyle/>
          <a:p>
            <a:fld id="{C92EFAB5-A81E-4ADC-8420-D7158C40B80B}" type="slidenum">
              <a:rPr kumimoji="1" lang="ja-JP" altLang="en-US" smtClean="0"/>
              <a:t>3</a:t>
            </a:fld>
            <a:endParaRPr kumimoji="1" lang="ja-JP" altLang="en-US"/>
          </a:p>
        </p:txBody>
      </p:sp>
    </p:spTree>
    <p:extLst>
      <p:ext uri="{BB962C8B-B14F-4D97-AF65-F5344CB8AC3E}">
        <p14:creationId xmlns:p14="http://schemas.microsoft.com/office/powerpoint/2010/main" val="184119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Ok, I speak Framework part. First, speak about Nuclear reaction model.</a:t>
            </a:r>
          </a:p>
          <a:p>
            <a:r>
              <a:rPr kumimoji="1" lang="en-US" altLang="ja-JP" dirty="0"/>
              <a:t>We use coupled channel optical model. To calculate this </a:t>
            </a:r>
            <a:r>
              <a:rPr kumimoji="1" lang="en-US" altLang="ja-JP" dirty="0" err="1"/>
              <a:t>shrodinger</a:t>
            </a:r>
            <a:r>
              <a:rPr kumimoji="1" lang="en-US" altLang="ja-JP" dirty="0"/>
              <a:t> equation, we get the cross section.</a:t>
            </a:r>
          </a:p>
          <a:p>
            <a:r>
              <a:rPr kumimoji="1" lang="en-US" altLang="ja-JP" dirty="0"/>
              <a:t>In this equation, V means optical potential. Optical potential consist of central force part, imaginary part, </a:t>
            </a:r>
            <a:r>
              <a:rPr kumimoji="1" lang="en-US" altLang="ja-JP" dirty="0" err="1"/>
              <a:t>coulom</a:t>
            </a:r>
            <a:r>
              <a:rPr kumimoji="1" lang="en-US" altLang="ja-JP" dirty="0"/>
              <a:t> force part, and </a:t>
            </a:r>
            <a:r>
              <a:rPr kumimoji="1" lang="en-US" altLang="ja-JP" dirty="0" err="1"/>
              <a:t>Lsforce</a:t>
            </a:r>
            <a:r>
              <a:rPr kumimoji="1" lang="en-US" altLang="ja-JP" dirty="0"/>
              <a:t> part.</a:t>
            </a:r>
          </a:p>
          <a:p>
            <a:r>
              <a:rPr kumimoji="1" lang="en-US" altLang="ja-JP" dirty="0"/>
              <a:t>In this presentation, focus on the energy dependence of the depth of central force part only. I call this is vr0 from here.</a:t>
            </a:r>
          </a:p>
          <a:p>
            <a:endParaRPr kumimoji="1" lang="en-US" altLang="ja-JP" dirty="0"/>
          </a:p>
        </p:txBody>
      </p:sp>
      <p:sp>
        <p:nvSpPr>
          <p:cNvPr id="4" name="スライド番号プレースホルダー 3"/>
          <p:cNvSpPr>
            <a:spLocks noGrp="1"/>
          </p:cNvSpPr>
          <p:nvPr>
            <p:ph type="sldNum" sz="quarter" idx="5"/>
          </p:nvPr>
        </p:nvSpPr>
        <p:spPr/>
        <p:txBody>
          <a:bodyPr/>
          <a:lstStyle/>
          <a:p>
            <a:fld id="{C92EFAB5-A81E-4ADC-8420-D7158C40B80B}" type="slidenum">
              <a:rPr kumimoji="1" lang="ja-JP" altLang="en-US" smtClean="0"/>
              <a:t>4</a:t>
            </a:fld>
            <a:endParaRPr kumimoji="1" lang="ja-JP" altLang="en-US"/>
          </a:p>
        </p:txBody>
      </p:sp>
    </p:spTree>
    <p:extLst>
      <p:ext uri="{BB962C8B-B14F-4D97-AF65-F5344CB8AC3E}">
        <p14:creationId xmlns:p14="http://schemas.microsoft.com/office/powerpoint/2010/main" val="120665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speak about Machine learning part.</a:t>
            </a:r>
          </a:p>
          <a:p>
            <a:r>
              <a:rPr kumimoji="1" lang="en-US" altLang="ja-JP" dirty="0"/>
              <a:t>We use Gaussian process </a:t>
            </a:r>
            <a:r>
              <a:rPr kumimoji="1" lang="en-US" altLang="ja-JP" dirty="0" err="1"/>
              <a:t>reguression</a:t>
            </a:r>
            <a:r>
              <a:rPr kumimoji="1" lang="en-US" altLang="ja-JP" dirty="0"/>
              <a:t> for prediction, and Bayesian optimization for collect </a:t>
            </a:r>
            <a:r>
              <a:rPr kumimoji="1" lang="en-US" altLang="ja-JP" dirty="0" err="1"/>
              <a:t>traning</a:t>
            </a:r>
            <a:r>
              <a:rPr kumimoji="1" lang="en-US" altLang="ja-JP" dirty="0"/>
              <a:t> data.</a:t>
            </a:r>
          </a:p>
          <a:p>
            <a:r>
              <a:rPr kumimoji="1" lang="en-US" altLang="ja-JP" dirty="0"/>
              <a:t>Gaussian process </a:t>
            </a:r>
            <a:r>
              <a:rPr kumimoji="1" lang="en-US" altLang="ja-JP" dirty="0" err="1"/>
              <a:t>reguression</a:t>
            </a:r>
            <a:r>
              <a:rPr kumimoji="1" lang="en-US" altLang="ja-JP" dirty="0"/>
              <a:t> is ~~~ </a:t>
            </a:r>
            <a:endParaRPr kumimoji="1" lang="ja-JP" altLang="en-US" dirty="0"/>
          </a:p>
        </p:txBody>
      </p:sp>
      <p:sp>
        <p:nvSpPr>
          <p:cNvPr id="4" name="スライド番号プレースホルダー 3"/>
          <p:cNvSpPr>
            <a:spLocks noGrp="1"/>
          </p:cNvSpPr>
          <p:nvPr>
            <p:ph type="sldNum" sz="quarter" idx="5"/>
          </p:nvPr>
        </p:nvSpPr>
        <p:spPr/>
        <p:txBody>
          <a:bodyPr/>
          <a:lstStyle/>
          <a:p>
            <a:fld id="{C92EFAB5-A81E-4ADC-8420-D7158C40B80B}" type="slidenum">
              <a:rPr kumimoji="1" lang="ja-JP" altLang="en-US" smtClean="0"/>
              <a:t>5</a:t>
            </a:fld>
            <a:endParaRPr kumimoji="1" lang="ja-JP" altLang="en-US"/>
          </a:p>
        </p:txBody>
      </p:sp>
    </p:spTree>
    <p:extLst>
      <p:ext uri="{BB962C8B-B14F-4D97-AF65-F5344CB8AC3E}">
        <p14:creationId xmlns:p14="http://schemas.microsoft.com/office/powerpoint/2010/main" val="70872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400">
              <a:lnSpc>
                <a:spcPct val="90000"/>
              </a:lnSpc>
              <a:spcBef>
                <a:spcPts val="1000"/>
              </a:spcBef>
            </a:pPr>
            <a:r>
              <a:rPr kumimoji="1" lang="en-US" altLang="ja-JP" dirty="0"/>
              <a:t>I’ll  show  </a:t>
            </a:r>
            <a:r>
              <a:rPr lang="en-US" altLang="ja-JP" sz="1200" dirty="0">
                <a:solidFill>
                  <a:prstClr val="black"/>
                </a:solidFill>
                <a:latin typeface="Times New Roman" panose="02020603050405020304" pitchFamily="18" charset="0"/>
                <a:cs typeface="Times New Roman" panose="02020603050405020304" pitchFamily="18" charset="0"/>
              </a:rPr>
              <a:t>the results of prediction of elastic scatterings cross section at arbitrary energies, this time.</a:t>
            </a:r>
          </a:p>
          <a:p>
            <a:pPr defTabSz="914400">
              <a:lnSpc>
                <a:spcPct val="90000"/>
              </a:lnSpc>
              <a:spcBef>
                <a:spcPts val="1000"/>
              </a:spcBef>
            </a:pPr>
            <a:r>
              <a:rPr lang="en-US" altLang="ja-JP" sz="1200" dirty="0">
                <a:solidFill>
                  <a:prstClr val="black"/>
                </a:solidFill>
                <a:latin typeface="Times New Roman" panose="02020603050405020304" pitchFamily="18" charset="0"/>
                <a:cs typeface="Times New Roman" panose="02020603050405020304" pitchFamily="18" charset="0"/>
              </a:rPr>
              <a:t>So, we predict the cross section in this way.</a:t>
            </a:r>
          </a:p>
          <a:p>
            <a:pPr defTabSz="914400">
              <a:lnSpc>
                <a:spcPct val="90000"/>
              </a:lnSpc>
              <a:spcBef>
                <a:spcPts val="1000"/>
              </a:spcBef>
            </a:pPr>
            <a:r>
              <a:rPr lang="en-US" altLang="ja-JP" sz="1200" dirty="0">
                <a:solidFill>
                  <a:prstClr val="black"/>
                </a:solidFill>
                <a:latin typeface="Times New Roman" panose="02020603050405020304" pitchFamily="18" charset="0"/>
                <a:cs typeface="Times New Roman" panose="02020603050405020304" pitchFamily="18" charset="0"/>
              </a:rPr>
              <a:t>First, we collect optimum value of Vr0, using Bayesian optimization, to calculate the value of Vr0 that minimize the difference, evaluation function between experimental value and theoretical result.</a:t>
            </a:r>
          </a:p>
          <a:p>
            <a:pPr defTabSz="914400">
              <a:lnSpc>
                <a:spcPct val="90000"/>
              </a:lnSpc>
              <a:spcBef>
                <a:spcPts val="1000"/>
              </a:spcBef>
            </a:pPr>
            <a:r>
              <a:rPr lang="en-US" altLang="ja-JP" sz="1200" dirty="0">
                <a:solidFill>
                  <a:prstClr val="black"/>
                </a:solidFill>
                <a:latin typeface="Times New Roman" panose="02020603050405020304" pitchFamily="18" charset="0"/>
                <a:cs typeface="Times New Roman" panose="02020603050405020304" pitchFamily="18" charset="0"/>
              </a:rPr>
              <a:t>Next, using Gaussian process </a:t>
            </a:r>
            <a:r>
              <a:rPr lang="en-US" altLang="ja-JP" sz="1200" dirty="0" err="1">
                <a:solidFill>
                  <a:prstClr val="black"/>
                </a:solidFill>
                <a:latin typeface="Times New Roman" panose="02020603050405020304" pitchFamily="18" charset="0"/>
                <a:cs typeface="Times New Roman" panose="02020603050405020304" pitchFamily="18" charset="0"/>
              </a:rPr>
              <a:t>reguression</a:t>
            </a:r>
            <a:r>
              <a:rPr lang="en-US" altLang="ja-JP" sz="1200" dirty="0">
                <a:solidFill>
                  <a:prstClr val="black"/>
                </a:solidFill>
                <a:latin typeface="Times New Roman" panose="02020603050405020304" pitchFamily="18" charset="0"/>
                <a:cs typeface="Times New Roman" panose="02020603050405020304" pitchFamily="18" charset="0"/>
              </a:rPr>
              <a:t>, predict the value of optimum Vr0.     </a:t>
            </a:r>
            <a:endParaRPr kumimoji="1" lang="ja-JP" altLang="en-US" dirty="0"/>
          </a:p>
        </p:txBody>
      </p:sp>
      <p:sp>
        <p:nvSpPr>
          <p:cNvPr id="4" name="スライド番号プレースホルダー 3"/>
          <p:cNvSpPr>
            <a:spLocks noGrp="1"/>
          </p:cNvSpPr>
          <p:nvPr>
            <p:ph type="sldNum" sz="quarter" idx="5"/>
          </p:nvPr>
        </p:nvSpPr>
        <p:spPr/>
        <p:txBody>
          <a:bodyPr/>
          <a:lstStyle/>
          <a:p>
            <a:fld id="{C92EFAB5-A81E-4ADC-8420-D7158C40B80B}" type="slidenum">
              <a:rPr kumimoji="1" lang="ja-JP" altLang="en-US" smtClean="0"/>
              <a:t>6</a:t>
            </a:fld>
            <a:endParaRPr kumimoji="1" lang="ja-JP" altLang="en-US"/>
          </a:p>
        </p:txBody>
      </p:sp>
    </p:spTree>
    <p:extLst>
      <p:ext uri="{BB962C8B-B14F-4D97-AF65-F5344CB8AC3E}">
        <p14:creationId xmlns:p14="http://schemas.microsoft.com/office/powerpoint/2010/main" val="374067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just like this.</a:t>
            </a:r>
          </a:p>
          <a:p>
            <a:r>
              <a:rPr kumimoji="1" lang="en-US" altLang="ja-JP" dirty="0"/>
              <a:t>Final, confirm the prediction accuracy to calculate the cross section using predicted Vr0, and to compare that and experimental data.</a:t>
            </a:r>
            <a:endParaRPr kumimoji="1" lang="ja-JP" altLang="en-US" dirty="0"/>
          </a:p>
        </p:txBody>
      </p:sp>
      <p:sp>
        <p:nvSpPr>
          <p:cNvPr id="4" name="スライド番号プレースホルダー 3"/>
          <p:cNvSpPr>
            <a:spLocks noGrp="1"/>
          </p:cNvSpPr>
          <p:nvPr>
            <p:ph type="sldNum" sz="quarter" idx="5"/>
          </p:nvPr>
        </p:nvSpPr>
        <p:spPr/>
        <p:txBody>
          <a:bodyPr/>
          <a:lstStyle/>
          <a:p>
            <a:fld id="{C92EFAB5-A81E-4ADC-8420-D7158C40B80B}" type="slidenum">
              <a:rPr kumimoji="1" lang="ja-JP" altLang="en-US" smtClean="0"/>
              <a:t>7</a:t>
            </a:fld>
            <a:endParaRPr kumimoji="1" lang="ja-JP" altLang="en-US"/>
          </a:p>
        </p:txBody>
      </p:sp>
    </p:spTree>
    <p:extLst>
      <p:ext uri="{BB962C8B-B14F-4D97-AF65-F5344CB8AC3E}">
        <p14:creationId xmlns:p14="http://schemas.microsoft.com/office/powerpoint/2010/main" val="1414982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Maybe,  You don’t know my progress and how to collect the optimum </a:t>
            </a:r>
            <a:r>
              <a:rPr kumimoji="1" lang="en-US" altLang="ja-JP" dirty="0" err="1"/>
              <a:t>vr</a:t>
            </a:r>
            <a:r>
              <a:rPr kumimoji="1" lang="en-US" altLang="ja-JP" dirty="0"/>
              <a:t> value using machine learning. So, I’ll show example of optimization shortly.</a:t>
            </a:r>
          </a:p>
          <a:p>
            <a:r>
              <a:rPr kumimoji="1" lang="en-US" altLang="ja-JP" dirty="0"/>
              <a:t>In this example, we want to optimum value of </a:t>
            </a:r>
            <a:r>
              <a:rPr kumimoji="1" lang="en-US" altLang="ja-JP" dirty="0" err="1"/>
              <a:t>vr</a:t>
            </a:r>
            <a:r>
              <a:rPr kumimoji="1" lang="en-US" altLang="ja-JP" dirty="0"/>
              <a:t> for this experimental value. First, calculate the cross section at </a:t>
            </a:r>
            <a:r>
              <a:rPr kumimoji="1" lang="en-US" altLang="ja-JP" dirty="0" err="1"/>
              <a:t>Vr</a:t>
            </a:r>
            <a:r>
              <a:rPr kumimoji="1" lang="en-US" altLang="ja-JP" dirty="0"/>
              <a:t> chosen randomly and calculate the value of evaluation function at these </a:t>
            </a:r>
            <a:r>
              <a:rPr kumimoji="1" lang="en-US" altLang="ja-JP" dirty="0" err="1"/>
              <a:t>Vr</a:t>
            </a:r>
            <a:r>
              <a:rPr kumimoji="1" lang="en-US" altLang="ja-JP" dirty="0"/>
              <a:t>.</a:t>
            </a:r>
          </a:p>
          <a:p>
            <a:r>
              <a:rPr kumimoji="1" lang="en-US" altLang="ja-JP" dirty="0"/>
              <a:t>Left figure shows these cross section and exp, and right panel show these evaluation function value. </a:t>
            </a:r>
          </a:p>
          <a:p>
            <a:r>
              <a:rPr kumimoji="1" lang="en-US" altLang="ja-JP" dirty="0"/>
              <a:t>Next, input the result of </a:t>
            </a:r>
            <a:r>
              <a:rPr kumimoji="1" lang="en-US" altLang="ja-JP" dirty="0" err="1"/>
              <a:t>Vr</a:t>
            </a:r>
            <a:r>
              <a:rPr kumimoji="1" lang="en-US" altLang="ja-JP" dirty="0"/>
              <a:t> and evaluation function value, we predict evaluation function at any </a:t>
            </a:r>
            <a:r>
              <a:rPr kumimoji="1" lang="en-US" altLang="ja-JP" dirty="0" err="1"/>
              <a:t>Vr</a:t>
            </a:r>
            <a:r>
              <a:rPr kumimoji="1" lang="en-US" altLang="ja-JP" dirty="0"/>
              <a:t> using </a:t>
            </a:r>
            <a:r>
              <a:rPr kumimoji="1" lang="en-US" altLang="ja-JP" dirty="0" err="1"/>
              <a:t>Gaussan</a:t>
            </a:r>
            <a:r>
              <a:rPr kumimoji="1" lang="en-US" altLang="ja-JP" dirty="0"/>
              <a:t> process </a:t>
            </a:r>
            <a:r>
              <a:rPr kumimoji="1" lang="en-US" altLang="ja-JP" dirty="0" err="1"/>
              <a:t>reguression</a:t>
            </a:r>
            <a:r>
              <a:rPr kumimoji="1"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3339C103-12D6-43E5-A58D-DF5DFE8DEB99}" type="slidenum">
              <a:rPr kumimoji="1" lang="ja-JP" altLang="en-US" smtClean="0"/>
              <a:t>8</a:t>
            </a:fld>
            <a:endParaRPr kumimoji="1" lang="ja-JP" altLang="en-US"/>
          </a:p>
        </p:txBody>
      </p:sp>
    </p:spTree>
    <p:extLst>
      <p:ext uri="{BB962C8B-B14F-4D97-AF65-F5344CB8AC3E}">
        <p14:creationId xmlns:p14="http://schemas.microsoft.com/office/powerpoint/2010/main" val="32664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This is result. At right panel, black line is predicted value ,and blue area is prediction error form Gaussian process </a:t>
            </a:r>
            <a:r>
              <a:rPr kumimoji="1" lang="en-US" altLang="ja-JP" dirty="0" err="1"/>
              <a:t>reguression</a:t>
            </a:r>
            <a:r>
              <a:rPr kumimoji="1" lang="en-US" altLang="ja-JP" dirty="0"/>
              <a:t>.</a:t>
            </a:r>
          </a:p>
          <a:p>
            <a:r>
              <a:rPr kumimoji="1" lang="en-US" altLang="ja-JP" dirty="0"/>
              <a:t>Now, We want to know </a:t>
            </a:r>
            <a:r>
              <a:rPr kumimoji="1" lang="en-US" altLang="ja-JP" dirty="0" err="1"/>
              <a:t>Vr</a:t>
            </a:r>
            <a:r>
              <a:rPr kumimoji="1" lang="en-US" altLang="ja-JP" dirty="0"/>
              <a:t> that </a:t>
            </a:r>
            <a:r>
              <a:rPr kumimoji="1" lang="en-US" altLang="ja-JP" dirty="0" err="1"/>
              <a:t>mimize</a:t>
            </a:r>
            <a:r>
              <a:rPr kumimoji="1" lang="en-US" altLang="ja-JP" dirty="0"/>
              <a:t> the Evaluation function value. Probably, this value is around the point </a:t>
            </a:r>
          </a:p>
          <a:p>
            <a:r>
              <a:rPr kumimoji="1" lang="en-US" altLang="ja-JP" dirty="0"/>
              <a:t>1: Evaluation function is low</a:t>
            </a:r>
          </a:p>
          <a:p>
            <a:r>
              <a:rPr kumimoji="1" lang="en-US" altLang="ja-JP" dirty="0"/>
              <a:t>2: error is big</a:t>
            </a:r>
          </a:p>
          <a:p>
            <a:r>
              <a:rPr kumimoji="1" lang="en-US" altLang="ja-JP" dirty="0"/>
              <a:t>So, the machine learning choose  the point match this 2point.</a:t>
            </a:r>
          </a:p>
          <a:p>
            <a:r>
              <a:rPr kumimoji="1" lang="en-US" altLang="ja-JP" dirty="0"/>
              <a:t>In this example, he choose </a:t>
            </a:r>
            <a:r>
              <a:rPr kumimoji="1" lang="en-US" altLang="ja-JP" dirty="0" err="1"/>
              <a:t>Vr</a:t>
            </a:r>
            <a:r>
              <a:rPr kumimoji="1" lang="en-US" altLang="ja-JP" dirty="0"/>
              <a:t>=-36.0MeV.</a:t>
            </a:r>
          </a:p>
          <a:p>
            <a:r>
              <a:rPr kumimoji="1" lang="en-US" altLang="ja-JP" dirty="0"/>
              <a:t>So, Next calculate the cross section and evaluation function at -36.0MeV</a:t>
            </a:r>
            <a:endParaRPr kumimoji="1" lang="ja-JP" altLang="en-US" dirty="0"/>
          </a:p>
        </p:txBody>
      </p:sp>
      <p:sp>
        <p:nvSpPr>
          <p:cNvPr id="4" name="スライド番号プレースホルダー 3"/>
          <p:cNvSpPr>
            <a:spLocks noGrp="1"/>
          </p:cNvSpPr>
          <p:nvPr>
            <p:ph type="sldNum" sz="quarter" idx="5"/>
          </p:nvPr>
        </p:nvSpPr>
        <p:spPr/>
        <p:txBody>
          <a:bodyPr/>
          <a:lstStyle/>
          <a:p>
            <a:fld id="{3339C103-12D6-43E5-A58D-DF5DFE8DEB99}" type="slidenum">
              <a:rPr kumimoji="1" lang="ja-JP" altLang="en-US" smtClean="0"/>
              <a:t>9</a:t>
            </a:fld>
            <a:endParaRPr kumimoji="1" lang="ja-JP" altLang="en-US"/>
          </a:p>
        </p:txBody>
      </p:sp>
    </p:spTree>
    <p:extLst>
      <p:ext uri="{BB962C8B-B14F-4D97-AF65-F5344CB8AC3E}">
        <p14:creationId xmlns:p14="http://schemas.microsoft.com/office/powerpoint/2010/main" val="243841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1BBAF0-7CCB-D162-A2E1-8963054C0AE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DE6792D-F005-CA87-6511-F974698BB0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B7F00A0-DBD5-F75C-BEE9-7B7B00CB4D35}"/>
              </a:ext>
            </a:extLst>
          </p:cNvPr>
          <p:cNvSpPr>
            <a:spLocks noGrp="1"/>
          </p:cNvSpPr>
          <p:nvPr>
            <p:ph type="dt" sz="half" idx="10"/>
          </p:nvPr>
        </p:nvSpPr>
        <p:spPr/>
        <p:txBody>
          <a:bodyPr/>
          <a:lstStyle/>
          <a:p>
            <a:fld id="{770BA562-CDAC-4E18-835D-7ABA16036B98}" type="datetimeFigureOut">
              <a:rPr kumimoji="1" lang="ja-JP" altLang="en-US" smtClean="0"/>
              <a:t>2023/8/1</a:t>
            </a:fld>
            <a:endParaRPr kumimoji="1" lang="ja-JP" altLang="en-US"/>
          </a:p>
        </p:txBody>
      </p:sp>
      <p:sp>
        <p:nvSpPr>
          <p:cNvPr id="5" name="フッター プレースホルダー 4">
            <a:extLst>
              <a:ext uri="{FF2B5EF4-FFF2-40B4-BE49-F238E27FC236}">
                <a16:creationId xmlns:a16="http://schemas.microsoft.com/office/drawing/2014/main" id="{570ACC9C-4A3F-2975-2622-B0BB5709AC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A3A26E-1CFF-089D-0582-7E47AB8ED740}"/>
              </a:ext>
            </a:extLst>
          </p:cNvPr>
          <p:cNvSpPr>
            <a:spLocks noGrp="1"/>
          </p:cNvSpPr>
          <p:nvPr>
            <p:ph type="sldNum" sz="quarter" idx="12"/>
          </p:nvPr>
        </p:nvSpPr>
        <p:spPr/>
        <p:txBody>
          <a:body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252520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30024A-465F-6645-98BB-1F789EA47D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BB3156B-F94E-020D-D775-87766082E08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C082D7-CA75-FCDC-631F-71C290E79472}"/>
              </a:ext>
            </a:extLst>
          </p:cNvPr>
          <p:cNvSpPr>
            <a:spLocks noGrp="1"/>
          </p:cNvSpPr>
          <p:nvPr>
            <p:ph type="dt" sz="half" idx="10"/>
          </p:nvPr>
        </p:nvSpPr>
        <p:spPr/>
        <p:txBody>
          <a:bodyPr/>
          <a:lstStyle/>
          <a:p>
            <a:fld id="{770BA562-CDAC-4E18-835D-7ABA16036B98}" type="datetimeFigureOut">
              <a:rPr kumimoji="1" lang="ja-JP" altLang="en-US" smtClean="0"/>
              <a:t>2023/8/1</a:t>
            </a:fld>
            <a:endParaRPr kumimoji="1" lang="ja-JP" altLang="en-US"/>
          </a:p>
        </p:txBody>
      </p:sp>
      <p:sp>
        <p:nvSpPr>
          <p:cNvPr id="5" name="フッター プレースホルダー 4">
            <a:extLst>
              <a:ext uri="{FF2B5EF4-FFF2-40B4-BE49-F238E27FC236}">
                <a16:creationId xmlns:a16="http://schemas.microsoft.com/office/drawing/2014/main" id="{7B58C8F5-EAA2-AC19-BE87-797982FB1A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77DE6C-6A04-28C9-2D07-6CB7A30FC63B}"/>
              </a:ext>
            </a:extLst>
          </p:cNvPr>
          <p:cNvSpPr>
            <a:spLocks noGrp="1"/>
          </p:cNvSpPr>
          <p:nvPr>
            <p:ph type="sldNum" sz="quarter" idx="12"/>
          </p:nvPr>
        </p:nvSpPr>
        <p:spPr/>
        <p:txBody>
          <a:body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215891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979E84E-F3E8-7867-7BD9-23AA871A897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8383FE6-6BD1-D0C8-DD3B-7E9ED49A68D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EE3EE0-A1A1-EC6D-3C16-4A61792D8C61}"/>
              </a:ext>
            </a:extLst>
          </p:cNvPr>
          <p:cNvSpPr>
            <a:spLocks noGrp="1"/>
          </p:cNvSpPr>
          <p:nvPr>
            <p:ph type="dt" sz="half" idx="10"/>
          </p:nvPr>
        </p:nvSpPr>
        <p:spPr/>
        <p:txBody>
          <a:bodyPr/>
          <a:lstStyle/>
          <a:p>
            <a:fld id="{770BA562-CDAC-4E18-835D-7ABA16036B98}" type="datetimeFigureOut">
              <a:rPr kumimoji="1" lang="ja-JP" altLang="en-US" smtClean="0"/>
              <a:t>2023/8/1</a:t>
            </a:fld>
            <a:endParaRPr kumimoji="1" lang="ja-JP" altLang="en-US"/>
          </a:p>
        </p:txBody>
      </p:sp>
      <p:sp>
        <p:nvSpPr>
          <p:cNvPr id="5" name="フッター プレースホルダー 4">
            <a:extLst>
              <a:ext uri="{FF2B5EF4-FFF2-40B4-BE49-F238E27FC236}">
                <a16:creationId xmlns:a16="http://schemas.microsoft.com/office/drawing/2014/main" id="{194CB063-518B-DCF8-9768-6A7FB41941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7B7153-5662-CF00-A99D-97A918E74626}"/>
              </a:ext>
            </a:extLst>
          </p:cNvPr>
          <p:cNvSpPr>
            <a:spLocks noGrp="1"/>
          </p:cNvSpPr>
          <p:nvPr>
            <p:ph type="sldNum" sz="quarter" idx="12"/>
          </p:nvPr>
        </p:nvSpPr>
        <p:spPr/>
        <p:txBody>
          <a:body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16503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32F7E-7D83-1DE5-1C7A-82568B0F27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CA3F40-3FED-4EC8-943D-19D7A8BEF1B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E1D369-5E34-1C28-8DAB-5ACA165E832F}"/>
              </a:ext>
            </a:extLst>
          </p:cNvPr>
          <p:cNvSpPr>
            <a:spLocks noGrp="1"/>
          </p:cNvSpPr>
          <p:nvPr>
            <p:ph type="dt" sz="half" idx="10"/>
          </p:nvPr>
        </p:nvSpPr>
        <p:spPr/>
        <p:txBody>
          <a:bodyPr/>
          <a:lstStyle/>
          <a:p>
            <a:fld id="{770BA562-CDAC-4E18-835D-7ABA16036B98}" type="datetimeFigureOut">
              <a:rPr kumimoji="1" lang="ja-JP" altLang="en-US" smtClean="0"/>
              <a:t>2023/8/1</a:t>
            </a:fld>
            <a:endParaRPr kumimoji="1" lang="ja-JP" altLang="en-US"/>
          </a:p>
        </p:txBody>
      </p:sp>
      <p:sp>
        <p:nvSpPr>
          <p:cNvPr id="5" name="フッター プレースホルダー 4">
            <a:extLst>
              <a:ext uri="{FF2B5EF4-FFF2-40B4-BE49-F238E27FC236}">
                <a16:creationId xmlns:a16="http://schemas.microsoft.com/office/drawing/2014/main" id="{649230B6-7171-09E3-C2D8-D5C24A3418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44ABAA-F076-189C-4F2B-0220956BF5DC}"/>
              </a:ext>
            </a:extLst>
          </p:cNvPr>
          <p:cNvSpPr>
            <a:spLocks noGrp="1"/>
          </p:cNvSpPr>
          <p:nvPr>
            <p:ph type="sldNum" sz="quarter" idx="12"/>
          </p:nvPr>
        </p:nvSpPr>
        <p:spPr/>
        <p:txBody>
          <a:body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358191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634F2-C0A4-3D3C-D9E2-E8BB0121B8F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0DFB17-EA8D-A24D-5DE8-A5353C3CC9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B4B438C-7240-881D-476F-8485E169F71D}"/>
              </a:ext>
            </a:extLst>
          </p:cNvPr>
          <p:cNvSpPr>
            <a:spLocks noGrp="1"/>
          </p:cNvSpPr>
          <p:nvPr>
            <p:ph type="dt" sz="half" idx="10"/>
          </p:nvPr>
        </p:nvSpPr>
        <p:spPr/>
        <p:txBody>
          <a:bodyPr/>
          <a:lstStyle/>
          <a:p>
            <a:fld id="{770BA562-CDAC-4E18-835D-7ABA16036B98}" type="datetimeFigureOut">
              <a:rPr kumimoji="1" lang="ja-JP" altLang="en-US" smtClean="0"/>
              <a:t>2023/8/1</a:t>
            </a:fld>
            <a:endParaRPr kumimoji="1" lang="ja-JP" altLang="en-US"/>
          </a:p>
        </p:txBody>
      </p:sp>
      <p:sp>
        <p:nvSpPr>
          <p:cNvPr id="5" name="フッター プレースホルダー 4">
            <a:extLst>
              <a:ext uri="{FF2B5EF4-FFF2-40B4-BE49-F238E27FC236}">
                <a16:creationId xmlns:a16="http://schemas.microsoft.com/office/drawing/2014/main" id="{955CECD0-51E1-76D6-7217-9AE81D6D98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67446B-A257-59E1-26ED-A4BCE2D5FA80}"/>
              </a:ext>
            </a:extLst>
          </p:cNvPr>
          <p:cNvSpPr>
            <a:spLocks noGrp="1"/>
          </p:cNvSpPr>
          <p:nvPr>
            <p:ph type="sldNum" sz="quarter" idx="12"/>
          </p:nvPr>
        </p:nvSpPr>
        <p:spPr/>
        <p:txBody>
          <a:body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163712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5FAA1B-72C7-DF55-DE53-10C27D774C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227BA5-C761-AB62-3301-BEF5B094F4A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AD1D953-7C3E-0F06-FE7C-189AAAA55AF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79B6F77-6C63-A93F-2CF8-8930B1F92A8D}"/>
              </a:ext>
            </a:extLst>
          </p:cNvPr>
          <p:cNvSpPr>
            <a:spLocks noGrp="1"/>
          </p:cNvSpPr>
          <p:nvPr>
            <p:ph type="dt" sz="half" idx="10"/>
          </p:nvPr>
        </p:nvSpPr>
        <p:spPr/>
        <p:txBody>
          <a:bodyPr/>
          <a:lstStyle/>
          <a:p>
            <a:fld id="{770BA562-CDAC-4E18-835D-7ABA16036B98}" type="datetimeFigureOut">
              <a:rPr kumimoji="1" lang="ja-JP" altLang="en-US" smtClean="0"/>
              <a:t>2023/8/1</a:t>
            </a:fld>
            <a:endParaRPr kumimoji="1" lang="ja-JP" altLang="en-US"/>
          </a:p>
        </p:txBody>
      </p:sp>
      <p:sp>
        <p:nvSpPr>
          <p:cNvPr id="6" name="フッター プレースホルダー 5">
            <a:extLst>
              <a:ext uri="{FF2B5EF4-FFF2-40B4-BE49-F238E27FC236}">
                <a16:creationId xmlns:a16="http://schemas.microsoft.com/office/drawing/2014/main" id="{00835B9C-D2FC-0A24-38D9-A9CF4397772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95399C-EB07-B2C3-97DB-72094AB7546E}"/>
              </a:ext>
            </a:extLst>
          </p:cNvPr>
          <p:cNvSpPr>
            <a:spLocks noGrp="1"/>
          </p:cNvSpPr>
          <p:nvPr>
            <p:ph type="sldNum" sz="quarter" idx="12"/>
          </p:nvPr>
        </p:nvSpPr>
        <p:spPr/>
        <p:txBody>
          <a:body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401188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2ACD97-6A22-7CA1-27A9-D065438415A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A748DD-A5F7-6A04-10C5-65C926743D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0FB5F1-7BA5-70A3-D6D8-14A60A61E40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ECE3DCE-A5A8-1F49-5009-5E72ED4946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8E0340-0640-273C-E970-42B58C15BBF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C34D6B0-2755-7BD9-87D0-83A7D70FB01A}"/>
              </a:ext>
            </a:extLst>
          </p:cNvPr>
          <p:cNvSpPr>
            <a:spLocks noGrp="1"/>
          </p:cNvSpPr>
          <p:nvPr>
            <p:ph type="dt" sz="half" idx="10"/>
          </p:nvPr>
        </p:nvSpPr>
        <p:spPr/>
        <p:txBody>
          <a:bodyPr/>
          <a:lstStyle/>
          <a:p>
            <a:fld id="{770BA562-CDAC-4E18-835D-7ABA16036B98}" type="datetimeFigureOut">
              <a:rPr kumimoji="1" lang="ja-JP" altLang="en-US" smtClean="0"/>
              <a:t>2023/8/1</a:t>
            </a:fld>
            <a:endParaRPr kumimoji="1" lang="ja-JP" altLang="en-US"/>
          </a:p>
        </p:txBody>
      </p:sp>
      <p:sp>
        <p:nvSpPr>
          <p:cNvPr id="8" name="フッター プレースホルダー 7">
            <a:extLst>
              <a:ext uri="{FF2B5EF4-FFF2-40B4-BE49-F238E27FC236}">
                <a16:creationId xmlns:a16="http://schemas.microsoft.com/office/drawing/2014/main" id="{04238A43-3EDC-75A5-9B87-DC389AA0236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4F24A8D-B69C-3AC1-F832-19DD3F69ACB6}"/>
              </a:ext>
            </a:extLst>
          </p:cNvPr>
          <p:cNvSpPr>
            <a:spLocks noGrp="1"/>
          </p:cNvSpPr>
          <p:nvPr>
            <p:ph type="sldNum" sz="quarter" idx="12"/>
          </p:nvPr>
        </p:nvSpPr>
        <p:spPr/>
        <p:txBody>
          <a:body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211843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D3A3B-56A9-139C-43AC-A7B4A184266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7D7AFD-FC9F-1D29-63C0-4231110FE14F}"/>
              </a:ext>
            </a:extLst>
          </p:cNvPr>
          <p:cNvSpPr>
            <a:spLocks noGrp="1"/>
          </p:cNvSpPr>
          <p:nvPr>
            <p:ph type="dt" sz="half" idx="10"/>
          </p:nvPr>
        </p:nvSpPr>
        <p:spPr/>
        <p:txBody>
          <a:bodyPr/>
          <a:lstStyle/>
          <a:p>
            <a:fld id="{770BA562-CDAC-4E18-835D-7ABA16036B98}" type="datetimeFigureOut">
              <a:rPr kumimoji="1" lang="ja-JP" altLang="en-US" smtClean="0"/>
              <a:t>2023/8/1</a:t>
            </a:fld>
            <a:endParaRPr kumimoji="1" lang="ja-JP" altLang="en-US"/>
          </a:p>
        </p:txBody>
      </p:sp>
      <p:sp>
        <p:nvSpPr>
          <p:cNvPr id="4" name="フッター プレースホルダー 3">
            <a:extLst>
              <a:ext uri="{FF2B5EF4-FFF2-40B4-BE49-F238E27FC236}">
                <a16:creationId xmlns:a16="http://schemas.microsoft.com/office/drawing/2014/main" id="{90E15FDC-1D27-E515-05C5-671C610EF85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8D8DCCD-78AC-CC38-F290-73F90C1ECD94}"/>
              </a:ext>
            </a:extLst>
          </p:cNvPr>
          <p:cNvSpPr>
            <a:spLocks noGrp="1"/>
          </p:cNvSpPr>
          <p:nvPr>
            <p:ph type="sldNum" sz="quarter" idx="12"/>
          </p:nvPr>
        </p:nvSpPr>
        <p:spPr/>
        <p:txBody>
          <a:body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87712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1FF7F13-97C7-E99C-80A0-AE1AA577733C}"/>
              </a:ext>
            </a:extLst>
          </p:cNvPr>
          <p:cNvSpPr>
            <a:spLocks noGrp="1"/>
          </p:cNvSpPr>
          <p:nvPr>
            <p:ph type="dt" sz="half" idx="10"/>
          </p:nvPr>
        </p:nvSpPr>
        <p:spPr/>
        <p:txBody>
          <a:bodyPr/>
          <a:lstStyle/>
          <a:p>
            <a:fld id="{770BA562-CDAC-4E18-835D-7ABA16036B98}" type="datetimeFigureOut">
              <a:rPr kumimoji="1" lang="ja-JP" altLang="en-US" smtClean="0"/>
              <a:t>2023/8/1</a:t>
            </a:fld>
            <a:endParaRPr kumimoji="1" lang="ja-JP" altLang="en-US"/>
          </a:p>
        </p:txBody>
      </p:sp>
      <p:sp>
        <p:nvSpPr>
          <p:cNvPr id="3" name="フッター プレースホルダー 2">
            <a:extLst>
              <a:ext uri="{FF2B5EF4-FFF2-40B4-BE49-F238E27FC236}">
                <a16:creationId xmlns:a16="http://schemas.microsoft.com/office/drawing/2014/main" id="{3F4A0549-3E2A-899B-1661-DDC41FC8631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9A429E6-A85F-851B-8144-4010DFAC5DCD}"/>
              </a:ext>
            </a:extLst>
          </p:cNvPr>
          <p:cNvSpPr>
            <a:spLocks noGrp="1"/>
          </p:cNvSpPr>
          <p:nvPr>
            <p:ph type="sldNum" sz="quarter" idx="12"/>
          </p:nvPr>
        </p:nvSpPr>
        <p:spPr/>
        <p:txBody>
          <a:body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428206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B9AE5A-BC26-F97C-54D3-E7243C770B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6721F1-9F7A-1A3B-EFEA-40C2B6453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BC42C5D-96DD-4E15-E75B-5A255A4AD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0E49C6-88F0-BDD1-905D-12D051D922CC}"/>
              </a:ext>
            </a:extLst>
          </p:cNvPr>
          <p:cNvSpPr>
            <a:spLocks noGrp="1"/>
          </p:cNvSpPr>
          <p:nvPr>
            <p:ph type="dt" sz="half" idx="10"/>
          </p:nvPr>
        </p:nvSpPr>
        <p:spPr/>
        <p:txBody>
          <a:bodyPr/>
          <a:lstStyle/>
          <a:p>
            <a:fld id="{770BA562-CDAC-4E18-835D-7ABA16036B98}" type="datetimeFigureOut">
              <a:rPr kumimoji="1" lang="ja-JP" altLang="en-US" smtClean="0"/>
              <a:t>2023/8/1</a:t>
            </a:fld>
            <a:endParaRPr kumimoji="1" lang="ja-JP" altLang="en-US"/>
          </a:p>
        </p:txBody>
      </p:sp>
      <p:sp>
        <p:nvSpPr>
          <p:cNvPr id="6" name="フッター プレースホルダー 5">
            <a:extLst>
              <a:ext uri="{FF2B5EF4-FFF2-40B4-BE49-F238E27FC236}">
                <a16:creationId xmlns:a16="http://schemas.microsoft.com/office/drawing/2014/main" id="{A37869AE-DF14-9FCF-3857-80DBB8D559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7127F6-DC73-7865-472F-7773630FBB56}"/>
              </a:ext>
            </a:extLst>
          </p:cNvPr>
          <p:cNvSpPr>
            <a:spLocks noGrp="1"/>
          </p:cNvSpPr>
          <p:nvPr>
            <p:ph type="sldNum" sz="quarter" idx="12"/>
          </p:nvPr>
        </p:nvSpPr>
        <p:spPr/>
        <p:txBody>
          <a:body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91702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5E8E82-7BFD-A13D-E1F6-A14AA18974D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FC2CDF0-550A-6DEB-0E30-83884E524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0B73197-B2E2-A3D5-31FD-95FCE8F22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2EEC86-A0DF-90A2-8233-562509B26CC7}"/>
              </a:ext>
            </a:extLst>
          </p:cNvPr>
          <p:cNvSpPr>
            <a:spLocks noGrp="1"/>
          </p:cNvSpPr>
          <p:nvPr>
            <p:ph type="dt" sz="half" idx="10"/>
          </p:nvPr>
        </p:nvSpPr>
        <p:spPr/>
        <p:txBody>
          <a:bodyPr/>
          <a:lstStyle/>
          <a:p>
            <a:fld id="{770BA562-CDAC-4E18-835D-7ABA16036B98}" type="datetimeFigureOut">
              <a:rPr kumimoji="1" lang="ja-JP" altLang="en-US" smtClean="0"/>
              <a:t>2023/8/1</a:t>
            </a:fld>
            <a:endParaRPr kumimoji="1" lang="ja-JP" altLang="en-US"/>
          </a:p>
        </p:txBody>
      </p:sp>
      <p:sp>
        <p:nvSpPr>
          <p:cNvPr id="6" name="フッター プレースホルダー 5">
            <a:extLst>
              <a:ext uri="{FF2B5EF4-FFF2-40B4-BE49-F238E27FC236}">
                <a16:creationId xmlns:a16="http://schemas.microsoft.com/office/drawing/2014/main" id="{78B7BD4A-4638-CCC0-C582-471D805EEE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07FD58-3808-F90F-14DC-A466E2DCF07C}"/>
              </a:ext>
            </a:extLst>
          </p:cNvPr>
          <p:cNvSpPr>
            <a:spLocks noGrp="1"/>
          </p:cNvSpPr>
          <p:nvPr>
            <p:ph type="sldNum" sz="quarter" idx="12"/>
          </p:nvPr>
        </p:nvSpPr>
        <p:spPr/>
        <p:txBody>
          <a:body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90674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71D4A80-0C28-CD0C-1103-3CACA740A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5AEA9D-5ABD-CF28-5C32-902B1E7B7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F1A92D-BCF4-628A-0763-3189C94725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BA562-CDAC-4E18-835D-7ABA16036B98}" type="datetimeFigureOut">
              <a:rPr kumimoji="1" lang="ja-JP" altLang="en-US" smtClean="0"/>
              <a:t>2023/8/1</a:t>
            </a:fld>
            <a:endParaRPr kumimoji="1" lang="ja-JP" altLang="en-US"/>
          </a:p>
        </p:txBody>
      </p:sp>
      <p:sp>
        <p:nvSpPr>
          <p:cNvPr id="5" name="フッター プレースホルダー 4">
            <a:extLst>
              <a:ext uri="{FF2B5EF4-FFF2-40B4-BE49-F238E27FC236}">
                <a16:creationId xmlns:a16="http://schemas.microsoft.com/office/drawing/2014/main" id="{71848D12-47E2-21F7-0DEF-5AE217971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41781F4-612A-C118-56D0-D3CB0CB5E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B0BD4-452C-4038-AF47-CEAECCB74444}" type="slidenum">
              <a:rPr kumimoji="1" lang="ja-JP" altLang="en-US" smtClean="0"/>
              <a:t>‹#›</a:t>
            </a:fld>
            <a:endParaRPr kumimoji="1" lang="ja-JP" altLang="en-US"/>
          </a:p>
        </p:txBody>
      </p:sp>
    </p:spTree>
    <p:extLst>
      <p:ext uri="{BB962C8B-B14F-4D97-AF65-F5344CB8AC3E}">
        <p14:creationId xmlns:p14="http://schemas.microsoft.com/office/powerpoint/2010/main" val="148289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12" Type="http://schemas.openxmlformats.org/officeDocument/2006/relationships/image" Target="../media/image2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1.pn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9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10.png"/><Relationship Id="rId5" Type="http://schemas.openxmlformats.org/officeDocument/2006/relationships/image" Target="../media/image19.png"/><Relationship Id="rId10" Type="http://schemas.openxmlformats.org/officeDocument/2006/relationships/image" Target="../media/image241.png"/><Relationship Id="rId4" Type="http://schemas.openxmlformats.org/officeDocument/2006/relationships/image" Target="../media/image24.png"/><Relationship Id="rId9" Type="http://schemas.openxmlformats.org/officeDocument/2006/relationships/image" Target="../media/image29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10.png"/><Relationship Id="rId3" Type="http://schemas.openxmlformats.org/officeDocument/2006/relationships/image" Target="../media/image25.png"/><Relationship Id="rId7" Type="http://schemas.openxmlformats.org/officeDocument/2006/relationships/image" Target="../media/image19.png"/><Relationship Id="rId12" Type="http://schemas.openxmlformats.org/officeDocument/2006/relationships/image" Target="../media/image2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0.png"/><Relationship Id="rId5" Type="http://schemas.openxmlformats.org/officeDocument/2006/relationships/image" Target="../media/image21.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50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1.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6.png"/><Relationship Id="rId4" Type="http://schemas.openxmlformats.org/officeDocument/2006/relationships/image" Target="../media/image16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10.png"/><Relationship Id="rId5" Type="http://schemas.openxmlformats.org/officeDocument/2006/relationships/image" Target="../media/image21.png"/><Relationship Id="rId10" Type="http://schemas.openxmlformats.org/officeDocument/2006/relationships/image" Target="../media/image241.png"/><Relationship Id="rId4" Type="http://schemas.openxmlformats.org/officeDocument/2006/relationships/image" Target="../media/image19.png"/><Relationship Id="rId9" Type="http://schemas.openxmlformats.org/officeDocument/2006/relationships/image" Target="../media/image250.png"/></Relationships>
</file>

<file path=ppt/slides/_rels/slide9.xml.rels><?xml version="1.0" encoding="UTF-8" standalone="yes"?>
<Relationships xmlns="http://schemas.openxmlformats.org/package/2006/relationships"><Relationship Id="rId13" Type="http://schemas.openxmlformats.org/officeDocument/2006/relationships/image" Target="../media/image210.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41.png"/><Relationship Id="rId10" Type="http://schemas.openxmlformats.org/officeDocument/2006/relationships/image" Target="../media/image25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47EB5ABF-686D-79E5-953D-15D2B7FDF4D2}"/>
              </a:ext>
            </a:extLst>
          </p:cNvPr>
          <p:cNvSpPr>
            <a:spLocks noGrp="1"/>
          </p:cNvSpPr>
          <p:nvPr>
            <p:ph type="subTitle" idx="1"/>
          </p:nvPr>
        </p:nvSpPr>
        <p:spPr>
          <a:xfrm>
            <a:off x="185351" y="3583459"/>
            <a:ext cx="11541211" cy="2242751"/>
          </a:xfrm>
        </p:spPr>
        <p:txBody>
          <a:bodyPr>
            <a:normAutofit/>
          </a:bodyPr>
          <a:lstStyle/>
          <a:p>
            <a:r>
              <a:rPr kumimoji="1" lang="en-US" altLang="ja-JP" sz="4000" dirty="0">
                <a:latin typeface="Times New Roman" panose="02020603050405020304" pitchFamily="18" charset="0"/>
                <a:cs typeface="Times New Roman" panose="02020603050405020304" pitchFamily="18" charset="0"/>
              </a:rPr>
              <a:t>Speaker: Shoto </a:t>
            </a:r>
            <a:r>
              <a:rPr lang="en-US" altLang="ja-JP" sz="4000" dirty="0">
                <a:latin typeface="Times New Roman" panose="02020603050405020304" pitchFamily="18" charset="0"/>
                <a:cs typeface="Times New Roman" panose="02020603050405020304" pitchFamily="18" charset="0"/>
              </a:rPr>
              <a:t>W</a:t>
            </a:r>
            <a:r>
              <a:rPr kumimoji="1" lang="en-US" altLang="ja-JP" sz="4000" dirty="0">
                <a:latin typeface="Times New Roman" panose="02020603050405020304" pitchFamily="18" charset="0"/>
                <a:cs typeface="Times New Roman" panose="02020603050405020304" pitchFamily="18" charset="0"/>
              </a:rPr>
              <a:t>atanabe</a:t>
            </a:r>
            <a:r>
              <a:rPr kumimoji="1" lang="en-US" altLang="ja-JP" sz="4000" baseline="30000" dirty="0">
                <a:latin typeface="Times New Roman" panose="02020603050405020304" pitchFamily="18" charset="0"/>
                <a:cs typeface="Times New Roman" panose="02020603050405020304" pitchFamily="18" charset="0"/>
              </a:rPr>
              <a:t>1</a:t>
            </a:r>
          </a:p>
          <a:p>
            <a:r>
              <a:rPr lang="en-US" altLang="ja-JP" dirty="0" err="1">
                <a:latin typeface="Times New Roman" panose="02020603050405020304" pitchFamily="18" charset="0"/>
                <a:cs typeface="Times New Roman" panose="02020603050405020304" pitchFamily="18" charset="0"/>
              </a:rPr>
              <a:t>Colabolator</a:t>
            </a:r>
            <a:r>
              <a:rPr lang="en-US" altLang="ja-JP" dirty="0">
                <a:latin typeface="Times New Roman" panose="02020603050405020304" pitchFamily="18" charset="0"/>
                <a:cs typeface="Times New Roman" panose="02020603050405020304" pitchFamily="18" charset="0"/>
              </a:rPr>
              <a:t>:</a:t>
            </a:r>
          </a:p>
          <a:p>
            <a:r>
              <a:rPr lang="en-US" altLang="ja-JP" dirty="0">
                <a:latin typeface="Times New Roman" panose="02020603050405020304" pitchFamily="18" charset="0"/>
                <a:cs typeface="Times New Roman" panose="02020603050405020304" pitchFamily="18" charset="0"/>
              </a:rPr>
              <a:t>Masaaki</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Kimura</a:t>
            </a:r>
            <a:r>
              <a:rPr lang="en-US" altLang="ja-JP" baseline="30000" dirty="0">
                <a:latin typeface="Times New Roman" panose="02020603050405020304" pitchFamily="18" charset="0"/>
                <a:cs typeface="Times New Roman" panose="02020603050405020304" pitchFamily="18" charset="0"/>
              </a:rPr>
              <a:t>2</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Futoshi</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Minato</a:t>
            </a:r>
            <a:r>
              <a:rPr lang="en-US" altLang="ja-JP" baseline="30000" dirty="0">
                <a:latin typeface="Times New Roman" panose="02020603050405020304" pitchFamily="18" charset="0"/>
                <a:cs typeface="Times New Roman" panose="02020603050405020304" pitchFamily="18" charset="0"/>
              </a:rPr>
              <a:t>3</a:t>
            </a:r>
            <a:r>
              <a:rPr kumimoji="1" lang="en-US" altLang="ja-JP" dirty="0">
                <a:latin typeface="Times New Roman" panose="02020603050405020304" pitchFamily="18" charset="0"/>
                <a:cs typeface="Times New Roman" panose="02020603050405020304" pitchFamily="18" charset="0"/>
              </a:rPr>
              <a:t>, Nobuyuki</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Iwamoto</a:t>
            </a:r>
            <a:r>
              <a:rPr kumimoji="1" lang="en-US" altLang="ja-JP" baseline="30000" dirty="0">
                <a:latin typeface="Times New Roman" panose="02020603050405020304" pitchFamily="18" charset="0"/>
                <a:cs typeface="Times New Roman" panose="02020603050405020304" pitchFamily="18" charset="0"/>
              </a:rPr>
              <a:t>1,4</a:t>
            </a:r>
            <a:r>
              <a:rPr lang="en-US" altLang="ja-JP" dirty="0">
                <a:latin typeface="Times New Roman" panose="02020603050405020304" pitchFamily="18" charset="0"/>
                <a:cs typeface="Times New Roman" panose="02020603050405020304" pitchFamily="18" charset="0"/>
              </a:rPr>
              <a:t>, Souta Yoshida</a:t>
            </a:r>
            <a:r>
              <a:rPr lang="en-US" altLang="ja-JP" baseline="30000" dirty="0">
                <a:latin typeface="Times New Roman" panose="02020603050405020304" pitchFamily="18" charset="0"/>
                <a:cs typeface="Times New Roman" panose="02020603050405020304" pitchFamily="18" charset="0"/>
              </a:rPr>
              <a:t>5</a:t>
            </a:r>
            <a:endParaRPr kumimoji="1" lang="en-US" altLang="ja-JP" baseline="30000" dirty="0">
              <a:latin typeface="Times New Roman" panose="02020603050405020304" pitchFamily="18" charset="0"/>
              <a:cs typeface="Times New Roman" panose="02020603050405020304" pitchFamily="18" charset="0"/>
            </a:endParaRPr>
          </a:p>
          <a:p>
            <a:r>
              <a:rPr lang="en-US" altLang="ja-JP" baseline="30000" dirty="0">
                <a:latin typeface="Times New Roman" panose="02020603050405020304" pitchFamily="18" charset="0"/>
                <a:cs typeface="Times New Roman" panose="02020603050405020304" pitchFamily="18" charset="0"/>
              </a:rPr>
              <a:t>1</a:t>
            </a:r>
            <a:r>
              <a:rPr lang="en-US" altLang="ja-JP" dirty="0">
                <a:latin typeface="Times New Roman" panose="02020603050405020304" pitchFamily="18" charset="0"/>
                <a:cs typeface="Times New Roman" panose="02020603050405020304" pitchFamily="18" charset="0"/>
              </a:rPr>
              <a:t>Hokkaido-Uni., </a:t>
            </a:r>
            <a:r>
              <a:rPr lang="en-US" altLang="ja-JP" baseline="30000" dirty="0">
                <a:latin typeface="Times New Roman" panose="02020603050405020304" pitchFamily="18" charset="0"/>
                <a:cs typeface="Times New Roman" panose="02020603050405020304" pitchFamily="18" charset="0"/>
              </a:rPr>
              <a:t>2</a:t>
            </a:r>
            <a:r>
              <a:rPr lang="en-US" altLang="ja-JP" dirty="0">
                <a:latin typeface="Times New Roman" panose="02020603050405020304" pitchFamily="18" charset="0"/>
                <a:cs typeface="Times New Roman" panose="02020603050405020304" pitchFamily="18" charset="0"/>
              </a:rPr>
              <a:t>Riken., </a:t>
            </a:r>
            <a:r>
              <a:rPr lang="en-US" altLang="ja-JP" baseline="30000" dirty="0">
                <a:latin typeface="Times New Roman" panose="02020603050405020304" pitchFamily="18" charset="0"/>
                <a:cs typeface="Times New Roman" panose="02020603050405020304" pitchFamily="18" charset="0"/>
              </a:rPr>
              <a:t>3</a:t>
            </a:r>
            <a:r>
              <a:rPr lang="en-US" altLang="ja-JP" dirty="0">
                <a:latin typeface="Times New Roman" panose="02020603050405020304" pitchFamily="18" charset="0"/>
                <a:cs typeface="Times New Roman" panose="02020603050405020304" pitchFamily="18" charset="0"/>
              </a:rPr>
              <a:t>Kyushu-Univ. </a:t>
            </a:r>
            <a:r>
              <a:rPr lang="en-US" altLang="ja-JP" baseline="30000" dirty="0">
                <a:latin typeface="Times New Roman" panose="02020603050405020304" pitchFamily="18" charset="0"/>
                <a:cs typeface="Times New Roman" panose="02020603050405020304" pitchFamily="18" charset="0"/>
              </a:rPr>
              <a:t>4</a:t>
            </a:r>
            <a:r>
              <a:rPr lang="en-US" altLang="ja-JP" dirty="0">
                <a:latin typeface="Times New Roman" panose="02020603050405020304" pitchFamily="18" charset="0"/>
                <a:cs typeface="Times New Roman" panose="02020603050405020304" pitchFamily="18" charset="0"/>
              </a:rPr>
              <a:t>JAEA., </a:t>
            </a:r>
            <a:r>
              <a:rPr lang="en-US" altLang="ja-JP" baseline="30000" dirty="0">
                <a:latin typeface="Times New Roman" panose="02020603050405020304" pitchFamily="18" charset="0"/>
                <a:cs typeface="Times New Roman" panose="02020603050405020304" pitchFamily="18" charset="0"/>
              </a:rPr>
              <a:t>5</a:t>
            </a:r>
            <a:r>
              <a:rPr lang="en-US" altLang="ja-JP" dirty="0">
                <a:latin typeface="Times New Roman" panose="02020603050405020304" pitchFamily="18" charset="0"/>
                <a:cs typeface="Times New Roman" panose="02020603050405020304" pitchFamily="18" charset="0"/>
              </a:rPr>
              <a:t>Utsunomiya-Univ.</a:t>
            </a:r>
            <a:endParaRPr lang="ja-JP" altLang="en-US" baseline="30000" dirty="0">
              <a:latin typeface="Times New Roman" panose="02020603050405020304" pitchFamily="18" charset="0"/>
              <a:cs typeface="Times New Roman" panose="02020603050405020304" pitchFamily="18" charset="0"/>
            </a:endParaRPr>
          </a:p>
          <a:p>
            <a:endParaRPr kumimoji="1" lang="en-US" altLang="ja-JP" baseline="30000" dirty="0">
              <a:latin typeface="Times New Roman" panose="02020603050405020304" pitchFamily="18" charset="0"/>
              <a:cs typeface="Times New Roman" panose="02020603050405020304" pitchFamily="18" charset="0"/>
            </a:endParaRPr>
          </a:p>
          <a:p>
            <a:endParaRPr kumimoji="1" lang="ja-JP" altLang="en-US" dirty="0"/>
          </a:p>
        </p:txBody>
      </p:sp>
      <p:sp>
        <p:nvSpPr>
          <p:cNvPr id="4" name="スライド番号プレースホルダー 4">
            <a:extLst>
              <a:ext uri="{FF2B5EF4-FFF2-40B4-BE49-F238E27FC236}">
                <a16:creationId xmlns:a16="http://schemas.microsoft.com/office/drawing/2014/main" id="{F5C2B7B8-F1B8-4575-65F1-06E77393D08E}"/>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1</a:t>
            </a:fld>
            <a:endParaRPr kumimoji="1" lang="ja-JP" altLang="en-US" sz="1800" dirty="0"/>
          </a:p>
        </p:txBody>
      </p:sp>
      <p:sp>
        <p:nvSpPr>
          <p:cNvPr id="5" name="Rectangle 1">
            <a:extLst>
              <a:ext uri="{FF2B5EF4-FFF2-40B4-BE49-F238E27FC236}">
                <a16:creationId xmlns:a16="http://schemas.microsoft.com/office/drawing/2014/main" id="{1900E855-91A0-6A3E-623B-BA224F9BD918}"/>
              </a:ext>
            </a:extLst>
          </p:cNvPr>
          <p:cNvSpPr>
            <a:spLocks noGrp="1" noChangeArrowheads="1"/>
          </p:cNvSpPr>
          <p:nvPr>
            <p:ph type="ctrTitle"/>
          </p:nvPr>
        </p:nvSpPr>
        <p:spPr bwMode="auto">
          <a:xfrm>
            <a:off x="809136" y="1248148"/>
            <a:ext cx="10573728" cy="144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br>
              <a:rPr kumimoji="0" lang="en-US" altLang="ja-JP"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ja-JP" altLang="ja-JP"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ja-JP"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Nuclear data generation by </a:t>
            </a:r>
            <a:r>
              <a:rPr kumimoji="0" lang="ja-JP" altLang="ja-JP" sz="4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machine learning</a:t>
            </a:r>
            <a:r>
              <a:rPr kumimoji="0" lang="ja-JP" altLang="ja-JP"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ja-JP" altLang="ja-JP" sz="8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正方形/長方形 5">
            <a:extLst>
              <a:ext uri="{FF2B5EF4-FFF2-40B4-BE49-F238E27FC236}">
                <a16:creationId xmlns:a16="http://schemas.microsoft.com/office/drawing/2014/main" id="{0A4B36D0-A6C6-07E6-020E-80E10FF5FE6D}"/>
              </a:ext>
            </a:extLst>
          </p:cNvPr>
          <p:cNvSpPr/>
          <p:nvPr/>
        </p:nvSpPr>
        <p:spPr>
          <a:xfrm>
            <a:off x="-1478619" y="166188"/>
            <a:ext cx="8255496" cy="425053"/>
          </a:xfrm>
          <a:prstGeom prst="rect">
            <a:avLst/>
          </a:prstGeom>
        </p:spPr>
        <p:txBody>
          <a:bodyPr wrap="square">
            <a:spAutoFit/>
          </a:bodyPr>
          <a:lstStyle/>
          <a:p>
            <a:pPr algn="ctr" defTabSz="914400">
              <a:lnSpc>
                <a:spcPct val="90000"/>
              </a:lnSpc>
              <a:spcBef>
                <a:spcPts val="1000"/>
              </a:spcBef>
            </a:pPr>
            <a:r>
              <a:rPr lang="en-US" altLang="ja-JP" sz="2400" dirty="0">
                <a:solidFill>
                  <a:prstClr val="black"/>
                </a:solidFill>
                <a:latin typeface="Times New Roman" panose="02020603050405020304" pitchFamily="18" charset="0"/>
                <a:cs typeface="Times New Roman" panose="02020603050405020304" pitchFamily="18" charset="0"/>
              </a:rPr>
              <a:t>A3F-CNS Summer school 2023 Aug.8</a:t>
            </a:r>
            <a:endParaRPr kumimoji="1" lang="en-US" altLang="ja-JP"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27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A4C3F6D-1335-4772-A837-28B43F24E7B3}"/>
              </a:ext>
            </a:extLst>
          </p:cNvPr>
          <p:cNvPicPr>
            <a:picLocks noChangeAspect="1"/>
          </p:cNvPicPr>
          <p:nvPr/>
        </p:nvPicPr>
        <p:blipFill rotWithShape="1">
          <a:blip r:embed="rId3">
            <a:extLst>
              <a:ext uri="{28A0092B-C50C-407E-A947-70E740481C1C}">
                <a14:useLocalDpi xmlns:a14="http://schemas.microsoft.com/office/drawing/2010/main" val="0"/>
              </a:ext>
            </a:extLst>
          </a:blip>
          <a:srcRect t="24946" r="19012" b="30869"/>
          <a:stretch/>
        </p:blipFill>
        <p:spPr>
          <a:xfrm>
            <a:off x="6305713" y="3115884"/>
            <a:ext cx="4568081" cy="3669837"/>
          </a:xfrm>
          <a:prstGeom prst="rect">
            <a:avLst/>
          </a:prstGeom>
        </p:spPr>
      </p:pic>
      <p:pic>
        <p:nvPicPr>
          <p:cNvPr id="12" name="図 11">
            <a:extLst>
              <a:ext uri="{FF2B5EF4-FFF2-40B4-BE49-F238E27FC236}">
                <a16:creationId xmlns:a16="http://schemas.microsoft.com/office/drawing/2014/main" id="{9DBC272F-C6B8-4821-822B-FA4A72AD8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483" y="3115884"/>
            <a:ext cx="3924947" cy="4121491"/>
          </a:xfrm>
          <a:prstGeom prst="rect">
            <a:avLst/>
          </a:prstGeom>
        </p:spPr>
      </p:pic>
      <p:pic>
        <p:nvPicPr>
          <p:cNvPr id="6" name="図 5" descr="グラフ, 折れ線グラフ, ヒストグラム&#10;&#10;自動的に生成された説明" hidden="1">
            <a:extLst>
              <a:ext uri="{FF2B5EF4-FFF2-40B4-BE49-F238E27FC236}">
                <a16:creationId xmlns:a16="http://schemas.microsoft.com/office/drawing/2014/main" id="{FDB39DF4-E4C1-40A8-812E-FB8E4C8451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181" y="2857500"/>
            <a:ext cx="3143250" cy="3143250"/>
          </a:xfrm>
          <a:prstGeom prst="rect">
            <a:avLst/>
          </a:prstGeom>
        </p:spPr>
      </p:pic>
      <p:pic>
        <p:nvPicPr>
          <p:cNvPr id="41" name="図 40" descr="テキスト&#10;&#10;自動的に生成された説明">
            <a:extLst>
              <a:ext uri="{FF2B5EF4-FFF2-40B4-BE49-F238E27FC236}">
                <a16:creationId xmlns:a16="http://schemas.microsoft.com/office/drawing/2014/main" id="{25B8DA92-A449-4F81-9543-ABD8B8C22CE1}"/>
              </a:ext>
            </a:extLst>
          </p:cNvPr>
          <p:cNvPicPr>
            <a:picLocks noChangeAspect="1"/>
          </p:cNvPicPr>
          <p:nvPr/>
        </p:nvPicPr>
        <p:blipFill rotWithShape="1">
          <a:blip r:embed="rId6">
            <a:extLst>
              <a:ext uri="{28A0092B-C50C-407E-A947-70E740481C1C}">
                <a14:useLocalDpi xmlns:a14="http://schemas.microsoft.com/office/drawing/2010/main" val="0"/>
              </a:ext>
            </a:extLst>
          </a:blip>
          <a:srcRect l="17138" t="9279" r="76925" b="27099"/>
          <a:stretch/>
        </p:blipFill>
        <p:spPr>
          <a:xfrm rot="16200000">
            <a:off x="6780930" y="3593615"/>
            <a:ext cx="264569" cy="356859"/>
          </a:xfrm>
          <a:prstGeom prst="rect">
            <a:avLst/>
          </a:prstGeom>
        </p:spPr>
      </p:pic>
      <p:sp>
        <p:nvSpPr>
          <p:cNvPr id="43" name="テキスト ボックス 42">
            <a:extLst>
              <a:ext uri="{FF2B5EF4-FFF2-40B4-BE49-F238E27FC236}">
                <a16:creationId xmlns:a16="http://schemas.microsoft.com/office/drawing/2014/main" id="{1D6F914E-DBD8-4EEE-B567-05C82FBD1632}"/>
              </a:ext>
            </a:extLst>
          </p:cNvPr>
          <p:cNvSpPr txBox="1"/>
          <p:nvPr/>
        </p:nvSpPr>
        <p:spPr>
          <a:xfrm>
            <a:off x="9784173" y="3004726"/>
            <a:ext cx="1310783" cy="461665"/>
          </a:xfrm>
          <a:prstGeom prst="rect">
            <a:avLst/>
          </a:prstGeom>
          <a:solidFill>
            <a:schemeClr val="bg1"/>
          </a:solidFill>
          <a:ln>
            <a:solidFill>
              <a:schemeClr val="tx1"/>
            </a:solidFill>
          </a:ln>
        </p:spPr>
        <p:txBody>
          <a:bodyPr wrap="square" rtlCol="0">
            <a:spAutoFit/>
          </a:bodyPr>
          <a:lstStyle/>
          <a:p>
            <a:pPr algn="ctr"/>
            <a:r>
              <a:rPr kumimoji="1" lang="en-US" altLang="ja-JP" sz="2400" dirty="0">
                <a:latin typeface="Times New Roman" panose="02020603050405020304" pitchFamily="18" charset="0"/>
                <a:cs typeface="Times New Roman" panose="02020603050405020304" pitchFamily="18" charset="0"/>
              </a:rPr>
              <a:t>n=3</a:t>
            </a:r>
            <a:endParaRPr kumimoji="1" lang="ja-JP" altLang="en-US" sz="2400" dirty="0">
              <a:latin typeface="Times New Roman" panose="02020603050405020304" pitchFamily="18" charset="0"/>
              <a:cs typeface="Times New Roman" panose="02020603050405020304" pitchFamily="18" charset="0"/>
            </a:endParaRPr>
          </a:p>
        </p:txBody>
      </p:sp>
      <p:sp>
        <p:nvSpPr>
          <p:cNvPr id="14" name="スライド番号プレースホルダー 4">
            <a:extLst>
              <a:ext uri="{FF2B5EF4-FFF2-40B4-BE49-F238E27FC236}">
                <a16:creationId xmlns:a16="http://schemas.microsoft.com/office/drawing/2014/main" id="{B7D61945-03D7-47EE-97DE-47B44E556DB7}"/>
              </a:ext>
            </a:extLst>
          </p:cNvPr>
          <p:cNvSpPr txBox="1">
            <a:spLocks/>
          </p:cNvSpPr>
          <p:nvPr/>
        </p:nvSpPr>
        <p:spPr>
          <a:xfrm>
            <a:off x="9984335" y="6458178"/>
            <a:ext cx="2140989" cy="38608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10</a:t>
            </a:fld>
            <a:endParaRPr kumimoji="1" lang="ja-JP" altLang="en-US" sz="1800" dirty="0"/>
          </a:p>
        </p:txBody>
      </p:sp>
      <p:sp>
        <p:nvSpPr>
          <p:cNvPr id="4" name="正方形/長方形 3">
            <a:extLst>
              <a:ext uri="{FF2B5EF4-FFF2-40B4-BE49-F238E27FC236}">
                <a16:creationId xmlns:a16="http://schemas.microsoft.com/office/drawing/2014/main" id="{FCE57FC6-4D75-443A-9AC0-A78CF2D73CBA}"/>
              </a:ext>
            </a:extLst>
          </p:cNvPr>
          <p:cNvSpPr/>
          <p:nvPr/>
        </p:nvSpPr>
        <p:spPr>
          <a:xfrm>
            <a:off x="8624236" y="6568440"/>
            <a:ext cx="1051289" cy="19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FC6FF5E3-F91B-4CE7-8C67-94FAF1245E74}"/>
              </a:ext>
            </a:extLst>
          </p:cNvPr>
          <p:cNvSpPr/>
          <p:nvPr/>
        </p:nvSpPr>
        <p:spPr>
          <a:xfrm>
            <a:off x="4167895" y="3909571"/>
            <a:ext cx="194555" cy="220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053765E6-2CB3-4EFE-B309-646C5C3A4A58}"/>
                  </a:ext>
                </a:extLst>
              </p:cNvPr>
              <p:cNvSpPr txBox="1"/>
              <p:nvPr/>
            </p:nvSpPr>
            <p:spPr>
              <a:xfrm>
                <a:off x="4006607" y="3872579"/>
                <a:ext cx="517129" cy="2203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800" i="1" dirty="0" smtClean="0">
                              <a:latin typeface="Cambria Math" panose="02040503050406030204" pitchFamily="18" charset="0"/>
                              <a:cs typeface="Times New Roman" panose="02020603050405020304" pitchFamily="18" charset="0"/>
                            </a:rPr>
                          </m:ctrlPr>
                        </m:sSubSupPr>
                        <m:e>
                          <m:r>
                            <m:rPr>
                              <m:sty m:val="p"/>
                            </m:rPr>
                            <a:rPr lang="en-US" altLang="ja-JP" sz="800" dirty="0">
                              <a:latin typeface="Cambria Math" panose="02040503050406030204" pitchFamily="18" charset="0"/>
                              <a:cs typeface="Times New Roman" panose="02020603050405020304" pitchFamily="18" charset="0"/>
                            </a:rPr>
                            <m:t>V</m:t>
                          </m:r>
                        </m:e>
                        <m:sub>
                          <m:r>
                            <m:rPr>
                              <m:sty m:val="p"/>
                            </m:rPr>
                            <a:rPr lang="en-US" altLang="ja-JP" sz="800" dirty="0">
                              <a:latin typeface="Cambria Math" panose="02040503050406030204" pitchFamily="18" charset="0"/>
                              <a:cs typeface="Times New Roman" panose="02020603050405020304" pitchFamily="18" charset="0"/>
                            </a:rPr>
                            <m:t>R</m:t>
                          </m:r>
                        </m:sub>
                        <m:sup>
                          <m:r>
                            <a:rPr lang="en-US" altLang="ja-JP" sz="800" i="1" dirty="0">
                              <a:latin typeface="Cambria Math" panose="02040503050406030204" pitchFamily="18" charset="0"/>
                              <a:cs typeface="Times New Roman" panose="02020603050405020304" pitchFamily="18" charset="0"/>
                            </a:rPr>
                            <m:t>0</m:t>
                          </m:r>
                        </m:sup>
                      </m:sSubSup>
                    </m:oMath>
                  </m:oMathPara>
                </a14:m>
                <a:endParaRPr kumimoji="1" lang="ja-JP" altLang="en-US" sz="800" dirty="0"/>
              </a:p>
            </p:txBody>
          </p:sp>
        </mc:Choice>
        <mc:Fallback xmlns="">
          <p:sp>
            <p:nvSpPr>
              <p:cNvPr id="16" name="テキスト ボックス 15">
                <a:extLst>
                  <a:ext uri="{FF2B5EF4-FFF2-40B4-BE49-F238E27FC236}">
                    <a16:creationId xmlns:a16="http://schemas.microsoft.com/office/drawing/2014/main" id="{053765E6-2CB3-4EFE-B309-646C5C3A4A58}"/>
                  </a:ext>
                </a:extLst>
              </p:cNvPr>
              <p:cNvSpPr txBox="1">
                <a:spLocks noRot="1" noChangeAspect="1" noMove="1" noResize="1" noEditPoints="1" noAdjustHandles="1" noChangeArrowheads="1" noChangeShapeType="1" noTextEdit="1"/>
              </p:cNvSpPr>
              <p:nvPr/>
            </p:nvSpPr>
            <p:spPr>
              <a:xfrm>
                <a:off x="4006607" y="3872579"/>
                <a:ext cx="517129" cy="220381"/>
              </a:xfrm>
              <a:prstGeom prst="rect">
                <a:avLst/>
              </a:prstGeom>
              <a:blipFill>
                <a:blip r:embed="rId9"/>
                <a:stretch>
                  <a:fillRect/>
                </a:stretch>
              </a:blipFill>
            </p:spPr>
            <p:txBody>
              <a:bodyPr/>
              <a:lstStyle/>
              <a:p>
                <a:r>
                  <a:rPr lang="ja-JP" altLang="en-US">
                    <a:noFill/>
                  </a:rPr>
                  <a:t> </a:t>
                </a:r>
              </a:p>
            </p:txBody>
          </p:sp>
        </mc:Fallback>
      </mc:AlternateContent>
      <p:cxnSp>
        <p:nvCxnSpPr>
          <p:cNvPr id="23" name="直線コネクタ 22">
            <a:extLst>
              <a:ext uri="{FF2B5EF4-FFF2-40B4-BE49-F238E27FC236}">
                <a16:creationId xmlns:a16="http://schemas.microsoft.com/office/drawing/2014/main" id="{976D64F6-A2DD-4B4D-BA9E-515B14819B9A}"/>
              </a:ext>
            </a:extLst>
          </p:cNvPr>
          <p:cNvCxnSpPr>
            <a:cxnSpLocks/>
          </p:cNvCxnSpPr>
          <p:nvPr/>
        </p:nvCxnSpPr>
        <p:spPr>
          <a:xfrm>
            <a:off x="9131884" y="5697161"/>
            <a:ext cx="0" cy="597747"/>
          </a:xfrm>
          <a:prstGeom prst="line">
            <a:avLst/>
          </a:prstGeom>
          <a:ln w="19050">
            <a:solidFill>
              <a:srgbClr val="FF00FF"/>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00D0276B-0AE4-4235-BF89-2B0E25FDAB27}"/>
                  </a:ext>
                </a:extLst>
              </p:cNvPr>
              <p:cNvSpPr txBox="1"/>
              <p:nvPr/>
            </p:nvSpPr>
            <p:spPr>
              <a:xfrm>
                <a:off x="9131884" y="5970177"/>
                <a:ext cx="1741908" cy="343556"/>
              </a:xfrm>
              <a:prstGeom prst="rect">
                <a:avLst/>
              </a:prstGeom>
              <a:noFill/>
            </p:spPr>
            <p:txBody>
              <a:bodyPr wrap="square" rtlCol="0">
                <a:spAutoFit/>
              </a:bodyPr>
              <a:lstStyle/>
              <a:p>
                <a14:m>
                  <m:oMath xmlns:m="http://schemas.openxmlformats.org/officeDocument/2006/math">
                    <m:sSubSup>
                      <m:sSubSupPr>
                        <m:ctrlPr>
                          <a:rPr lang="en-US" altLang="ja-JP" sz="1600" i="1" smtClean="0">
                            <a:solidFill>
                              <a:srgbClr val="FF0BFF"/>
                            </a:solidFill>
                            <a:latin typeface="Cambria Math" panose="02040503050406030204" pitchFamily="18" charset="0"/>
                            <a:cs typeface="Times New Roman" panose="02020603050405020304" pitchFamily="18" charset="0"/>
                          </a:rPr>
                        </m:ctrlPr>
                      </m:sSubSupPr>
                      <m:e>
                        <m:r>
                          <m:rPr>
                            <m:sty m:val="p"/>
                          </m:rPr>
                          <a:rPr lang="en-US" altLang="ja-JP" sz="1600" b="0" i="0" smtClean="0">
                            <a:solidFill>
                              <a:srgbClr val="FF0BFF"/>
                            </a:solidFill>
                            <a:latin typeface="Cambria Math" panose="02040503050406030204" pitchFamily="18" charset="0"/>
                            <a:cs typeface="Times New Roman" panose="02020603050405020304" pitchFamily="18" charset="0"/>
                          </a:rPr>
                          <m:t>V</m:t>
                        </m:r>
                      </m:e>
                      <m:sub>
                        <m:r>
                          <a:rPr lang="en-US" altLang="ja-JP" sz="1600" b="0" i="1" smtClean="0">
                            <a:solidFill>
                              <a:srgbClr val="FF0BFF"/>
                            </a:solidFill>
                            <a:latin typeface="Cambria Math" panose="02040503050406030204" pitchFamily="18" charset="0"/>
                            <a:cs typeface="Times New Roman" panose="02020603050405020304" pitchFamily="18" charset="0"/>
                          </a:rPr>
                          <m:t>𝑅</m:t>
                        </m:r>
                      </m:sub>
                      <m:sup>
                        <m:r>
                          <a:rPr lang="en-US" altLang="ja-JP" sz="1600" b="0" i="1" smtClean="0">
                            <a:solidFill>
                              <a:srgbClr val="FF0BFF"/>
                            </a:solidFill>
                            <a:latin typeface="Cambria Math" panose="02040503050406030204" pitchFamily="18" charset="0"/>
                            <a:cs typeface="Times New Roman" panose="02020603050405020304" pitchFamily="18" charset="0"/>
                          </a:rPr>
                          <m:t>0</m:t>
                        </m:r>
                      </m:sup>
                    </m:sSubSup>
                  </m:oMath>
                </a14:m>
                <a:r>
                  <a:rPr kumimoji="1" lang="en-US" altLang="ja-JP" sz="1600" dirty="0">
                    <a:solidFill>
                      <a:srgbClr val="FF00FF"/>
                    </a:solidFill>
                    <a:latin typeface="Times New Roman" panose="02020603050405020304" pitchFamily="18" charset="0"/>
                    <a:cs typeface="Times New Roman" panose="02020603050405020304" pitchFamily="18" charset="0"/>
                  </a:rPr>
                  <a:t>=-36MeV</a:t>
                </a:r>
                <a:endParaRPr kumimoji="1" lang="ja-JP" altLang="en-US" sz="1600" dirty="0">
                  <a:solidFill>
                    <a:srgbClr val="FF00FF"/>
                  </a:solidFill>
                  <a:latin typeface="Times New Roman" panose="02020603050405020304" pitchFamily="18" charset="0"/>
                  <a:cs typeface="Times New Roman" panose="02020603050405020304" pitchFamily="18" charset="0"/>
                </a:endParaRPr>
              </a:p>
            </p:txBody>
          </p:sp>
        </mc:Choice>
        <mc:Fallback xmlns="">
          <p:sp>
            <p:nvSpPr>
              <p:cNvPr id="24" name="テキスト ボックス 23">
                <a:extLst>
                  <a:ext uri="{FF2B5EF4-FFF2-40B4-BE49-F238E27FC236}">
                    <a16:creationId xmlns:a16="http://schemas.microsoft.com/office/drawing/2014/main" id="{00D0276B-0AE4-4235-BF89-2B0E25FDAB27}"/>
                  </a:ext>
                </a:extLst>
              </p:cNvPr>
              <p:cNvSpPr txBox="1">
                <a:spLocks noRot="1" noChangeAspect="1" noMove="1" noResize="1" noEditPoints="1" noAdjustHandles="1" noChangeArrowheads="1" noChangeShapeType="1" noTextEdit="1"/>
              </p:cNvSpPr>
              <p:nvPr/>
            </p:nvSpPr>
            <p:spPr>
              <a:xfrm>
                <a:off x="9131884" y="5970177"/>
                <a:ext cx="1741908" cy="343556"/>
              </a:xfrm>
              <a:prstGeom prst="rect">
                <a:avLst/>
              </a:prstGeom>
              <a:blipFill>
                <a:blip r:embed="rId10"/>
                <a:stretch>
                  <a:fillRect t="-3509" b="-21053"/>
                </a:stretch>
              </a:blipFill>
            </p:spPr>
            <p:txBody>
              <a:bodyPr/>
              <a:lstStyle/>
              <a:p>
                <a:r>
                  <a:rPr lang="ja-JP" altLang="en-US">
                    <a:noFill/>
                  </a:rPr>
                  <a:t> </a:t>
                </a:r>
              </a:p>
            </p:txBody>
          </p:sp>
        </mc:Fallback>
      </mc:AlternateContent>
      <p:sp>
        <p:nvSpPr>
          <p:cNvPr id="22" name="楕円 21">
            <a:extLst>
              <a:ext uri="{FF2B5EF4-FFF2-40B4-BE49-F238E27FC236}">
                <a16:creationId xmlns:a16="http://schemas.microsoft.com/office/drawing/2014/main" id="{372F3A33-4D58-43D3-9C99-3C88C9283AC3}"/>
              </a:ext>
            </a:extLst>
          </p:cNvPr>
          <p:cNvSpPr/>
          <p:nvPr/>
        </p:nvSpPr>
        <p:spPr>
          <a:xfrm>
            <a:off x="9075738" y="5895406"/>
            <a:ext cx="140758" cy="141857"/>
          </a:xfrm>
          <a:prstGeom prst="ellipse">
            <a:avLst/>
          </a:prstGeom>
          <a:solidFill>
            <a:srgbClr val="FF0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7E57C272-37E6-47C2-8E9C-BFF5D37397E2}"/>
                  </a:ext>
                </a:extLst>
              </p:cNvPr>
              <p:cNvSpPr txBox="1"/>
              <p:nvPr/>
            </p:nvSpPr>
            <p:spPr>
              <a:xfrm>
                <a:off x="8651931" y="6473182"/>
                <a:ext cx="1126590" cy="380553"/>
              </a:xfrm>
              <a:prstGeom prst="rect">
                <a:avLst/>
              </a:prstGeom>
              <a:noFill/>
            </p:spPr>
            <p:txBody>
              <a:bodyPr wrap="none" rtlCol="0">
                <a:spAutoFit/>
              </a:bodyPr>
              <a:lstStyle/>
              <a:p>
                <a14:m>
                  <m:oMath xmlns:m="http://schemas.openxmlformats.org/officeDocument/2006/math">
                    <m:sSubSup>
                      <m:sSubSupPr>
                        <m:ctrlPr>
                          <a:rPr lang="en-US" altLang="ja-JP" i="1" dirty="0" smtClean="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kumimoji="1" lang="en-US" altLang="ja-JP" dirty="0">
                    <a:latin typeface="Times New Roman" panose="02020603050405020304" pitchFamily="18" charset="0"/>
                    <a:cs typeface="Times New Roman" panose="02020603050405020304" pitchFamily="18" charset="0"/>
                  </a:rPr>
                  <a:t> [MeV]</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35" name="テキスト ボックス 34">
                <a:extLst>
                  <a:ext uri="{FF2B5EF4-FFF2-40B4-BE49-F238E27FC236}">
                    <a16:creationId xmlns:a16="http://schemas.microsoft.com/office/drawing/2014/main" id="{7E57C272-37E6-47C2-8E9C-BFF5D37397E2}"/>
                  </a:ext>
                </a:extLst>
              </p:cNvPr>
              <p:cNvSpPr txBox="1">
                <a:spLocks noRot="1" noChangeAspect="1" noMove="1" noResize="1" noEditPoints="1" noAdjustHandles="1" noChangeArrowheads="1" noChangeShapeType="1" noTextEdit="1"/>
              </p:cNvSpPr>
              <p:nvPr/>
            </p:nvSpPr>
            <p:spPr>
              <a:xfrm>
                <a:off x="8651931" y="6473182"/>
                <a:ext cx="1126590" cy="380553"/>
              </a:xfrm>
              <a:prstGeom prst="rect">
                <a:avLst/>
              </a:prstGeom>
              <a:blipFill>
                <a:blip r:embed="rId11"/>
                <a:stretch>
                  <a:fillRect t="-6452" r="-3784" b="-25806"/>
                </a:stretch>
              </a:blipFill>
            </p:spPr>
            <p:txBody>
              <a:bodyPr/>
              <a:lstStyle/>
              <a:p>
                <a:r>
                  <a:rPr lang="ja-JP" altLang="en-US">
                    <a:noFill/>
                  </a:rPr>
                  <a:t> </a:t>
                </a:r>
              </a:p>
            </p:txBody>
          </p:sp>
        </mc:Fallback>
      </mc:AlternateContent>
      <p:sp>
        <p:nvSpPr>
          <p:cNvPr id="3" name="コンテンツ プレースホルダー 2">
            <a:extLst>
              <a:ext uri="{FF2B5EF4-FFF2-40B4-BE49-F238E27FC236}">
                <a16:creationId xmlns:a16="http://schemas.microsoft.com/office/drawing/2014/main" id="{387B0763-59E9-4D1A-83DE-47AC972D4A19}"/>
              </a:ext>
            </a:extLst>
          </p:cNvPr>
          <p:cNvSpPr>
            <a:spLocks noGrp="1"/>
          </p:cNvSpPr>
          <p:nvPr>
            <p:ph idx="1"/>
          </p:nvPr>
        </p:nvSpPr>
        <p:spPr/>
        <p:txBody>
          <a:bodyPr/>
          <a:lstStyle/>
          <a:p>
            <a:endParaRPr lang="ja-JP" altLang="en-US"/>
          </a:p>
        </p:txBody>
      </p:sp>
      <p:sp>
        <p:nvSpPr>
          <p:cNvPr id="7" name="タイトル 6">
            <a:extLst>
              <a:ext uri="{FF2B5EF4-FFF2-40B4-BE49-F238E27FC236}">
                <a16:creationId xmlns:a16="http://schemas.microsoft.com/office/drawing/2014/main" id="{8241C9FF-C2E1-472F-A669-49CF2CBBBCB0}"/>
              </a:ext>
            </a:extLst>
          </p:cNvPr>
          <p:cNvSpPr>
            <a:spLocks noGrp="1"/>
          </p:cNvSpPr>
          <p:nvPr>
            <p:ph type="title"/>
          </p:nvPr>
        </p:nvSpPr>
        <p:spPr/>
        <p:txBody>
          <a:bodyPr/>
          <a:lstStyle/>
          <a:p>
            <a:endParaRPr lang="ja-JP" altLang="en-US"/>
          </a:p>
        </p:txBody>
      </p:sp>
      <mc:AlternateContent xmlns:mc="http://schemas.openxmlformats.org/markup-compatibility/2006" xmlns:a14="http://schemas.microsoft.com/office/drawing/2010/main">
        <mc:Choice Requires="a14">
          <p:sp>
            <p:nvSpPr>
              <p:cNvPr id="25" name="コンテンツ プレースホルダー 2">
                <a:extLst>
                  <a:ext uri="{FF2B5EF4-FFF2-40B4-BE49-F238E27FC236}">
                    <a16:creationId xmlns:a16="http://schemas.microsoft.com/office/drawing/2014/main" id="{1D64B95F-A8BC-441F-81FD-B699B0772EB7}"/>
                  </a:ext>
                </a:extLst>
              </p:cNvPr>
              <p:cNvSpPr txBox="1">
                <a:spLocks/>
              </p:cNvSpPr>
              <p:nvPr/>
            </p:nvSpPr>
            <p:spPr>
              <a:xfrm>
                <a:off x="123825" y="1165386"/>
                <a:ext cx="12382500" cy="1801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a:latin typeface="Times New Roman" panose="02020603050405020304" pitchFamily="18" charset="0"/>
                    <a:cs typeface="Times New Roman" panose="02020603050405020304" pitchFamily="18" charset="0"/>
                  </a:rPr>
                  <a:t>Estimate the evaluation function about optical parameter </a:t>
                </a:r>
                <a14:m>
                  <m:oMath xmlns:m="http://schemas.openxmlformats.org/officeDocument/2006/math">
                    <m:sSubSup>
                      <m:sSubSupPr>
                        <m:ctrlPr>
                          <a:rPr lang="en-US" altLang="ja-JP" i="1" dirty="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lang="en-US" altLang="ja-JP" dirty="0">
                    <a:latin typeface="Times New Roman" panose="02020603050405020304" pitchFamily="18" charset="0"/>
                    <a:cs typeface="Times New Roman" panose="02020603050405020304" pitchFamily="18" charset="0"/>
                  </a:rPr>
                  <a:t> by </a:t>
                </a:r>
                <a:r>
                  <a:rPr lang="en-US" altLang="ja-JP" dirty="0">
                    <a:solidFill>
                      <a:prstClr val="black"/>
                    </a:solidFill>
                    <a:latin typeface="Times New Roman" panose="02020603050405020304" pitchFamily="18" charset="0"/>
                    <a:cs typeface="Times New Roman" panose="02020603050405020304" pitchFamily="18" charset="0"/>
                  </a:rPr>
                  <a:t>Gaussian process regression </a:t>
                </a:r>
                <a:r>
                  <a:rPr lang="en-US" altLang="ja-JP" dirty="0">
                    <a:latin typeface="Times New Roman" panose="02020603050405020304" pitchFamily="18" charset="0"/>
                    <a:cs typeface="Times New Roman" panose="02020603050405020304" pitchFamily="18" charset="0"/>
                  </a:rPr>
                  <a:t>from the sampling results .</a:t>
                </a:r>
                <a:br>
                  <a:rPr lang="en-US" altLang="ja-JP" dirty="0">
                    <a:latin typeface="Times New Roman" panose="02020603050405020304" pitchFamily="18" charset="0"/>
                    <a:cs typeface="Times New Roman" panose="02020603050405020304" pitchFamily="18" charset="0"/>
                  </a:rPr>
                </a:br>
                <a:r>
                  <a:rPr lang="en-US" altLang="ja-JP" dirty="0">
                    <a:latin typeface="Times New Roman" panose="02020603050405020304" pitchFamily="18" charset="0"/>
                    <a:cs typeface="Times New Roman" panose="02020603050405020304" pitchFamily="18" charset="0"/>
                  </a:rPr>
                  <a:t>Calculate the evaluation function for</a:t>
                </a:r>
                <a:r>
                  <a:rPr lang="ja-JP" alt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i="1" dirty="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lang="en-US" altLang="ja-JP" dirty="0">
                    <a:latin typeface="Times New Roman" panose="02020603050405020304" pitchFamily="18" charset="0"/>
                    <a:cs typeface="Times New Roman" panose="02020603050405020304" pitchFamily="18" charset="0"/>
                  </a:rPr>
                  <a:t>, where the large uncertainty and the small predicted value. </a:t>
                </a:r>
              </a:p>
            </p:txBody>
          </p:sp>
        </mc:Choice>
        <mc:Fallback xmlns="">
          <p:sp>
            <p:nvSpPr>
              <p:cNvPr id="25" name="コンテンツ プレースホルダー 2">
                <a:extLst>
                  <a:ext uri="{FF2B5EF4-FFF2-40B4-BE49-F238E27FC236}">
                    <a16:creationId xmlns:a16="http://schemas.microsoft.com/office/drawing/2014/main" id="{1D64B95F-A8BC-441F-81FD-B699B0772EB7}"/>
                  </a:ext>
                </a:extLst>
              </p:cNvPr>
              <p:cNvSpPr txBox="1">
                <a:spLocks noRot="1" noChangeAspect="1" noMove="1" noResize="1" noEditPoints="1" noAdjustHandles="1" noChangeArrowheads="1" noChangeShapeType="1" noTextEdit="1"/>
              </p:cNvSpPr>
              <p:nvPr/>
            </p:nvSpPr>
            <p:spPr>
              <a:xfrm>
                <a:off x="123825" y="1165386"/>
                <a:ext cx="12382500" cy="1801313"/>
              </a:xfrm>
              <a:prstGeom prst="rect">
                <a:avLst/>
              </a:prstGeom>
              <a:blipFill>
                <a:blip r:embed="rId12"/>
                <a:stretch>
                  <a:fillRect l="-984" t="-4730" b="-1351"/>
                </a:stretch>
              </a:blipFill>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70D33676-590B-E458-FB17-B6A15EDE6F3A}"/>
              </a:ext>
            </a:extLst>
          </p:cNvPr>
          <p:cNvSpPr txBox="1">
            <a:spLocks/>
          </p:cNvSpPr>
          <p:nvPr/>
        </p:nvSpPr>
        <p:spPr>
          <a:xfrm>
            <a:off x="333375" y="377394"/>
            <a:ext cx="11525249" cy="51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400" u="sng">
                <a:latin typeface="Times New Roman" panose="02020603050405020304" pitchFamily="18" charset="0"/>
                <a:ea typeface="游ゴシック Medium" panose="020B0500000000000000" pitchFamily="50" charset="-128"/>
                <a:cs typeface="Times New Roman" panose="02020603050405020304" pitchFamily="18" charset="0"/>
              </a:rPr>
              <a:t>Framework : An Example of optimization by machine learning</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6935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F61EF76-93ED-4F54-8BFB-CB955C19F6F5}"/>
              </a:ext>
            </a:extLst>
          </p:cNvPr>
          <p:cNvPicPr>
            <a:picLocks noChangeAspect="1"/>
          </p:cNvPicPr>
          <p:nvPr/>
        </p:nvPicPr>
        <p:blipFill rotWithShape="1">
          <a:blip r:embed="rId3">
            <a:extLst>
              <a:ext uri="{28A0092B-C50C-407E-A947-70E740481C1C}">
                <a14:useLocalDpi xmlns:a14="http://schemas.microsoft.com/office/drawing/2010/main" val="0"/>
              </a:ext>
            </a:extLst>
          </a:blip>
          <a:srcRect t="24823" r="20013" b="29003"/>
          <a:stretch/>
        </p:blipFill>
        <p:spPr>
          <a:xfrm>
            <a:off x="6308586" y="3115644"/>
            <a:ext cx="4509236" cy="3816354"/>
          </a:xfrm>
          <a:prstGeom prst="rect">
            <a:avLst/>
          </a:prstGeom>
        </p:spPr>
      </p:pic>
      <p:pic>
        <p:nvPicPr>
          <p:cNvPr id="12" name="図 11">
            <a:extLst>
              <a:ext uri="{FF2B5EF4-FFF2-40B4-BE49-F238E27FC236}">
                <a16:creationId xmlns:a16="http://schemas.microsoft.com/office/drawing/2014/main" id="{9DBC272F-C6B8-4821-822B-FA4A72AD8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483" y="3115884"/>
            <a:ext cx="3924947" cy="4121491"/>
          </a:xfrm>
          <a:prstGeom prst="rect">
            <a:avLst/>
          </a:prstGeom>
        </p:spPr>
      </p:pic>
      <p:pic>
        <p:nvPicPr>
          <p:cNvPr id="6" name="図 5" descr="グラフ, 折れ線グラフ, ヒストグラム&#10;&#10;自動的に生成された説明" hidden="1">
            <a:extLst>
              <a:ext uri="{FF2B5EF4-FFF2-40B4-BE49-F238E27FC236}">
                <a16:creationId xmlns:a16="http://schemas.microsoft.com/office/drawing/2014/main" id="{FDB39DF4-E4C1-40A8-812E-FB8E4C8451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181" y="2857500"/>
            <a:ext cx="3143250" cy="3143250"/>
          </a:xfrm>
          <a:prstGeom prst="rect">
            <a:avLst/>
          </a:prstGeom>
        </p:spPr>
      </p:pic>
      <p:pic>
        <p:nvPicPr>
          <p:cNvPr id="41" name="図 40" descr="テキスト&#10;&#10;自動的に生成された説明">
            <a:extLst>
              <a:ext uri="{FF2B5EF4-FFF2-40B4-BE49-F238E27FC236}">
                <a16:creationId xmlns:a16="http://schemas.microsoft.com/office/drawing/2014/main" id="{25B8DA92-A449-4F81-9543-ABD8B8C22CE1}"/>
              </a:ext>
            </a:extLst>
          </p:cNvPr>
          <p:cNvPicPr>
            <a:picLocks noChangeAspect="1"/>
          </p:cNvPicPr>
          <p:nvPr/>
        </p:nvPicPr>
        <p:blipFill rotWithShape="1">
          <a:blip r:embed="rId6">
            <a:extLst>
              <a:ext uri="{28A0092B-C50C-407E-A947-70E740481C1C}">
                <a14:useLocalDpi xmlns:a14="http://schemas.microsoft.com/office/drawing/2010/main" val="0"/>
              </a:ext>
            </a:extLst>
          </a:blip>
          <a:srcRect l="17138" t="9279" r="76925" b="27099"/>
          <a:stretch/>
        </p:blipFill>
        <p:spPr>
          <a:xfrm rot="16200000">
            <a:off x="6780930" y="3593615"/>
            <a:ext cx="264569" cy="356859"/>
          </a:xfrm>
          <a:prstGeom prst="rect">
            <a:avLst/>
          </a:prstGeom>
        </p:spPr>
      </p:pic>
      <p:sp>
        <p:nvSpPr>
          <p:cNvPr id="43" name="テキスト ボックス 42">
            <a:extLst>
              <a:ext uri="{FF2B5EF4-FFF2-40B4-BE49-F238E27FC236}">
                <a16:creationId xmlns:a16="http://schemas.microsoft.com/office/drawing/2014/main" id="{1D6F914E-DBD8-4EEE-B567-05C82FBD1632}"/>
              </a:ext>
            </a:extLst>
          </p:cNvPr>
          <p:cNvSpPr txBox="1"/>
          <p:nvPr/>
        </p:nvSpPr>
        <p:spPr>
          <a:xfrm>
            <a:off x="9815849" y="2981259"/>
            <a:ext cx="1310783" cy="461665"/>
          </a:xfrm>
          <a:prstGeom prst="rect">
            <a:avLst/>
          </a:prstGeom>
          <a:solidFill>
            <a:schemeClr val="bg1"/>
          </a:solidFill>
          <a:ln>
            <a:solidFill>
              <a:schemeClr val="tx1"/>
            </a:solidFill>
          </a:ln>
        </p:spPr>
        <p:txBody>
          <a:bodyPr wrap="square" rtlCol="0">
            <a:spAutoFit/>
          </a:bodyPr>
          <a:lstStyle/>
          <a:p>
            <a:pPr algn="ctr"/>
            <a:r>
              <a:rPr kumimoji="1" lang="en-US" altLang="ja-JP" sz="2400" dirty="0">
                <a:latin typeface="Times New Roman" panose="02020603050405020304" pitchFamily="18" charset="0"/>
                <a:cs typeface="Times New Roman" panose="02020603050405020304" pitchFamily="18" charset="0"/>
              </a:rPr>
              <a:t>n=4</a:t>
            </a:r>
            <a:endParaRPr kumimoji="1" lang="ja-JP" altLang="en-US" sz="2400" dirty="0">
              <a:latin typeface="Times New Roman" panose="02020603050405020304" pitchFamily="18" charset="0"/>
              <a:cs typeface="Times New Roman" panose="02020603050405020304" pitchFamily="18" charset="0"/>
            </a:endParaRPr>
          </a:p>
        </p:txBody>
      </p:sp>
      <p:sp>
        <p:nvSpPr>
          <p:cNvPr id="14" name="スライド番号プレースホルダー 4">
            <a:extLst>
              <a:ext uri="{FF2B5EF4-FFF2-40B4-BE49-F238E27FC236}">
                <a16:creationId xmlns:a16="http://schemas.microsoft.com/office/drawing/2014/main" id="{B7D61945-03D7-47EE-97DE-47B44E556DB7}"/>
              </a:ext>
            </a:extLst>
          </p:cNvPr>
          <p:cNvSpPr txBox="1">
            <a:spLocks/>
          </p:cNvSpPr>
          <p:nvPr/>
        </p:nvSpPr>
        <p:spPr>
          <a:xfrm>
            <a:off x="9984335" y="6458178"/>
            <a:ext cx="2140989" cy="38608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11</a:t>
            </a:fld>
            <a:endParaRPr kumimoji="1" lang="ja-JP" altLang="en-US" sz="1800" dirty="0"/>
          </a:p>
        </p:txBody>
      </p:sp>
      <p:sp>
        <p:nvSpPr>
          <p:cNvPr id="4" name="正方形/長方形 3">
            <a:extLst>
              <a:ext uri="{FF2B5EF4-FFF2-40B4-BE49-F238E27FC236}">
                <a16:creationId xmlns:a16="http://schemas.microsoft.com/office/drawing/2014/main" id="{FCE57FC6-4D75-443A-9AC0-A78CF2D73CBA}"/>
              </a:ext>
            </a:extLst>
          </p:cNvPr>
          <p:cNvSpPr/>
          <p:nvPr/>
        </p:nvSpPr>
        <p:spPr>
          <a:xfrm>
            <a:off x="8624236" y="6568440"/>
            <a:ext cx="1051289" cy="19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2A99C4C-DEA7-487F-9546-C8D6BB629B62}"/>
              </a:ext>
            </a:extLst>
          </p:cNvPr>
          <p:cNvSpPr/>
          <p:nvPr/>
        </p:nvSpPr>
        <p:spPr>
          <a:xfrm>
            <a:off x="4167895" y="3909571"/>
            <a:ext cx="194555" cy="220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ADDA0224-6508-46A1-9936-D3F84713942B}"/>
                  </a:ext>
                </a:extLst>
              </p:cNvPr>
              <p:cNvSpPr txBox="1"/>
              <p:nvPr/>
            </p:nvSpPr>
            <p:spPr>
              <a:xfrm>
                <a:off x="4006607" y="3872579"/>
                <a:ext cx="517129" cy="2203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800" i="1" dirty="0" smtClean="0">
                              <a:latin typeface="Cambria Math" panose="02040503050406030204" pitchFamily="18" charset="0"/>
                              <a:cs typeface="Times New Roman" panose="02020603050405020304" pitchFamily="18" charset="0"/>
                            </a:rPr>
                          </m:ctrlPr>
                        </m:sSubSupPr>
                        <m:e>
                          <m:r>
                            <m:rPr>
                              <m:sty m:val="p"/>
                            </m:rPr>
                            <a:rPr lang="en-US" altLang="ja-JP" sz="800" dirty="0">
                              <a:latin typeface="Cambria Math" panose="02040503050406030204" pitchFamily="18" charset="0"/>
                              <a:cs typeface="Times New Roman" panose="02020603050405020304" pitchFamily="18" charset="0"/>
                            </a:rPr>
                            <m:t>V</m:t>
                          </m:r>
                        </m:e>
                        <m:sub>
                          <m:r>
                            <m:rPr>
                              <m:sty m:val="p"/>
                            </m:rPr>
                            <a:rPr lang="en-US" altLang="ja-JP" sz="800" dirty="0">
                              <a:latin typeface="Cambria Math" panose="02040503050406030204" pitchFamily="18" charset="0"/>
                              <a:cs typeface="Times New Roman" panose="02020603050405020304" pitchFamily="18" charset="0"/>
                            </a:rPr>
                            <m:t>R</m:t>
                          </m:r>
                        </m:sub>
                        <m:sup>
                          <m:r>
                            <a:rPr lang="en-US" altLang="ja-JP" sz="800" i="1" dirty="0">
                              <a:latin typeface="Cambria Math" panose="02040503050406030204" pitchFamily="18" charset="0"/>
                              <a:cs typeface="Times New Roman" panose="02020603050405020304" pitchFamily="18" charset="0"/>
                            </a:rPr>
                            <m:t>0</m:t>
                          </m:r>
                        </m:sup>
                      </m:sSubSup>
                    </m:oMath>
                  </m:oMathPara>
                </a14:m>
                <a:endParaRPr kumimoji="1" lang="ja-JP" altLang="en-US" sz="800" dirty="0"/>
              </a:p>
            </p:txBody>
          </p:sp>
        </mc:Choice>
        <mc:Fallback xmlns="">
          <p:sp>
            <p:nvSpPr>
              <p:cNvPr id="19" name="テキスト ボックス 18">
                <a:extLst>
                  <a:ext uri="{FF2B5EF4-FFF2-40B4-BE49-F238E27FC236}">
                    <a16:creationId xmlns:a16="http://schemas.microsoft.com/office/drawing/2014/main" id="{ADDA0224-6508-46A1-9936-D3F84713942B}"/>
                  </a:ext>
                </a:extLst>
              </p:cNvPr>
              <p:cNvSpPr txBox="1">
                <a:spLocks noRot="1" noChangeAspect="1" noMove="1" noResize="1" noEditPoints="1" noAdjustHandles="1" noChangeArrowheads="1" noChangeShapeType="1" noTextEdit="1"/>
              </p:cNvSpPr>
              <p:nvPr/>
            </p:nvSpPr>
            <p:spPr>
              <a:xfrm>
                <a:off x="4006607" y="3872579"/>
                <a:ext cx="517129" cy="220381"/>
              </a:xfrm>
              <a:prstGeom prst="rect">
                <a:avLst/>
              </a:prstGeom>
              <a:blipFill>
                <a:blip r:embed="rId9"/>
                <a:stretch>
                  <a:fillRect/>
                </a:stretch>
              </a:blipFill>
            </p:spPr>
            <p:txBody>
              <a:bodyPr/>
              <a:lstStyle/>
              <a:p>
                <a:r>
                  <a:rPr lang="ja-JP" altLang="en-US">
                    <a:noFill/>
                  </a:rPr>
                  <a:t> </a:t>
                </a:r>
              </a:p>
            </p:txBody>
          </p:sp>
        </mc:Fallback>
      </mc:AlternateContent>
      <p:sp>
        <p:nvSpPr>
          <p:cNvPr id="5" name="楕円 4">
            <a:extLst>
              <a:ext uri="{FF2B5EF4-FFF2-40B4-BE49-F238E27FC236}">
                <a16:creationId xmlns:a16="http://schemas.microsoft.com/office/drawing/2014/main" id="{DA037BC2-66BD-4FED-A9AC-DBED94DE92C7}"/>
              </a:ext>
            </a:extLst>
          </p:cNvPr>
          <p:cNvSpPr/>
          <p:nvPr/>
        </p:nvSpPr>
        <p:spPr>
          <a:xfrm>
            <a:off x="9075738" y="5895406"/>
            <a:ext cx="140758" cy="141857"/>
          </a:xfrm>
          <a:prstGeom prst="ellipse">
            <a:avLst/>
          </a:prstGeom>
          <a:solidFill>
            <a:srgbClr val="FF0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129DF263-C7DA-48E4-87C5-95859A3BD2F8}"/>
                  </a:ext>
                </a:extLst>
              </p:cNvPr>
              <p:cNvSpPr txBox="1"/>
              <p:nvPr/>
            </p:nvSpPr>
            <p:spPr>
              <a:xfrm>
                <a:off x="8651931" y="6473182"/>
                <a:ext cx="1126590" cy="380553"/>
              </a:xfrm>
              <a:prstGeom prst="rect">
                <a:avLst/>
              </a:prstGeom>
              <a:noFill/>
            </p:spPr>
            <p:txBody>
              <a:bodyPr wrap="none" rtlCol="0">
                <a:spAutoFit/>
              </a:bodyPr>
              <a:lstStyle/>
              <a:p>
                <a14:m>
                  <m:oMath xmlns:m="http://schemas.openxmlformats.org/officeDocument/2006/math">
                    <m:sSubSup>
                      <m:sSubSupPr>
                        <m:ctrlPr>
                          <a:rPr lang="en-US" altLang="ja-JP" i="1" dirty="0" smtClean="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kumimoji="1" lang="en-US" altLang="ja-JP" dirty="0">
                    <a:latin typeface="Times New Roman" panose="02020603050405020304" pitchFamily="18" charset="0"/>
                    <a:cs typeface="Times New Roman" panose="02020603050405020304" pitchFamily="18" charset="0"/>
                  </a:rPr>
                  <a:t> [MeV]</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16" name="テキスト ボックス 15">
                <a:extLst>
                  <a:ext uri="{FF2B5EF4-FFF2-40B4-BE49-F238E27FC236}">
                    <a16:creationId xmlns:a16="http://schemas.microsoft.com/office/drawing/2014/main" id="{129DF263-C7DA-48E4-87C5-95859A3BD2F8}"/>
                  </a:ext>
                </a:extLst>
              </p:cNvPr>
              <p:cNvSpPr txBox="1">
                <a:spLocks noRot="1" noChangeAspect="1" noMove="1" noResize="1" noEditPoints="1" noAdjustHandles="1" noChangeArrowheads="1" noChangeShapeType="1" noTextEdit="1"/>
              </p:cNvSpPr>
              <p:nvPr/>
            </p:nvSpPr>
            <p:spPr>
              <a:xfrm>
                <a:off x="8651931" y="6473182"/>
                <a:ext cx="1126590" cy="380553"/>
              </a:xfrm>
              <a:prstGeom prst="rect">
                <a:avLst/>
              </a:prstGeom>
              <a:blipFill>
                <a:blip r:embed="rId10"/>
                <a:stretch>
                  <a:fillRect t="-6452" r="-3784" b="-25806"/>
                </a:stretch>
              </a:blipFill>
            </p:spPr>
            <p:txBody>
              <a:bodyPr/>
              <a:lstStyle/>
              <a:p>
                <a:r>
                  <a:rPr lang="ja-JP" altLang="en-US">
                    <a:noFill/>
                  </a:rPr>
                  <a:t> </a:t>
                </a:r>
              </a:p>
            </p:txBody>
          </p:sp>
        </mc:Fallback>
      </mc:AlternateContent>
      <p:sp>
        <p:nvSpPr>
          <p:cNvPr id="3" name="コンテンツ プレースホルダー 2">
            <a:extLst>
              <a:ext uri="{FF2B5EF4-FFF2-40B4-BE49-F238E27FC236}">
                <a16:creationId xmlns:a16="http://schemas.microsoft.com/office/drawing/2014/main" id="{CD7C1868-C19B-46AD-8222-846B3AF8F398}"/>
              </a:ext>
            </a:extLst>
          </p:cNvPr>
          <p:cNvSpPr>
            <a:spLocks noGrp="1"/>
          </p:cNvSpPr>
          <p:nvPr>
            <p:ph idx="1"/>
          </p:nvPr>
        </p:nvSpPr>
        <p:spPr/>
        <p:txBody>
          <a:bodyPr/>
          <a:lstStyle/>
          <a:p>
            <a:endParaRPr lang="ja-JP" altLang="en-US"/>
          </a:p>
        </p:txBody>
      </p:sp>
      <p:sp>
        <p:nvSpPr>
          <p:cNvPr id="8" name="タイトル 7">
            <a:extLst>
              <a:ext uri="{FF2B5EF4-FFF2-40B4-BE49-F238E27FC236}">
                <a16:creationId xmlns:a16="http://schemas.microsoft.com/office/drawing/2014/main" id="{F74217D7-2BF0-4E33-9E02-390734F600EE}"/>
              </a:ext>
            </a:extLst>
          </p:cNvPr>
          <p:cNvSpPr>
            <a:spLocks noGrp="1"/>
          </p:cNvSpPr>
          <p:nvPr>
            <p:ph type="title"/>
          </p:nvPr>
        </p:nvSpPr>
        <p:spPr/>
        <p:txBody>
          <a:bodyPr/>
          <a:lstStyle/>
          <a:p>
            <a:endParaRPr lang="ja-JP" altLang="en-US"/>
          </a:p>
        </p:txBody>
      </p:sp>
      <mc:AlternateContent xmlns:mc="http://schemas.openxmlformats.org/markup-compatibility/2006" xmlns:a14="http://schemas.microsoft.com/office/drawing/2010/main">
        <mc:Choice Requires="a14">
          <p:sp>
            <p:nvSpPr>
              <p:cNvPr id="22" name="コンテンツ プレースホルダー 2">
                <a:extLst>
                  <a:ext uri="{FF2B5EF4-FFF2-40B4-BE49-F238E27FC236}">
                    <a16:creationId xmlns:a16="http://schemas.microsoft.com/office/drawing/2014/main" id="{9C91B5C7-0CAD-4854-A1AE-284729350AF5}"/>
                  </a:ext>
                </a:extLst>
              </p:cNvPr>
              <p:cNvSpPr txBox="1">
                <a:spLocks/>
              </p:cNvSpPr>
              <p:nvPr/>
            </p:nvSpPr>
            <p:spPr>
              <a:xfrm>
                <a:off x="123825" y="1165386"/>
                <a:ext cx="12382500" cy="1801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a:latin typeface="Times New Roman" panose="02020603050405020304" pitchFamily="18" charset="0"/>
                    <a:cs typeface="Times New Roman" panose="02020603050405020304" pitchFamily="18" charset="0"/>
                  </a:rPr>
                  <a:t>Estimate the evaluation function about optical parameter </a:t>
                </a:r>
                <a14:m>
                  <m:oMath xmlns:m="http://schemas.openxmlformats.org/officeDocument/2006/math">
                    <m:sSubSup>
                      <m:sSubSupPr>
                        <m:ctrlPr>
                          <a:rPr lang="en-US" altLang="ja-JP" i="1" dirty="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lang="en-US" altLang="ja-JP" dirty="0">
                    <a:latin typeface="Times New Roman" panose="02020603050405020304" pitchFamily="18" charset="0"/>
                    <a:cs typeface="Times New Roman" panose="02020603050405020304" pitchFamily="18" charset="0"/>
                  </a:rPr>
                  <a:t> by </a:t>
                </a:r>
                <a:r>
                  <a:rPr lang="en-US" altLang="ja-JP" dirty="0">
                    <a:solidFill>
                      <a:prstClr val="black"/>
                    </a:solidFill>
                    <a:latin typeface="Times New Roman" panose="02020603050405020304" pitchFamily="18" charset="0"/>
                    <a:cs typeface="Times New Roman" panose="02020603050405020304" pitchFamily="18" charset="0"/>
                  </a:rPr>
                  <a:t>Gaussian process regression </a:t>
                </a:r>
                <a:r>
                  <a:rPr lang="en-US" altLang="ja-JP" dirty="0">
                    <a:latin typeface="Times New Roman" panose="02020603050405020304" pitchFamily="18" charset="0"/>
                    <a:cs typeface="Times New Roman" panose="02020603050405020304" pitchFamily="18" charset="0"/>
                  </a:rPr>
                  <a:t>from the sampling results .</a:t>
                </a:r>
                <a:br>
                  <a:rPr lang="en-US" altLang="ja-JP" dirty="0">
                    <a:latin typeface="Times New Roman" panose="02020603050405020304" pitchFamily="18" charset="0"/>
                    <a:cs typeface="Times New Roman" panose="02020603050405020304" pitchFamily="18" charset="0"/>
                  </a:rPr>
                </a:br>
                <a:r>
                  <a:rPr lang="en-US" altLang="ja-JP" dirty="0">
                    <a:latin typeface="Times New Roman" panose="02020603050405020304" pitchFamily="18" charset="0"/>
                    <a:cs typeface="Times New Roman" panose="02020603050405020304" pitchFamily="18" charset="0"/>
                  </a:rPr>
                  <a:t>Calculate the evaluation function for</a:t>
                </a:r>
                <a:r>
                  <a:rPr lang="ja-JP" alt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i="1" dirty="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lang="en-US" altLang="ja-JP" dirty="0">
                    <a:latin typeface="Times New Roman" panose="02020603050405020304" pitchFamily="18" charset="0"/>
                    <a:cs typeface="Times New Roman" panose="02020603050405020304" pitchFamily="18" charset="0"/>
                  </a:rPr>
                  <a:t>, where the large uncertainty and the small predicted value. </a:t>
                </a:r>
              </a:p>
            </p:txBody>
          </p:sp>
        </mc:Choice>
        <mc:Fallback xmlns="">
          <p:sp>
            <p:nvSpPr>
              <p:cNvPr id="22" name="コンテンツ プレースホルダー 2">
                <a:extLst>
                  <a:ext uri="{FF2B5EF4-FFF2-40B4-BE49-F238E27FC236}">
                    <a16:creationId xmlns:a16="http://schemas.microsoft.com/office/drawing/2014/main" id="{9C91B5C7-0CAD-4854-A1AE-284729350AF5}"/>
                  </a:ext>
                </a:extLst>
              </p:cNvPr>
              <p:cNvSpPr txBox="1">
                <a:spLocks noRot="1" noChangeAspect="1" noMove="1" noResize="1" noEditPoints="1" noAdjustHandles="1" noChangeArrowheads="1" noChangeShapeType="1" noTextEdit="1"/>
              </p:cNvSpPr>
              <p:nvPr/>
            </p:nvSpPr>
            <p:spPr>
              <a:xfrm>
                <a:off x="123825" y="1165386"/>
                <a:ext cx="12382500" cy="1801313"/>
              </a:xfrm>
              <a:prstGeom prst="rect">
                <a:avLst/>
              </a:prstGeom>
              <a:blipFill>
                <a:blip r:embed="rId11"/>
                <a:stretch>
                  <a:fillRect l="-984" t="-4730" b="-1351"/>
                </a:stretch>
              </a:blipFill>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E491BC2B-4583-561D-CC09-59304A45D428}"/>
              </a:ext>
            </a:extLst>
          </p:cNvPr>
          <p:cNvSpPr txBox="1">
            <a:spLocks/>
          </p:cNvSpPr>
          <p:nvPr/>
        </p:nvSpPr>
        <p:spPr>
          <a:xfrm>
            <a:off x="333375" y="377394"/>
            <a:ext cx="11525249" cy="51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400" u="sng">
                <a:latin typeface="Times New Roman" panose="02020603050405020304" pitchFamily="18" charset="0"/>
                <a:ea typeface="游ゴシック Medium" panose="020B0500000000000000" pitchFamily="50" charset="-128"/>
                <a:cs typeface="Times New Roman" panose="02020603050405020304" pitchFamily="18" charset="0"/>
              </a:rPr>
              <a:t>Framework : An Example of optimization by machine learning</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69328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2EF3E72C-0602-4C27-BA95-852A620C32BC}"/>
              </a:ext>
            </a:extLst>
          </p:cNvPr>
          <p:cNvGrpSpPr/>
          <p:nvPr/>
        </p:nvGrpSpPr>
        <p:grpSpPr>
          <a:xfrm>
            <a:off x="6299938" y="3032699"/>
            <a:ext cx="4333356" cy="3754847"/>
            <a:chOff x="4000133" y="2820112"/>
            <a:chExt cx="4340563" cy="3754848"/>
          </a:xfrm>
        </p:grpSpPr>
        <p:pic>
          <p:nvPicPr>
            <p:cNvPr id="16" name="図 15">
              <a:extLst>
                <a:ext uri="{FF2B5EF4-FFF2-40B4-BE49-F238E27FC236}">
                  <a16:creationId xmlns:a16="http://schemas.microsoft.com/office/drawing/2014/main" id="{7D02BDCD-E9E9-45E5-934E-1EAD39EAF6F4}"/>
                </a:ext>
              </a:extLst>
            </p:cNvPr>
            <p:cNvPicPr>
              <a:picLocks noChangeAspect="1"/>
            </p:cNvPicPr>
            <p:nvPr/>
          </p:nvPicPr>
          <p:blipFill rotWithShape="1">
            <a:blip r:embed="rId3">
              <a:extLst>
                <a:ext uri="{28A0092B-C50C-407E-A947-70E740481C1C}">
                  <a14:useLocalDpi xmlns:a14="http://schemas.microsoft.com/office/drawing/2010/main" val="0"/>
                </a:ext>
              </a:extLst>
            </a:blip>
            <a:srcRect l="-106" t="25805" r="78799" b="36492"/>
            <a:stretch/>
          </p:blipFill>
          <p:spPr>
            <a:xfrm>
              <a:off x="4000133" y="2986224"/>
              <a:ext cx="1201153" cy="3116194"/>
            </a:xfrm>
            <a:prstGeom prst="rect">
              <a:avLst/>
            </a:prstGeom>
          </p:spPr>
        </p:pic>
        <p:grpSp>
          <p:nvGrpSpPr>
            <p:cNvPr id="17" name="グループ化 16">
              <a:extLst>
                <a:ext uri="{FF2B5EF4-FFF2-40B4-BE49-F238E27FC236}">
                  <a16:creationId xmlns:a16="http://schemas.microsoft.com/office/drawing/2014/main" id="{505F53CE-2E2D-445C-A6F6-A1247665123A}"/>
                </a:ext>
              </a:extLst>
            </p:cNvPr>
            <p:cNvGrpSpPr/>
            <p:nvPr/>
          </p:nvGrpSpPr>
          <p:grpSpPr>
            <a:xfrm>
              <a:off x="4432113" y="2820112"/>
              <a:ext cx="3908583" cy="3754848"/>
              <a:chOff x="4432113" y="2820112"/>
              <a:chExt cx="3908583" cy="3754848"/>
            </a:xfrm>
          </p:grpSpPr>
          <p:pic>
            <p:nvPicPr>
              <p:cNvPr id="18" name="図 17">
                <a:extLst>
                  <a:ext uri="{FF2B5EF4-FFF2-40B4-BE49-F238E27FC236}">
                    <a16:creationId xmlns:a16="http://schemas.microsoft.com/office/drawing/2014/main" id="{AE77DB94-8565-4737-903F-F068E258EFB0}"/>
                  </a:ext>
                </a:extLst>
              </p:cNvPr>
              <p:cNvPicPr>
                <a:picLocks noChangeAspect="1"/>
              </p:cNvPicPr>
              <p:nvPr/>
            </p:nvPicPr>
            <p:blipFill rotWithShape="1">
              <a:blip r:embed="rId4">
                <a:extLst>
                  <a:ext uri="{28A0092B-C50C-407E-A947-70E740481C1C}">
                    <a14:useLocalDpi xmlns:a14="http://schemas.microsoft.com/office/drawing/2010/main" val="0"/>
                  </a:ext>
                </a:extLst>
              </a:blip>
              <a:srcRect l="21243" t="21727" r="23098" b="28704"/>
              <a:stretch/>
            </p:blipFill>
            <p:spPr>
              <a:xfrm>
                <a:off x="5201286" y="2820112"/>
                <a:ext cx="3139410" cy="3754848"/>
              </a:xfrm>
              <a:prstGeom prst="rect">
                <a:avLst/>
              </a:prstGeom>
            </p:spPr>
          </p:pic>
          <p:pic>
            <p:nvPicPr>
              <p:cNvPr id="22" name="図 21" descr="テキスト&#10;&#10;自動的に生成された説明">
                <a:extLst>
                  <a:ext uri="{FF2B5EF4-FFF2-40B4-BE49-F238E27FC236}">
                    <a16:creationId xmlns:a16="http://schemas.microsoft.com/office/drawing/2014/main" id="{3304A1AE-2BD1-4B9A-B185-D5242C0FED8F}"/>
                  </a:ext>
                </a:extLst>
              </p:cNvPr>
              <p:cNvPicPr>
                <a:picLocks noChangeAspect="1"/>
              </p:cNvPicPr>
              <p:nvPr/>
            </p:nvPicPr>
            <p:blipFill rotWithShape="1">
              <a:blip r:embed="rId5">
                <a:extLst>
                  <a:ext uri="{28A0092B-C50C-407E-A947-70E740481C1C}">
                    <a14:useLocalDpi xmlns:a14="http://schemas.microsoft.com/office/drawing/2010/main" val="0"/>
                  </a:ext>
                </a:extLst>
              </a:blip>
              <a:srcRect l="17138" t="9279" r="76925" b="27099"/>
              <a:stretch/>
            </p:blipFill>
            <p:spPr>
              <a:xfrm rot="16200000">
                <a:off x="4478258" y="3382854"/>
                <a:ext cx="264569" cy="356859"/>
              </a:xfrm>
              <a:prstGeom prst="rect">
                <a:avLst/>
              </a:prstGeom>
            </p:spPr>
          </p:pic>
        </p:grpSp>
      </p:grpSp>
      <p:pic>
        <p:nvPicPr>
          <p:cNvPr id="12" name="図 11">
            <a:extLst>
              <a:ext uri="{FF2B5EF4-FFF2-40B4-BE49-F238E27FC236}">
                <a16:creationId xmlns:a16="http://schemas.microsoft.com/office/drawing/2014/main" id="{C58DBFF5-4C7C-4114-B8AD-AEDE8575EE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0582" y="3115883"/>
            <a:ext cx="3924947" cy="4121491"/>
          </a:xfrm>
          <a:prstGeom prst="rect">
            <a:avLst/>
          </a:prstGeom>
        </p:spPr>
      </p:pic>
      <p:pic>
        <p:nvPicPr>
          <p:cNvPr id="6" name="図 5" descr="グラフ, 折れ線グラフ, ヒストグラム&#10;&#10;自動的に生成された説明" hidden="1">
            <a:extLst>
              <a:ext uri="{FF2B5EF4-FFF2-40B4-BE49-F238E27FC236}">
                <a16:creationId xmlns:a16="http://schemas.microsoft.com/office/drawing/2014/main" id="{FDB39DF4-E4C1-40A8-812E-FB8E4C8451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1181" y="2857500"/>
            <a:ext cx="3143250" cy="3143250"/>
          </a:xfrm>
          <a:prstGeom prst="rect">
            <a:avLst/>
          </a:prstGeom>
        </p:spPr>
      </p:pic>
      <p:pic>
        <p:nvPicPr>
          <p:cNvPr id="41" name="図 40" descr="テキスト&#10;&#10;自動的に生成された説明">
            <a:extLst>
              <a:ext uri="{FF2B5EF4-FFF2-40B4-BE49-F238E27FC236}">
                <a16:creationId xmlns:a16="http://schemas.microsoft.com/office/drawing/2014/main" id="{25B8DA92-A449-4F81-9543-ABD8B8C22CE1}"/>
              </a:ext>
            </a:extLst>
          </p:cNvPr>
          <p:cNvPicPr>
            <a:picLocks noChangeAspect="1"/>
          </p:cNvPicPr>
          <p:nvPr/>
        </p:nvPicPr>
        <p:blipFill rotWithShape="1">
          <a:blip r:embed="rId5">
            <a:extLst>
              <a:ext uri="{28A0092B-C50C-407E-A947-70E740481C1C}">
                <a14:useLocalDpi xmlns:a14="http://schemas.microsoft.com/office/drawing/2010/main" val="0"/>
              </a:ext>
            </a:extLst>
          </a:blip>
          <a:srcRect l="17138" t="9279" r="76925" b="27099"/>
          <a:stretch/>
        </p:blipFill>
        <p:spPr>
          <a:xfrm rot="16200000">
            <a:off x="6780930" y="3593615"/>
            <a:ext cx="264569" cy="356859"/>
          </a:xfrm>
          <a:prstGeom prst="rect">
            <a:avLst/>
          </a:prstGeom>
        </p:spPr>
      </p:pic>
      <p:sp>
        <p:nvSpPr>
          <p:cNvPr id="43" name="テキスト ボックス 42">
            <a:extLst>
              <a:ext uri="{FF2B5EF4-FFF2-40B4-BE49-F238E27FC236}">
                <a16:creationId xmlns:a16="http://schemas.microsoft.com/office/drawing/2014/main" id="{1D6F914E-DBD8-4EEE-B567-05C82FBD1632}"/>
              </a:ext>
            </a:extLst>
          </p:cNvPr>
          <p:cNvSpPr txBox="1"/>
          <p:nvPr/>
        </p:nvSpPr>
        <p:spPr>
          <a:xfrm>
            <a:off x="9815849" y="2981259"/>
            <a:ext cx="1310783" cy="461665"/>
          </a:xfrm>
          <a:prstGeom prst="rect">
            <a:avLst/>
          </a:prstGeom>
          <a:solidFill>
            <a:schemeClr val="bg1"/>
          </a:solidFill>
          <a:ln>
            <a:solidFill>
              <a:schemeClr val="tx1"/>
            </a:solidFill>
          </a:ln>
        </p:spPr>
        <p:txBody>
          <a:bodyPr wrap="square" rtlCol="0">
            <a:spAutoFit/>
          </a:bodyPr>
          <a:lstStyle/>
          <a:p>
            <a:pPr algn="ctr"/>
            <a:r>
              <a:rPr kumimoji="1" lang="en-US" altLang="ja-JP" sz="2400" dirty="0">
                <a:latin typeface="Times New Roman" panose="02020603050405020304" pitchFamily="18" charset="0"/>
                <a:cs typeface="Times New Roman" panose="02020603050405020304" pitchFamily="18" charset="0"/>
              </a:rPr>
              <a:t>n=6</a:t>
            </a:r>
            <a:endParaRPr kumimoji="1" lang="ja-JP" altLang="en-US" sz="2400" dirty="0">
              <a:latin typeface="Times New Roman" panose="02020603050405020304" pitchFamily="18" charset="0"/>
              <a:cs typeface="Times New Roman" panose="02020603050405020304" pitchFamily="18" charset="0"/>
            </a:endParaRPr>
          </a:p>
        </p:txBody>
      </p:sp>
      <p:pic>
        <p:nvPicPr>
          <p:cNvPr id="14" name="図 13">
            <a:extLst>
              <a:ext uri="{FF2B5EF4-FFF2-40B4-BE49-F238E27FC236}">
                <a16:creationId xmlns:a16="http://schemas.microsoft.com/office/drawing/2014/main" id="{380A10D7-166A-45C9-A72C-6291277D30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0581" y="3115884"/>
            <a:ext cx="3924947" cy="4121490"/>
          </a:xfrm>
          <a:prstGeom prst="rect">
            <a:avLst/>
          </a:prstGeom>
        </p:spPr>
      </p:pic>
      <p:sp>
        <p:nvSpPr>
          <p:cNvPr id="23" name="スライド番号プレースホルダー 4">
            <a:extLst>
              <a:ext uri="{FF2B5EF4-FFF2-40B4-BE49-F238E27FC236}">
                <a16:creationId xmlns:a16="http://schemas.microsoft.com/office/drawing/2014/main" id="{FBB387AF-5535-4E3F-9EAA-1B0EDF0A4046}"/>
              </a:ext>
            </a:extLst>
          </p:cNvPr>
          <p:cNvSpPr txBox="1">
            <a:spLocks/>
          </p:cNvSpPr>
          <p:nvPr/>
        </p:nvSpPr>
        <p:spPr>
          <a:xfrm>
            <a:off x="9984335" y="6458178"/>
            <a:ext cx="2140989" cy="38608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12</a:t>
            </a:fld>
            <a:endParaRPr kumimoji="1" lang="ja-JP" altLang="en-US" sz="1800" dirty="0"/>
          </a:p>
        </p:txBody>
      </p:sp>
      <p:sp>
        <p:nvSpPr>
          <p:cNvPr id="24" name="正方形/長方形 23">
            <a:extLst>
              <a:ext uri="{FF2B5EF4-FFF2-40B4-BE49-F238E27FC236}">
                <a16:creationId xmlns:a16="http://schemas.microsoft.com/office/drawing/2014/main" id="{5053F18F-83C4-4D4D-9617-132E58C35F7F}"/>
              </a:ext>
            </a:extLst>
          </p:cNvPr>
          <p:cNvSpPr/>
          <p:nvPr/>
        </p:nvSpPr>
        <p:spPr>
          <a:xfrm>
            <a:off x="8624236" y="6568440"/>
            <a:ext cx="1051289" cy="19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45DADE3-0B4D-49F9-A4D0-014A0F6EEF2E}"/>
              </a:ext>
            </a:extLst>
          </p:cNvPr>
          <p:cNvSpPr/>
          <p:nvPr/>
        </p:nvSpPr>
        <p:spPr>
          <a:xfrm>
            <a:off x="4167895" y="3909571"/>
            <a:ext cx="194555" cy="220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2A026677-D28F-49F1-8B6C-BBC6CA39ABD9}"/>
                  </a:ext>
                </a:extLst>
              </p:cNvPr>
              <p:cNvSpPr txBox="1"/>
              <p:nvPr/>
            </p:nvSpPr>
            <p:spPr>
              <a:xfrm>
                <a:off x="4006607" y="3872579"/>
                <a:ext cx="517129" cy="2203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800" i="1" dirty="0" smtClean="0">
                              <a:latin typeface="Cambria Math" panose="02040503050406030204" pitchFamily="18" charset="0"/>
                              <a:cs typeface="Times New Roman" panose="02020603050405020304" pitchFamily="18" charset="0"/>
                            </a:rPr>
                          </m:ctrlPr>
                        </m:sSubSupPr>
                        <m:e>
                          <m:r>
                            <m:rPr>
                              <m:sty m:val="p"/>
                            </m:rPr>
                            <a:rPr lang="en-US" altLang="ja-JP" sz="800" dirty="0">
                              <a:latin typeface="Cambria Math" panose="02040503050406030204" pitchFamily="18" charset="0"/>
                              <a:cs typeface="Times New Roman" panose="02020603050405020304" pitchFamily="18" charset="0"/>
                            </a:rPr>
                            <m:t>V</m:t>
                          </m:r>
                        </m:e>
                        <m:sub>
                          <m:r>
                            <m:rPr>
                              <m:sty m:val="p"/>
                            </m:rPr>
                            <a:rPr lang="en-US" altLang="ja-JP" sz="800" dirty="0">
                              <a:latin typeface="Cambria Math" panose="02040503050406030204" pitchFamily="18" charset="0"/>
                              <a:cs typeface="Times New Roman" panose="02020603050405020304" pitchFamily="18" charset="0"/>
                            </a:rPr>
                            <m:t>R</m:t>
                          </m:r>
                        </m:sub>
                        <m:sup>
                          <m:r>
                            <a:rPr lang="en-US" altLang="ja-JP" sz="800" i="1" dirty="0">
                              <a:latin typeface="Cambria Math" panose="02040503050406030204" pitchFamily="18" charset="0"/>
                              <a:cs typeface="Times New Roman" panose="02020603050405020304" pitchFamily="18" charset="0"/>
                            </a:rPr>
                            <m:t>0</m:t>
                          </m:r>
                        </m:sup>
                      </m:sSubSup>
                    </m:oMath>
                  </m:oMathPara>
                </a14:m>
                <a:endParaRPr kumimoji="1" lang="ja-JP" altLang="en-US" sz="800" dirty="0"/>
              </a:p>
            </p:txBody>
          </p:sp>
        </mc:Choice>
        <mc:Fallback xmlns="">
          <p:sp>
            <p:nvSpPr>
              <p:cNvPr id="27" name="テキスト ボックス 26">
                <a:extLst>
                  <a:ext uri="{FF2B5EF4-FFF2-40B4-BE49-F238E27FC236}">
                    <a16:creationId xmlns:a16="http://schemas.microsoft.com/office/drawing/2014/main" id="{2A026677-D28F-49F1-8B6C-BBC6CA39ABD9}"/>
                  </a:ext>
                </a:extLst>
              </p:cNvPr>
              <p:cNvSpPr txBox="1">
                <a:spLocks noRot="1" noChangeAspect="1" noMove="1" noResize="1" noEditPoints="1" noAdjustHandles="1" noChangeArrowheads="1" noChangeShapeType="1" noTextEdit="1"/>
              </p:cNvSpPr>
              <p:nvPr/>
            </p:nvSpPr>
            <p:spPr>
              <a:xfrm>
                <a:off x="4006607" y="3872579"/>
                <a:ext cx="517129" cy="220381"/>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9208B2CE-46FA-4D68-82FE-9F1F42486E9A}"/>
                  </a:ext>
                </a:extLst>
              </p:cNvPr>
              <p:cNvSpPr txBox="1"/>
              <p:nvPr/>
            </p:nvSpPr>
            <p:spPr>
              <a:xfrm>
                <a:off x="8651931" y="6473182"/>
                <a:ext cx="1126590" cy="380553"/>
              </a:xfrm>
              <a:prstGeom prst="rect">
                <a:avLst/>
              </a:prstGeom>
              <a:noFill/>
            </p:spPr>
            <p:txBody>
              <a:bodyPr wrap="none" rtlCol="0">
                <a:spAutoFit/>
              </a:bodyPr>
              <a:lstStyle/>
              <a:p>
                <a14:m>
                  <m:oMath xmlns:m="http://schemas.openxmlformats.org/officeDocument/2006/math">
                    <m:sSubSup>
                      <m:sSubSupPr>
                        <m:ctrlPr>
                          <a:rPr lang="en-US" altLang="ja-JP" i="1" dirty="0" smtClean="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kumimoji="1" lang="en-US" altLang="ja-JP" dirty="0">
                    <a:latin typeface="Times New Roman" panose="02020603050405020304" pitchFamily="18" charset="0"/>
                    <a:cs typeface="Times New Roman" panose="02020603050405020304" pitchFamily="18" charset="0"/>
                  </a:rPr>
                  <a:t> [MeV]</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19" name="テキスト ボックス 18">
                <a:extLst>
                  <a:ext uri="{FF2B5EF4-FFF2-40B4-BE49-F238E27FC236}">
                    <a16:creationId xmlns:a16="http://schemas.microsoft.com/office/drawing/2014/main" id="{9208B2CE-46FA-4D68-82FE-9F1F42486E9A}"/>
                  </a:ext>
                </a:extLst>
              </p:cNvPr>
              <p:cNvSpPr txBox="1">
                <a:spLocks noRot="1" noChangeAspect="1" noMove="1" noResize="1" noEditPoints="1" noAdjustHandles="1" noChangeArrowheads="1" noChangeShapeType="1" noTextEdit="1"/>
              </p:cNvSpPr>
              <p:nvPr/>
            </p:nvSpPr>
            <p:spPr>
              <a:xfrm>
                <a:off x="8651931" y="6473182"/>
                <a:ext cx="1126590" cy="380553"/>
              </a:xfrm>
              <a:prstGeom prst="rect">
                <a:avLst/>
              </a:prstGeom>
              <a:blipFill>
                <a:blip r:embed="rId12"/>
                <a:stretch>
                  <a:fillRect t="-6452" r="-3784" b="-25806"/>
                </a:stretch>
              </a:blipFill>
            </p:spPr>
            <p:txBody>
              <a:bodyPr/>
              <a:lstStyle/>
              <a:p>
                <a:r>
                  <a:rPr lang="ja-JP" altLang="en-US">
                    <a:noFill/>
                  </a:rPr>
                  <a:t> </a:t>
                </a:r>
              </a:p>
            </p:txBody>
          </p:sp>
        </mc:Fallback>
      </mc:AlternateContent>
      <p:sp>
        <p:nvSpPr>
          <p:cNvPr id="5" name="タイトル 4">
            <a:extLst>
              <a:ext uri="{FF2B5EF4-FFF2-40B4-BE49-F238E27FC236}">
                <a16:creationId xmlns:a16="http://schemas.microsoft.com/office/drawing/2014/main" id="{9D69393D-51B6-4822-AB8D-ACEB038107E6}"/>
              </a:ext>
            </a:extLst>
          </p:cNvPr>
          <p:cNvSpPr>
            <a:spLocks noGrp="1"/>
          </p:cNvSpPr>
          <p:nvPr>
            <p:ph type="title"/>
          </p:nvPr>
        </p:nvSpPr>
        <p:spPr/>
        <p:txBody>
          <a:bodyPr/>
          <a:lstStyle/>
          <a:p>
            <a:endParaRPr lang="ja-JP" altLang="en-US" dirty="0"/>
          </a:p>
        </p:txBody>
      </p:sp>
      <mc:AlternateContent xmlns:mc="http://schemas.openxmlformats.org/markup-compatibility/2006" xmlns:a14="http://schemas.microsoft.com/office/drawing/2010/main">
        <mc:Choice Requires="a14">
          <p:sp>
            <p:nvSpPr>
              <p:cNvPr id="28" name="コンテンツ プレースホルダー 2">
                <a:extLst>
                  <a:ext uri="{FF2B5EF4-FFF2-40B4-BE49-F238E27FC236}">
                    <a16:creationId xmlns:a16="http://schemas.microsoft.com/office/drawing/2014/main" id="{3E508989-DE86-4ADB-80E2-13A8E37092B2}"/>
                  </a:ext>
                </a:extLst>
              </p:cNvPr>
              <p:cNvSpPr txBox="1">
                <a:spLocks/>
              </p:cNvSpPr>
              <p:nvPr/>
            </p:nvSpPr>
            <p:spPr>
              <a:xfrm>
                <a:off x="123825" y="1165386"/>
                <a:ext cx="12382500" cy="1801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a:latin typeface="Times New Roman" panose="02020603050405020304" pitchFamily="18" charset="0"/>
                    <a:cs typeface="Times New Roman" panose="02020603050405020304" pitchFamily="18" charset="0"/>
                  </a:rPr>
                  <a:t>Estimate the evaluation function about optical parameter </a:t>
                </a:r>
                <a14:m>
                  <m:oMath xmlns:m="http://schemas.openxmlformats.org/officeDocument/2006/math">
                    <m:sSubSup>
                      <m:sSubSupPr>
                        <m:ctrlPr>
                          <a:rPr lang="en-US" altLang="ja-JP" i="1" dirty="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lang="en-US" altLang="ja-JP" dirty="0">
                    <a:latin typeface="Times New Roman" panose="02020603050405020304" pitchFamily="18" charset="0"/>
                    <a:cs typeface="Times New Roman" panose="02020603050405020304" pitchFamily="18" charset="0"/>
                  </a:rPr>
                  <a:t> by </a:t>
                </a:r>
                <a:r>
                  <a:rPr lang="en-US" altLang="ja-JP" dirty="0">
                    <a:solidFill>
                      <a:prstClr val="black"/>
                    </a:solidFill>
                    <a:latin typeface="Times New Roman" panose="02020603050405020304" pitchFamily="18" charset="0"/>
                    <a:cs typeface="Times New Roman" panose="02020603050405020304" pitchFamily="18" charset="0"/>
                  </a:rPr>
                  <a:t>Gaussian process regression </a:t>
                </a:r>
                <a:r>
                  <a:rPr lang="en-US" altLang="ja-JP" dirty="0">
                    <a:latin typeface="Times New Roman" panose="02020603050405020304" pitchFamily="18" charset="0"/>
                    <a:cs typeface="Times New Roman" panose="02020603050405020304" pitchFamily="18" charset="0"/>
                  </a:rPr>
                  <a:t>from the sampling results .</a:t>
                </a:r>
                <a:br>
                  <a:rPr lang="en-US" altLang="ja-JP" dirty="0">
                    <a:latin typeface="Times New Roman" panose="02020603050405020304" pitchFamily="18" charset="0"/>
                    <a:cs typeface="Times New Roman" panose="02020603050405020304" pitchFamily="18" charset="0"/>
                  </a:rPr>
                </a:br>
                <a:r>
                  <a:rPr lang="en-US" altLang="ja-JP" dirty="0">
                    <a:latin typeface="Times New Roman" panose="02020603050405020304" pitchFamily="18" charset="0"/>
                    <a:cs typeface="Times New Roman" panose="02020603050405020304" pitchFamily="18" charset="0"/>
                  </a:rPr>
                  <a:t>Calculate the evaluation function for</a:t>
                </a:r>
                <a:r>
                  <a:rPr lang="ja-JP" alt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i="1" dirty="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lang="en-US" altLang="ja-JP" dirty="0">
                    <a:latin typeface="Times New Roman" panose="02020603050405020304" pitchFamily="18" charset="0"/>
                    <a:cs typeface="Times New Roman" panose="02020603050405020304" pitchFamily="18" charset="0"/>
                  </a:rPr>
                  <a:t>, where the large uncertainty and the small predicted value. </a:t>
                </a:r>
              </a:p>
            </p:txBody>
          </p:sp>
        </mc:Choice>
        <mc:Fallback xmlns="">
          <p:sp>
            <p:nvSpPr>
              <p:cNvPr id="28" name="コンテンツ プレースホルダー 2">
                <a:extLst>
                  <a:ext uri="{FF2B5EF4-FFF2-40B4-BE49-F238E27FC236}">
                    <a16:creationId xmlns:a16="http://schemas.microsoft.com/office/drawing/2014/main" id="{3E508989-DE86-4ADB-80E2-13A8E37092B2}"/>
                  </a:ext>
                </a:extLst>
              </p:cNvPr>
              <p:cNvSpPr txBox="1">
                <a:spLocks noRot="1" noChangeAspect="1" noMove="1" noResize="1" noEditPoints="1" noAdjustHandles="1" noChangeArrowheads="1" noChangeShapeType="1" noTextEdit="1"/>
              </p:cNvSpPr>
              <p:nvPr/>
            </p:nvSpPr>
            <p:spPr>
              <a:xfrm>
                <a:off x="123825" y="1165386"/>
                <a:ext cx="12382500" cy="1801313"/>
              </a:xfrm>
              <a:prstGeom prst="rect">
                <a:avLst/>
              </a:prstGeom>
              <a:blipFill>
                <a:blip r:embed="rId13"/>
                <a:stretch>
                  <a:fillRect l="-984" t="-4730" b="-1351"/>
                </a:stretch>
              </a:blipFill>
            </p:spPr>
            <p:txBody>
              <a:bodyPr/>
              <a:lstStyle/>
              <a:p>
                <a:r>
                  <a:rPr lang="ja-JP" altLang="en-US">
                    <a:noFill/>
                  </a:rPr>
                  <a:t> </a:t>
                </a:r>
              </a:p>
            </p:txBody>
          </p:sp>
        </mc:Fallback>
      </mc:AlternateContent>
      <p:sp>
        <p:nvSpPr>
          <p:cNvPr id="2" name="正方形/長方形 1">
            <a:extLst>
              <a:ext uri="{FF2B5EF4-FFF2-40B4-BE49-F238E27FC236}">
                <a16:creationId xmlns:a16="http://schemas.microsoft.com/office/drawing/2014/main" id="{D2457EF3-37B6-40A9-739D-71C8C9402661}"/>
              </a:ext>
            </a:extLst>
          </p:cNvPr>
          <p:cNvSpPr/>
          <p:nvPr/>
        </p:nvSpPr>
        <p:spPr>
          <a:xfrm>
            <a:off x="4458586" y="3904329"/>
            <a:ext cx="517129" cy="1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2D3BEEB3-D556-72F9-C81F-A593EAA37DAC}"/>
              </a:ext>
            </a:extLst>
          </p:cNvPr>
          <p:cNvSpPr txBox="1"/>
          <p:nvPr/>
        </p:nvSpPr>
        <p:spPr>
          <a:xfrm>
            <a:off x="4407008" y="3808560"/>
            <a:ext cx="832279" cy="30777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optimum</a:t>
            </a:r>
            <a:endParaRPr kumimoji="1" lang="ja-JP" altLang="en-US" sz="1400" dirty="0">
              <a:latin typeface="Times New Roman" panose="02020603050405020304" pitchFamily="18" charset="0"/>
              <a:cs typeface="Times New Roman" panose="02020603050405020304" pitchFamily="18" charset="0"/>
            </a:endParaRPr>
          </a:p>
        </p:txBody>
      </p:sp>
      <p:sp>
        <p:nvSpPr>
          <p:cNvPr id="3" name="タイトル 1">
            <a:extLst>
              <a:ext uri="{FF2B5EF4-FFF2-40B4-BE49-F238E27FC236}">
                <a16:creationId xmlns:a16="http://schemas.microsoft.com/office/drawing/2014/main" id="{35A6EBD5-58CE-83EF-61A1-EE5D9812D032}"/>
              </a:ext>
            </a:extLst>
          </p:cNvPr>
          <p:cNvSpPr txBox="1">
            <a:spLocks/>
          </p:cNvSpPr>
          <p:nvPr/>
        </p:nvSpPr>
        <p:spPr>
          <a:xfrm>
            <a:off x="333375" y="377394"/>
            <a:ext cx="11525249" cy="51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400" u="sng">
                <a:latin typeface="Times New Roman" panose="02020603050405020304" pitchFamily="18" charset="0"/>
                <a:ea typeface="游ゴシック Medium" panose="020B0500000000000000" pitchFamily="50" charset="-128"/>
                <a:cs typeface="Times New Roman" panose="02020603050405020304" pitchFamily="18" charset="0"/>
              </a:rPr>
              <a:t>Framework : An Example of optimization by machine learning</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33842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コンテンツ プレースホルダー 2">
                <a:extLst>
                  <a:ext uri="{FF2B5EF4-FFF2-40B4-BE49-F238E27FC236}">
                    <a16:creationId xmlns:a16="http://schemas.microsoft.com/office/drawing/2014/main" id="{026B442B-27CD-5842-B78F-DC7DA9D49142}"/>
                  </a:ext>
                </a:extLst>
              </p:cNvPr>
              <p:cNvSpPr txBox="1">
                <a:spLocks/>
              </p:cNvSpPr>
              <p:nvPr/>
            </p:nvSpPr>
            <p:spPr>
              <a:xfrm>
                <a:off x="392284" y="798761"/>
                <a:ext cx="11407431" cy="827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Determine the optimum value of </a:t>
                </a:r>
                <a14:m>
                  <m:oMath xmlns:m="http://schemas.openxmlformats.org/officeDocument/2006/math">
                    <m:sSubSup>
                      <m:sSubSupPr>
                        <m:ctrlPr>
                          <a:rPr lang="en-US" altLang="ja-JP" sz="2400" i="1" smtClean="0">
                            <a:solidFill>
                              <a:prstClr val="black"/>
                            </a:solidFill>
                            <a:latin typeface="Cambria Math" panose="02040503050406030204" pitchFamily="18" charset="0"/>
                            <a:cs typeface="Times New Roman" panose="02020603050405020304" pitchFamily="18" charset="0"/>
                          </a:rPr>
                        </m:ctrlPr>
                      </m:sSubSupPr>
                      <m:e>
                        <m:r>
                          <a:rPr lang="en-US" altLang="ja-JP" sz="2400" b="0" i="1" smtClean="0">
                            <a:solidFill>
                              <a:prstClr val="black"/>
                            </a:solidFill>
                            <a:latin typeface="Cambria Math" panose="02040503050406030204" pitchFamily="18" charset="0"/>
                            <a:cs typeface="Times New Roman" panose="02020603050405020304" pitchFamily="18" charset="0"/>
                          </a:rPr>
                          <m:t>𝑣</m:t>
                        </m:r>
                      </m:e>
                      <m:sub>
                        <m:r>
                          <a:rPr lang="en-US" altLang="ja-JP" sz="2400" b="0" i="1" smtClean="0">
                            <a:solidFill>
                              <a:prstClr val="black"/>
                            </a:solidFill>
                            <a:latin typeface="Cambria Math" panose="02040503050406030204" pitchFamily="18" charset="0"/>
                            <a:cs typeface="Times New Roman" panose="02020603050405020304" pitchFamily="18" charset="0"/>
                          </a:rPr>
                          <m:t>𝑅</m:t>
                        </m:r>
                      </m:sub>
                      <m:sup>
                        <m:r>
                          <a:rPr lang="en-US" altLang="ja-JP" sz="2400" b="0" i="1" smtClean="0">
                            <a:solidFill>
                              <a:prstClr val="black"/>
                            </a:solidFill>
                            <a:latin typeface="Cambria Math" panose="02040503050406030204" pitchFamily="18" charset="0"/>
                            <a:cs typeface="Times New Roman" panose="02020603050405020304" pitchFamily="18" charset="0"/>
                          </a:rPr>
                          <m:t>0</m:t>
                        </m:r>
                      </m:sup>
                    </m:sSubSup>
                    <m:r>
                      <a:rPr lang="en-US" altLang="ja-JP" sz="2400" b="0" i="1" smtClean="0">
                        <a:solidFill>
                          <a:prstClr val="black"/>
                        </a:solidFill>
                        <a:latin typeface="Cambria Math" panose="02040503050406030204" pitchFamily="18" charset="0"/>
                        <a:cs typeface="Times New Roman" panose="02020603050405020304" pitchFamily="18" charset="0"/>
                      </a:rPr>
                      <m:t>(</m:t>
                    </m:r>
                    <m:r>
                      <a:rPr lang="en-US" altLang="ja-JP" sz="2400" b="0" i="1" smtClean="0">
                        <a:solidFill>
                          <a:prstClr val="black"/>
                        </a:solidFill>
                        <a:latin typeface="Cambria Math" panose="02040503050406030204" pitchFamily="18" charset="0"/>
                        <a:cs typeface="Times New Roman" panose="02020603050405020304" pitchFamily="18" charset="0"/>
                      </a:rPr>
                      <m:t>𝐸</m:t>
                    </m:r>
                    <m:r>
                      <a:rPr lang="en-US" altLang="ja-JP" sz="2400" b="0" i="1" smtClean="0">
                        <a:solidFill>
                          <a:prstClr val="black"/>
                        </a:solidFill>
                        <a:latin typeface="Cambria Math" panose="02040503050406030204" pitchFamily="18" charset="0"/>
                        <a:cs typeface="Times New Roman" panose="02020603050405020304" pitchFamily="18" charset="0"/>
                      </a:rPr>
                      <m:t>)</m:t>
                    </m:r>
                  </m:oMath>
                </a14:m>
                <a:r>
                  <a:rPr lang="en-US" altLang="ja-JP" sz="2400" dirty="0">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that reproduce experimental data </a:t>
                </a:r>
                <a:br>
                  <a:rPr lang="en-US" altLang="ja-JP" sz="2400" dirty="0">
                    <a:solidFill>
                      <a:prstClr val="black"/>
                    </a:solidFill>
                    <a:latin typeface="Times New Roman" panose="02020603050405020304" pitchFamily="18" charset="0"/>
                    <a:cs typeface="Times New Roman" panose="02020603050405020304" pitchFamily="18" charset="0"/>
                  </a:rPr>
                </a:br>
                <a:r>
                  <a:rPr lang="en-US" altLang="ja-JP" sz="2400" dirty="0">
                    <a:solidFill>
                      <a:prstClr val="black"/>
                    </a:solidFill>
                    <a:latin typeface="Times New Roman" panose="02020603050405020304" pitchFamily="18" charset="0"/>
                    <a:cs typeface="Times New Roman" panose="02020603050405020304" pitchFamily="18" charset="0"/>
                  </a:rPr>
                  <a:t>     for the angular distribution of </a:t>
                </a:r>
                <a:r>
                  <a:rPr lang="en-US" altLang="ja-JP" sz="2400" baseline="30000" dirty="0">
                    <a:solidFill>
                      <a:prstClr val="black"/>
                    </a:solidFill>
                    <a:latin typeface="Times New Roman" panose="02020603050405020304" pitchFamily="18" charset="0"/>
                    <a:cs typeface="Times New Roman" panose="02020603050405020304" pitchFamily="18" charset="0"/>
                  </a:rPr>
                  <a:t>58</a:t>
                </a:r>
                <a:r>
                  <a:rPr lang="en-US" altLang="ja-JP" sz="2400" dirty="0">
                    <a:solidFill>
                      <a:prstClr val="black"/>
                    </a:solidFill>
                    <a:latin typeface="Times New Roman" panose="02020603050405020304" pitchFamily="18" charset="0"/>
                    <a:cs typeface="Times New Roman" panose="02020603050405020304" pitchFamily="18" charset="0"/>
                  </a:rPr>
                  <a:t>Ni-n elastic scattering.</a:t>
                </a:r>
                <a:endParaRPr lang="ja-JP" altLang="en-US" sz="2400" dirty="0">
                  <a:latin typeface="Times New Roman" panose="02020603050405020304" pitchFamily="18" charset="0"/>
                  <a:cs typeface="Times New Roman" panose="02020603050405020304" pitchFamily="18" charset="0"/>
                </a:endParaRPr>
              </a:p>
            </p:txBody>
          </p:sp>
        </mc:Choice>
        <mc:Fallback xmlns="">
          <p:sp>
            <p:nvSpPr>
              <p:cNvPr id="11" name="コンテンツ プレースホルダー 2">
                <a:extLst>
                  <a:ext uri="{FF2B5EF4-FFF2-40B4-BE49-F238E27FC236}">
                    <a16:creationId xmlns:a16="http://schemas.microsoft.com/office/drawing/2014/main" id="{026B442B-27CD-5842-B78F-DC7DA9D49142}"/>
                  </a:ext>
                </a:extLst>
              </p:cNvPr>
              <p:cNvSpPr txBox="1">
                <a:spLocks noRot="1" noChangeAspect="1" noMove="1" noResize="1" noEditPoints="1" noAdjustHandles="1" noChangeArrowheads="1" noChangeShapeType="1" noTextEdit="1"/>
              </p:cNvSpPr>
              <p:nvPr/>
            </p:nvSpPr>
            <p:spPr>
              <a:xfrm>
                <a:off x="392284" y="798761"/>
                <a:ext cx="11407431" cy="827691"/>
              </a:xfrm>
              <a:prstGeom prst="rect">
                <a:avLst/>
              </a:prstGeom>
              <a:blipFill>
                <a:blip r:embed="rId3"/>
                <a:stretch>
                  <a:fillRect l="-801" t="-10294" b="-8088"/>
                </a:stretch>
              </a:blipFill>
            </p:spPr>
            <p:txBody>
              <a:bodyPr/>
              <a:lstStyle/>
              <a:p>
                <a:r>
                  <a:rPr lang="ja-JP" altLang="en-US">
                    <a:noFill/>
                  </a:rPr>
                  <a:t> </a:t>
                </a:r>
              </a:p>
            </p:txBody>
          </p:sp>
        </mc:Fallback>
      </mc:AlternateContent>
      <p:sp>
        <p:nvSpPr>
          <p:cNvPr id="13" name="タイトル 1">
            <a:extLst>
              <a:ext uri="{FF2B5EF4-FFF2-40B4-BE49-F238E27FC236}">
                <a16:creationId xmlns:a16="http://schemas.microsoft.com/office/drawing/2014/main" id="{FA20BFBE-1699-558E-639B-A8C979FD72D8}"/>
              </a:ext>
            </a:extLst>
          </p:cNvPr>
          <p:cNvSpPr>
            <a:spLocks noGrp="1"/>
          </p:cNvSpPr>
          <p:nvPr>
            <p:ph type="title"/>
          </p:nvPr>
        </p:nvSpPr>
        <p:spPr>
          <a:xfrm>
            <a:off x="2152650" y="103833"/>
            <a:ext cx="7886700" cy="647211"/>
          </a:xfrm>
        </p:spPr>
        <p:txBody>
          <a:bodyPr>
            <a:normAutofit/>
          </a:body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Framework : Training Data collection</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894AD30C-71C5-74AA-B2E6-B577C3A0FF48}"/>
              </a:ext>
            </a:extLst>
          </p:cNvPr>
          <p:cNvSpPr/>
          <p:nvPr/>
        </p:nvSpPr>
        <p:spPr>
          <a:xfrm>
            <a:off x="6752886" y="1487952"/>
            <a:ext cx="5815010" cy="584775"/>
          </a:xfrm>
          <a:prstGeom prst="rect">
            <a:avLst/>
          </a:prstGeom>
        </p:spPr>
        <p:txBody>
          <a:bodyPr wrap="square">
            <a:spAutoFit/>
          </a:bodyPr>
          <a:lstStyle/>
          <a:p>
            <a:pPr fontAlgn="base"/>
            <a:r>
              <a:rPr kumimoji="1" lang="en-US" altLang="ja-JP" sz="1600" dirty="0">
                <a:latin typeface="+mn-ea"/>
              </a:rPr>
              <a:t>Details of optimization methods: </a:t>
            </a:r>
            <a:br>
              <a:rPr kumimoji="1" lang="en-US" altLang="ja-JP" sz="1600" dirty="0">
                <a:latin typeface="+mn-ea"/>
              </a:rPr>
            </a:br>
            <a:r>
              <a:rPr kumimoji="1" lang="ja-JP" altLang="en-US" sz="1600" dirty="0">
                <a:latin typeface="+mn-ea"/>
              </a:rPr>
              <a:t>　　</a:t>
            </a:r>
            <a:r>
              <a:rPr kumimoji="1" lang="en-US" altLang="ja-JP" sz="1600" dirty="0">
                <a:latin typeface="+mn-ea"/>
              </a:rPr>
              <a:t>S. Watanabe et al. J. </a:t>
            </a:r>
            <a:r>
              <a:rPr kumimoji="1" lang="en-US" altLang="ja-JP" sz="1600" dirty="0" err="1">
                <a:latin typeface="+mn-ea"/>
              </a:rPr>
              <a:t>Nucl</a:t>
            </a:r>
            <a:r>
              <a:rPr kumimoji="1" lang="en-US" altLang="ja-JP" sz="1600" dirty="0">
                <a:latin typeface="+mn-ea"/>
              </a:rPr>
              <a:t>. Sci. Technol.  1-8 (2022) </a:t>
            </a:r>
            <a:endParaRPr lang="en-US" altLang="ja-JP" sz="1600" dirty="0">
              <a:latin typeface="+mn-ea"/>
            </a:endParaRPr>
          </a:p>
        </p:txBody>
      </p:sp>
      <p:sp>
        <p:nvSpPr>
          <p:cNvPr id="21" name="スライド番号プレースホルダー 4">
            <a:extLst>
              <a:ext uri="{FF2B5EF4-FFF2-40B4-BE49-F238E27FC236}">
                <a16:creationId xmlns:a16="http://schemas.microsoft.com/office/drawing/2014/main" id="{D00E968D-045A-2D4F-0A1E-462D183580DD}"/>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13</a:t>
            </a:fld>
            <a:endParaRPr kumimoji="1" lang="ja-JP" altLang="en-US" sz="1800" dirty="0"/>
          </a:p>
        </p:txBody>
      </p:sp>
      <mc:AlternateContent xmlns:mc="http://schemas.openxmlformats.org/markup-compatibility/2006" xmlns:a14="http://schemas.microsoft.com/office/drawing/2010/main">
        <mc:Choice Requires="a14">
          <p:graphicFrame>
            <p:nvGraphicFramePr>
              <p:cNvPr id="2" name="表 2">
                <a:extLst>
                  <a:ext uri="{FF2B5EF4-FFF2-40B4-BE49-F238E27FC236}">
                    <a16:creationId xmlns:a16="http://schemas.microsoft.com/office/drawing/2014/main" id="{32758D11-5370-C4DD-7921-275F232C17CC}"/>
                  </a:ext>
                </a:extLst>
              </p:cNvPr>
              <p:cNvGraphicFramePr>
                <a:graphicFrameLocks noGrp="1"/>
              </p:cNvGraphicFramePr>
              <p:nvPr>
                <p:extLst>
                  <p:ext uri="{D42A27DB-BD31-4B8C-83A1-F6EECF244321}">
                    <p14:modId xmlns:p14="http://schemas.microsoft.com/office/powerpoint/2010/main" val="60650786"/>
                  </p:ext>
                </p:extLst>
              </p:nvPr>
            </p:nvGraphicFramePr>
            <p:xfrm>
              <a:off x="3548891" y="1995489"/>
              <a:ext cx="5636305" cy="4608005"/>
            </p:xfrm>
            <a:graphic>
              <a:graphicData uri="http://schemas.openxmlformats.org/drawingml/2006/table">
                <a:tbl>
                  <a:tblPr firstRow="1" bandRow="1">
                    <a:tableStyleId>{5C22544A-7EE6-4342-B048-85BDC9FD1C3A}</a:tableStyleId>
                  </a:tblPr>
                  <a:tblGrid>
                    <a:gridCol w="2622040">
                      <a:extLst>
                        <a:ext uri="{9D8B030D-6E8A-4147-A177-3AD203B41FA5}">
                          <a16:colId xmlns:a16="http://schemas.microsoft.com/office/drawing/2014/main" val="1762353656"/>
                        </a:ext>
                      </a:extLst>
                    </a:gridCol>
                    <a:gridCol w="3014265">
                      <a:extLst>
                        <a:ext uri="{9D8B030D-6E8A-4147-A177-3AD203B41FA5}">
                          <a16:colId xmlns:a16="http://schemas.microsoft.com/office/drawing/2014/main" val="728619838"/>
                        </a:ext>
                      </a:extLst>
                    </a:gridCol>
                  </a:tblGrid>
                  <a:tr h="370840">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Input :</a:t>
                          </a:r>
                          <a:br>
                            <a:rPr lang="en-US" altLang="ja-JP" sz="1800" dirty="0">
                              <a:solidFill>
                                <a:schemeClr val="bg1"/>
                              </a:solidFill>
                              <a:latin typeface="Times New Roman" panose="02020603050405020304" pitchFamily="18" charset="0"/>
                              <a:cs typeface="Times New Roman" panose="02020603050405020304" pitchFamily="18" charset="0"/>
                            </a:rPr>
                          </a:br>
                          <a:r>
                            <a:rPr lang="en-US" altLang="ja-JP" sz="1800" dirty="0">
                              <a:solidFill>
                                <a:schemeClr val="bg1"/>
                              </a:solidFill>
                              <a:latin typeface="Times New Roman" panose="02020603050405020304" pitchFamily="18" charset="0"/>
                              <a:cs typeface="Times New Roman" panose="02020603050405020304" pitchFamily="18" charset="0"/>
                            </a:rPr>
                            <a:t> Incident Energy (MeV)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Output:</a:t>
                          </a:r>
                          <a:br>
                            <a:rPr lang="en-US" altLang="ja-JP" sz="1800" dirty="0">
                              <a:solidFill>
                                <a:schemeClr val="bg1"/>
                              </a:solidFill>
                              <a:latin typeface="Times New Roman" panose="02020603050405020304" pitchFamily="18" charset="0"/>
                              <a:cs typeface="Times New Roman" panose="02020603050405020304" pitchFamily="18" charset="0"/>
                            </a:rPr>
                          </a:br>
                          <a:r>
                            <a:rPr lang="en-US" altLang="ja-JP" sz="1800" dirty="0">
                              <a:solidFill>
                                <a:schemeClr val="bg1"/>
                              </a:solidFill>
                              <a:latin typeface="Times New Roman" panose="02020603050405020304" pitchFamily="18" charset="0"/>
                              <a:cs typeface="Times New Roman" panose="02020603050405020304" pitchFamily="18" charset="0"/>
                            </a:rPr>
                            <a:t>Optimum Value of </a:t>
                          </a:r>
                          <a14:m>
                            <m:oMath xmlns:m="http://schemas.openxmlformats.org/officeDocument/2006/math">
                              <m:sSubSup>
                                <m:sSubSupPr>
                                  <m:ctrlPr>
                                    <a:rPr lang="en-US" altLang="ja-JP" sz="1800" i="1" smtClean="0">
                                      <a:solidFill>
                                        <a:schemeClr val="bg1"/>
                                      </a:solidFill>
                                      <a:latin typeface="Cambria Math" panose="02040503050406030204" pitchFamily="18" charset="0"/>
                                      <a:cs typeface="Times New Roman" panose="02020603050405020304" pitchFamily="18" charset="0"/>
                                    </a:rPr>
                                  </m:ctrlPr>
                                </m:sSubSupPr>
                                <m:e>
                                  <m:r>
                                    <a:rPr lang="en-US" altLang="ja-JP" sz="1800" b="0" i="1" smtClean="0">
                                      <a:solidFill>
                                        <a:schemeClr val="bg1"/>
                                      </a:solidFill>
                                      <a:latin typeface="Cambria Math" panose="02040503050406030204" pitchFamily="18" charset="0"/>
                                      <a:cs typeface="Times New Roman" panose="02020603050405020304" pitchFamily="18" charset="0"/>
                                    </a:rPr>
                                    <m:t>𝑣</m:t>
                                  </m:r>
                                </m:e>
                                <m:sub>
                                  <m:r>
                                    <a:rPr lang="en-US" altLang="ja-JP" sz="1800" b="0" i="1" smtClean="0">
                                      <a:solidFill>
                                        <a:schemeClr val="bg1"/>
                                      </a:solidFill>
                                      <a:latin typeface="Cambria Math" panose="02040503050406030204" pitchFamily="18" charset="0"/>
                                      <a:cs typeface="Times New Roman" panose="02020603050405020304" pitchFamily="18" charset="0"/>
                                    </a:rPr>
                                    <m:t>𝑅</m:t>
                                  </m:r>
                                </m:sub>
                                <m:sup>
                                  <m:r>
                                    <a:rPr lang="en-US" altLang="ja-JP" sz="1800" b="0" i="1" smtClean="0">
                                      <a:solidFill>
                                        <a:schemeClr val="bg1"/>
                                      </a:solidFill>
                                      <a:latin typeface="Cambria Math" panose="02040503050406030204" pitchFamily="18" charset="0"/>
                                      <a:cs typeface="Times New Roman" panose="02020603050405020304" pitchFamily="18" charset="0"/>
                                    </a:rPr>
                                    <m:t>0</m:t>
                                  </m:r>
                                </m:sup>
                              </m:sSubSup>
                            </m:oMath>
                          </a14:m>
                          <a:r>
                            <a:rPr kumimoji="1" lang="ja-JP" altLang="en-US" dirty="0">
                              <a:solidFill>
                                <a:schemeClr val="bg1"/>
                              </a:solidFill>
                              <a:latin typeface="Times New Roman" panose="02020603050405020304" pitchFamily="18" charset="0"/>
                              <a:cs typeface="Times New Roman" panose="02020603050405020304" pitchFamily="18" charset="0"/>
                            </a:rPr>
                            <a:t> </a:t>
                          </a:r>
                          <a:r>
                            <a:rPr kumimoji="1" lang="en-US" altLang="ja-JP" dirty="0">
                              <a:solidFill>
                                <a:schemeClr val="bg1"/>
                              </a:solidFill>
                              <a:latin typeface="Times New Roman" panose="02020603050405020304" pitchFamily="18" charset="0"/>
                              <a:cs typeface="Times New Roman" panose="02020603050405020304" pitchFamily="18" charset="0"/>
                            </a:rPr>
                            <a:t>(MeV)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96853430"/>
                      </a:ext>
                    </a:extLst>
                  </a:tr>
                  <a:tr h="370840">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5</a:t>
                          </a:r>
                        </a:p>
                      </a:txBody>
                      <a:tcPr>
                        <a:solidFill>
                          <a:schemeClr val="bg2">
                            <a:lumMod val="90000"/>
                          </a:schemeClr>
                        </a:solidFill>
                      </a:tcPr>
                    </a:tc>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50.25</a:t>
                          </a:r>
                          <a:endParaRPr kumimoji="1" lang="ja-JP" altLang="en-US" sz="20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1352936131"/>
                      </a:ext>
                    </a:extLst>
                  </a:tr>
                  <a:tr h="370840">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6</a:t>
                          </a:r>
                          <a:endParaRPr kumimoji="1" lang="ja-JP" altLang="en-US" sz="20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chemeClr val="tx1"/>
                              </a:solidFill>
                              <a:latin typeface="Times New Roman" panose="02020603050405020304" pitchFamily="18" charset="0"/>
                              <a:cs typeface="Times New Roman" panose="02020603050405020304" pitchFamily="18" charset="0"/>
                            </a:rPr>
                            <a:t>52.45</a:t>
                          </a:r>
                        </a:p>
                      </a:txBody>
                      <a:tcPr>
                        <a:solidFill>
                          <a:schemeClr val="bg2">
                            <a:lumMod val="90000"/>
                          </a:schemeClr>
                        </a:solidFill>
                      </a:tcPr>
                    </a:tc>
                    <a:extLst>
                      <a:ext uri="{0D108BD9-81ED-4DB2-BD59-A6C34878D82A}">
                        <a16:rowId xmlns:a16="http://schemas.microsoft.com/office/drawing/2014/main" val="4232639203"/>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7</a:t>
                          </a:r>
                        </a:p>
                      </a:txBody>
                      <a:tcPr>
                        <a:solidFill>
                          <a:schemeClr val="bg2">
                            <a:lumMod val="90000"/>
                          </a:schemeClr>
                        </a:solidFill>
                      </a:tcPr>
                    </a:tc>
                    <a:tc>
                      <a:txBody>
                        <a:bodyPr/>
                        <a:lstStyle/>
                        <a:p>
                          <a:pPr algn="ctr"/>
                          <a:r>
                            <a:rPr kumimoji="1" lang="en-US" altLang="ja-JP" sz="2000" b="1" dirty="0">
                              <a:latin typeface="Times New Roman" panose="02020603050405020304" pitchFamily="18" charset="0"/>
                              <a:cs typeface="Times New Roman" panose="02020603050405020304" pitchFamily="18" charset="0"/>
                            </a:rPr>
                            <a:t>51.25</a:t>
                          </a:r>
                          <a:endParaRPr kumimoji="1" lang="ja-JP" altLang="en-US" sz="20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3283876811"/>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8</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41.04</a:t>
                          </a:r>
                        </a:p>
                      </a:txBody>
                      <a:tcPr>
                        <a:solidFill>
                          <a:schemeClr val="bg2">
                            <a:lumMod val="90000"/>
                          </a:schemeClr>
                        </a:solidFill>
                      </a:tcPr>
                    </a:tc>
                    <a:extLst>
                      <a:ext uri="{0D108BD9-81ED-4DB2-BD59-A6C34878D82A}">
                        <a16:rowId xmlns:a16="http://schemas.microsoft.com/office/drawing/2014/main" val="478602275"/>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10</a:t>
                          </a:r>
                        </a:p>
                      </a:txBody>
                      <a:tcPr>
                        <a:solidFill>
                          <a:schemeClr val="bg2">
                            <a:lumMod val="90000"/>
                          </a:schemeClr>
                        </a:solidFill>
                      </a:tcPr>
                    </a:tc>
                    <a:tc>
                      <a:txBody>
                        <a:bodyPr/>
                        <a:lstStyle/>
                        <a:p>
                          <a:pPr algn="ctr"/>
                          <a:r>
                            <a:rPr kumimoji="1" lang="en-US" altLang="ja-JP" sz="2000" b="1" dirty="0">
                              <a:latin typeface="Times New Roman" panose="02020603050405020304" pitchFamily="18" charset="0"/>
                              <a:cs typeface="Times New Roman" panose="02020603050405020304" pitchFamily="18" charset="0"/>
                            </a:rPr>
                            <a:t>50.05</a:t>
                          </a:r>
                          <a:endParaRPr kumimoji="1" lang="ja-JP" altLang="en-US" sz="20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2993944656"/>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12</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49.16</a:t>
                          </a:r>
                        </a:p>
                      </a:txBody>
                      <a:tcPr>
                        <a:solidFill>
                          <a:schemeClr val="bg2">
                            <a:lumMod val="90000"/>
                          </a:schemeClr>
                        </a:solidFill>
                      </a:tcPr>
                    </a:tc>
                    <a:extLst>
                      <a:ext uri="{0D108BD9-81ED-4DB2-BD59-A6C34878D82A}">
                        <a16:rowId xmlns:a16="http://schemas.microsoft.com/office/drawing/2014/main" val="1062873402"/>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14</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48.12</a:t>
                          </a:r>
                        </a:p>
                      </a:txBody>
                      <a:tcPr>
                        <a:solidFill>
                          <a:schemeClr val="bg2">
                            <a:lumMod val="90000"/>
                          </a:schemeClr>
                        </a:solidFill>
                      </a:tcPr>
                    </a:tc>
                    <a:extLst>
                      <a:ext uri="{0D108BD9-81ED-4DB2-BD59-A6C34878D82A}">
                        <a16:rowId xmlns:a16="http://schemas.microsoft.com/office/drawing/2014/main" val="396866821"/>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14.7</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48.49</a:t>
                          </a:r>
                        </a:p>
                      </a:txBody>
                      <a:tcPr>
                        <a:solidFill>
                          <a:schemeClr val="bg2">
                            <a:lumMod val="90000"/>
                          </a:schemeClr>
                        </a:solidFill>
                      </a:tcPr>
                    </a:tc>
                    <a:extLst>
                      <a:ext uri="{0D108BD9-81ED-4DB2-BD59-A6C34878D82A}">
                        <a16:rowId xmlns:a16="http://schemas.microsoft.com/office/drawing/2014/main" val="1390475238"/>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17</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46.74</a:t>
                          </a:r>
                        </a:p>
                      </a:txBody>
                      <a:tcPr>
                        <a:solidFill>
                          <a:schemeClr val="bg2">
                            <a:lumMod val="90000"/>
                          </a:schemeClr>
                        </a:solidFill>
                      </a:tcPr>
                    </a:tc>
                    <a:extLst>
                      <a:ext uri="{0D108BD9-81ED-4DB2-BD59-A6C34878D82A}">
                        <a16:rowId xmlns:a16="http://schemas.microsoft.com/office/drawing/2014/main" val="607691870"/>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24</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46.16</a:t>
                          </a:r>
                        </a:p>
                      </a:txBody>
                      <a:tcPr>
                        <a:solidFill>
                          <a:schemeClr val="bg2">
                            <a:lumMod val="90000"/>
                          </a:schemeClr>
                        </a:solidFill>
                      </a:tcPr>
                    </a:tc>
                    <a:extLst>
                      <a:ext uri="{0D108BD9-81ED-4DB2-BD59-A6C34878D82A}">
                        <a16:rowId xmlns:a16="http://schemas.microsoft.com/office/drawing/2014/main" val="445533243"/>
                      </a:ext>
                    </a:extLst>
                  </a:tr>
                </a:tbl>
              </a:graphicData>
            </a:graphic>
          </p:graphicFrame>
        </mc:Choice>
        <mc:Fallback xmlns="">
          <p:graphicFrame>
            <p:nvGraphicFramePr>
              <p:cNvPr id="2" name="表 2">
                <a:extLst>
                  <a:ext uri="{FF2B5EF4-FFF2-40B4-BE49-F238E27FC236}">
                    <a16:creationId xmlns:a16="http://schemas.microsoft.com/office/drawing/2014/main" id="{32758D11-5370-C4DD-7921-275F232C17CC}"/>
                  </a:ext>
                </a:extLst>
              </p:cNvPr>
              <p:cNvGraphicFramePr>
                <a:graphicFrameLocks noGrp="1"/>
              </p:cNvGraphicFramePr>
              <p:nvPr>
                <p:extLst>
                  <p:ext uri="{D42A27DB-BD31-4B8C-83A1-F6EECF244321}">
                    <p14:modId xmlns:p14="http://schemas.microsoft.com/office/powerpoint/2010/main" val="60650786"/>
                  </p:ext>
                </p:extLst>
              </p:nvPr>
            </p:nvGraphicFramePr>
            <p:xfrm>
              <a:off x="3548891" y="1995489"/>
              <a:ext cx="5636305" cy="4608005"/>
            </p:xfrm>
            <a:graphic>
              <a:graphicData uri="http://schemas.openxmlformats.org/drawingml/2006/table">
                <a:tbl>
                  <a:tblPr firstRow="1" bandRow="1">
                    <a:tableStyleId>{5C22544A-7EE6-4342-B048-85BDC9FD1C3A}</a:tableStyleId>
                  </a:tblPr>
                  <a:tblGrid>
                    <a:gridCol w="2622040">
                      <a:extLst>
                        <a:ext uri="{9D8B030D-6E8A-4147-A177-3AD203B41FA5}">
                          <a16:colId xmlns:a16="http://schemas.microsoft.com/office/drawing/2014/main" val="1762353656"/>
                        </a:ext>
                      </a:extLst>
                    </a:gridCol>
                    <a:gridCol w="3014265">
                      <a:extLst>
                        <a:ext uri="{9D8B030D-6E8A-4147-A177-3AD203B41FA5}">
                          <a16:colId xmlns:a16="http://schemas.microsoft.com/office/drawing/2014/main" val="728619838"/>
                        </a:ext>
                      </a:extLst>
                    </a:gridCol>
                  </a:tblGrid>
                  <a:tr h="645605">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Input :</a:t>
                          </a:r>
                          <a:br>
                            <a:rPr lang="en-US" altLang="ja-JP" sz="1800" dirty="0">
                              <a:solidFill>
                                <a:schemeClr val="bg1"/>
                              </a:solidFill>
                              <a:latin typeface="Times New Roman" panose="02020603050405020304" pitchFamily="18" charset="0"/>
                              <a:cs typeface="Times New Roman" panose="02020603050405020304" pitchFamily="18" charset="0"/>
                            </a:rPr>
                          </a:br>
                          <a:r>
                            <a:rPr lang="en-US" altLang="ja-JP" sz="1800" dirty="0">
                              <a:solidFill>
                                <a:schemeClr val="bg1"/>
                              </a:solidFill>
                              <a:latin typeface="Times New Roman" panose="02020603050405020304" pitchFamily="18" charset="0"/>
                              <a:cs typeface="Times New Roman" panose="02020603050405020304" pitchFamily="18" charset="0"/>
                            </a:rPr>
                            <a:t> Incident Energy (MeV)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ja-JP"/>
                        </a:p>
                      </a:txBody>
                      <a:tcPr>
                        <a:blipFill>
                          <a:blip r:embed="rId4"/>
                          <a:stretch>
                            <a:fillRect l="-87071" t="-4717" r="-808" b="-630189"/>
                          </a:stretch>
                        </a:blipFill>
                      </a:tcPr>
                    </a:tc>
                    <a:extLst>
                      <a:ext uri="{0D108BD9-81ED-4DB2-BD59-A6C34878D82A}">
                        <a16:rowId xmlns:a16="http://schemas.microsoft.com/office/drawing/2014/main" val="1396853430"/>
                      </a:ext>
                    </a:extLst>
                  </a:tr>
                  <a:tr h="396240">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5</a:t>
                          </a:r>
                        </a:p>
                      </a:txBody>
                      <a:tcPr>
                        <a:solidFill>
                          <a:schemeClr val="bg2">
                            <a:lumMod val="90000"/>
                          </a:schemeClr>
                        </a:solidFill>
                      </a:tcPr>
                    </a:tc>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50.25</a:t>
                          </a:r>
                          <a:endParaRPr kumimoji="1" lang="ja-JP" altLang="en-US" sz="20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1352936131"/>
                      </a:ext>
                    </a:extLst>
                  </a:tr>
                  <a:tr h="396240">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6</a:t>
                          </a:r>
                          <a:endParaRPr kumimoji="1" lang="ja-JP" altLang="en-US" sz="20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chemeClr val="tx1"/>
                              </a:solidFill>
                              <a:latin typeface="Times New Roman" panose="02020603050405020304" pitchFamily="18" charset="0"/>
                              <a:cs typeface="Times New Roman" panose="02020603050405020304" pitchFamily="18" charset="0"/>
                            </a:rPr>
                            <a:t>52.45</a:t>
                          </a:r>
                        </a:p>
                      </a:txBody>
                      <a:tcPr>
                        <a:solidFill>
                          <a:schemeClr val="bg2">
                            <a:lumMod val="90000"/>
                          </a:schemeClr>
                        </a:solidFill>
                      </a:tcPr>
                    </a:tc>
                    <a:extLst>
                      <a:ext uri="{0D108BD9-81ED-4DB2-BD59-A6C34878D82A}">
                        <a16:rowId xmlns:a16="http://schemas.microsoft.com/office/drawing/2014/main" val="4232639203"/>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7</a:t>
                          </a:r>
                        </a:p>
                      </a:txBody>
                      <a:tcPr>
                        <a:solidFill>
                          <a:schemeClr val="bg2">
                            <a:lumMod val="90000"/>
                          </a:schemeClr>
                        </a:solidFill>
                      </a:tcPr>
                    </a:tc>
                    <a:tc>
                      <a:txBody>
                        <a:bodyPr/>
                        <a:lstStyle/>
                        <a:p>
                          <a:pPr algn="ctr"/>
                          <a:r>
                            <a:rPr kumimoji="1" lang="en-US" altLang="ja-JP" sz="2000" b="1" dirty="0">
                              <a:latin typeface="Times New Roman" panose="02020603050405020304" pitchFamily="18" charset="0"/>
                              <a:cs typeface="Times New Roman" panose="02020603050405020304" pitchFamily="18" charset="0"/>
                            </a:rPr>
                            <a:t>51.25</a:t>
                          </a:r>
                          <a:endParaRPr kumimoji="1" lang="ja-JP" altLang="en-US" sz="20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3283876811"/>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8</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41.04</a:t>
                          </a:r>
                        </a:p>
                      </a:txBody>
                      <a:tcPr>
                        <a:solidFill>
                          <a:schemeClr val="bg2">
                            <a:lumMod val="90000"/>
                          </a:schemeClr>
                        </a:solidFill>
                      </a:tcPr>
                    </a:tc>
                    <a:extLst>
                      <a:ext uri="{0D108BD9-81ED-4DB2-BD59-A6C34878D82A}">
                        <a16:rowId xmlns:a16="http://schemas.microsoft.com/office/drawing/2014/main" val="478602275"/>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10</a:t>
                          </a:r>
                        </a:p>
                      </a:txBody>
                      <a:tcPr>
                        <a:solidFill>
                          <a:schemeClr val="bg2">
                            <a:lumMod val="90000"/>
                          </a:schemeClr>
                        </a:solidFill>
                      </a:tcPr>
                    </a:tc>
                    <a:tc>
                      <a:txBody>
                        <a:bodyPr/>
                        <a:lstStyle/>
                        <a:p>
                          <a:pPr algn="ctr"/>
                          <a:r>
                            <a:rPr kumimoji="1" lang="en-US" altLang="ja-JP" sz="2000" b="1" dirty="0">
                              <a:latin typeface="Times New Roman" panose="02020603050405020304" pitchFamily="18" charset="0"/>
                              <a:cs typeface="Times New Roman" panose="02020603050405020304" pitchFamily="18" charset="0"/>
                            </a:rPr>
                            <a:t>50.05</a:t>
                          </a:r>
                          <a:endParaRPr kumimoji="1" lang="ja-JP" altLang="en-US" sz="20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2993944656"/>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12</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49.16</a:t>
                          </a:r>
                        </a:p>
                      </a:txBody>
                      <a:tcPr>
                        <a:solidFill>
                          <a:schemeClr val="bg2">
                            <a:lumMod val="90000"/>
                          </a:schemeClr>
                        </a:solidFill>
                      </a:tcPr>
                    </a:tc>
                    <a:extLst>
                      <a:ext uri="{0D108BD9-81ED-4DB2-BD59-A6C34878D82A}">
                        <a16:rowId xmlns:a16="http://schemas.microsoft.com/office/drawing/2014/main" val="1062873402"/>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14</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48.12</a:t>
                          </a:r>
                        </a:p>
                      </a:txBody>
                      <a:tcPr>
                        <a:solidFill>
                          <a:schemeClr val="bg2">
                            <a:lumMod val="90000"/>
                          </a:schemeClr>
                        </a:solidFill>
                      </a:tcPr>
                    </a:tc>
                    <a:extLst>
                      <a:ext uri="{0D108BD9-81ED-4DB2-BD59-A6C34878D82A}">
                        <a16:rowId xmlns:a16="http://schemas.microsoft.com/office/drawing/2014/main" val="396866821"/>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14.7</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48.49</a:t>
                          </a:r>
                        </a:p>
                      </a:txBody>
                      <a:tcPr>
                        <a:solidFill>
                          <a:schemeClr val="bg2">
                            <a:lumMod val="90000"/>
                          </a:schemeClr>
                        </a:solidFill>
                      </a:tcPr>
                    </a:tc>
                    <a:extLst>
                      <a:ext uri="{0D108BD9-81ED-4DB2-BD59-A6C34878D82A}">
                        <a16:rowId xmlns:a16="http://schemas.microsoft.com/office/drawing/2014/main" val="1390475238"/>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17</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46.74</a:t>
                          </a:r>
                        </a:p>
                      </a:txBody>
                      <a:tcPr>
                        <a:solidFill>
                          <a:schemeClr val="bg2">
                            <a:lumMod val="90000"/>
                          </a:schemeClr>
                        </a:solidFill>
                      </a:tcPr>
                    </a:tc>
                    <a:extLst>
                      <a:ext uri="{0D108BD9-81ED-4DB2-BD59-A6C34878D82A}">
                        <a16:rowId xmlns:a16="http://schemas.microsoft.com/office/drawing/2014/main" val="607691870"/>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24</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46.16</a:t>
                          </a:r>
                        </a:p>
                      </a:txBody>
                      <a:tcPr>
                        <a:solidFill>
                          <a:schemeClr val="bg2">
                            <a:lumMod val="90000"/>
                          </a:schemeClr>
                        </a:solidFill>
                      </a:tcPr>
                    </a:tc>
                    <a:extLst>
                      <a:ext uri="{0D108BD9-81ED-4DB2-BD59-A6C34878D82A}">
                        <a16:rowId xmlns:a16="http://schemas.microsoft.com/office/drawing/2014/main" val="445533243"/>
                      </a:ext>
                    </a:extLst>
                  </a:tr>
                </a:tbl>
              </a:graphicData>
            </a:graphic>
          </p:graphicFrame>
        </mc:Fallback>
      </mc:AlternateContent>
    </p:spTree>
    <p:extLst>
      <p:ext uri="{BB962C8B-B14F-4D97-AF65-F5344CB8AC3E}">
        <p14:creationId xmlns:p14="http://schemas.microsoft.com/office/powerpoint/2010/main" val="371955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 ヒストグラム&#10;&#10;自動的に生成された説明" hidden="1">
            <a:extLst>
              <a:ext uri="{FF2B5EF4-FFF2-40B4-BE49-F238E27FC236}">
                <a16:creationId xmlns:a16="http://schemas.microsoft.com/office/drawing/2014/main" id="{FDB39DF4-E4C1-40A8-812E-FB8E4C845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181" y="2857500"/>
            <a:ext cx="3143250" cy="3143250"/>
          </a:xfrm>
          <a:prstGeom prst="rect">
            <a:avLst/>
          </a:prstGeom>
        </p:spPr>
      </p:pic>
      <p:sp>
        <p:nvSpPr>
          <p:cNvPr id="14" name="正方形/長方形 13">
            <a:extLst>
              <a:ext uri="{FF2B5EF4-FFF2-40B4-BE49-F238E27FC236}">
                <a16:creationId xmlns:a16="http://schemas.microsoft.com/office/drawing/2014/main" id="{86A2CF13-5F45-4B18-B902-CB37C02C9322}"/>
              </a:ext>
            </a:extLst>
          </p:cNvPr>
          <p:cNvSpPr/>
          <p:nvPr/>
        </p:nvSpPr>
        <p:spPr>
          <a:xfrm>
            <a:off x="8624236" y="6568440"/>
            <a:ext cx="1051289" cy="19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0D45737-A046-4A31-B843-BD5DD99629BD}"/>
              </a:ext>
            </a:extLst>
          </p:cNvPr>
          <p:cNvSpPr/>
          <p:nvPr/>
        </p:nvSpPr>
        <p:spPr>
          <a:xfrm>
            <a:off x="4124282" y="3924457"/>
            <a:ext cx="227585" cy="630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57D9543A-35E2-3928-DB55-1CEE0CAD6F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72937" y="1602211"/>
            <a:ext cx="4223061" cy="4348353"/>
          </a:xfrm>
          <a:prstGeom prst="rect">
            <a:avLst/>
          </a:prstGeom>
        </p:spPr>
      </p:pic>
      <mc:AlternateContent xmlns:mc="http://schemas.openxmlformats.org/markup-compatibility/2006" xmlns:a14="http://schemas.microsoft.com/office/drawing/2010/main">
        <mc:Choice Requires="a14">
          <p:sp>
            <p:nvSpPr>
              <p:cNvPr id="25" name="コンテンツ プレースホルダー 2">
                <a:extLst>
                  <a:ext uri="{FF2B5EF4-FFF2-40B4-BE49-F238E27FC236}">
                    <a16:creationId xmlns:a16="http://schemas.microsoft.com/office/drawing/2014/main" id="{D450A066-2AF4-A7EE-4C3C-5C078BF30810}"/>
                  </a:ext>
                </a:extLst>
              </p:cNvPr>
              <p:cNvSpPr txBox="1">
                <a:spLocks/>
              </p:cNvSpPr>
              <p:nvPr/>
            </p:nvSpPr>
            <p:spPr>
              <a:xfrm>
                <a:off x="392284" y="1061776"/>
                <a:ext cx="11407431" cy="598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Estimate the optimum value of </a:t>
                </a:r>
                <a14:m>
                  <m:oMath xmlns:m="http://schemas.openxmlformats.org/officeDocument/2006/math">
                    <m:sSubSup>
                      <m:sSubSupPr>
                        <m:ctrlPr>
                          <a:rPr lang="en-US" altLang="ja-JP" sz="2400" i="1" smtClean="0">
                            <a:solidFill>
                              <a:prstClr val="black"/>
                            </a:solidFill>
                            <a:latin typeface="Cambria Math" panose="02040503050406030204" pitchFamily="18" charset="0"/>
                            <a:cs typeface="Times New Roman" panose="02020603050405020304" pitchFamily="18" charset="0"/>
                          </a:rPr>
                        </m:ctrlPr>
                      </m:sSubSupPr>
                      <m:e>
                        <m:r>
                          <a:rPr lang="en-US" altLang="ja-JP" sz="2400" b="0" i="1" smtClean="0">
                            <a:solidFill>
                              <a:prstClr val="black"/>
                            </a:solidFill>
                            <a:latin typeface="Cambria Math" panose="02040503050406030204" pitchFamily="18" charset="0"/>
                            <a:cs typeface="Times New Roman" panose="02020603050405020304" pitchFamily="18" charset="0"/>
                          </a:rPr>
                          <m:t>𝑣</m:t>
                        </m:r>
                      </m:e>
                      <m:sub>
                        <m:r>
                          <a:rPr lang="en-US" altLang="ja-JP" sz="2400" b="0" i="1" smtClean="0">
                            <a:solidFill>
                              <a:prstClr val="black"/>
                            </a:solidFill>
                            <a:latin typeface="Cambria Math" panose="02040503050406030204" pitchFamily="18" charset="0"/>
                            <a:cs typeface="Times New Roman" panose="02020603050405020304" pitchFamily="18" charset="0"/>
                          </a:rPr>
                          <m:t>𝑅</m:t>
                        </m:r>
                      </m:sub>
                      <m:sup>
                        <m:r>
                          <a:rPr lang="en-US" altLang="ja-JP" sz="2400" b="0" i="1" smtClean="0">
                            <a:solidFill>
                              <a:prstClr val="black"/>
                            </a:solidFill>
                            <a:latin typeface="Cambria Math" panose="02040503050406030204" pitchFamily="18" charset="0"/>
                            <a:cs typeface="Times New Roman" panose="02020603050405020304" pitchFamily="18" charset="0"/>
                          </a:rPr>
                          <m:t>0</m:t>
                        </m:r>
                      </m:sup>
                    </m:sSubSup>
                    <m:r>
                      <a:rPr lang="en-US" altLang="ja-JP" sz="2400" b="0" i="1" smtClean="0">
                        <a:solidFill>
                          <a:prstClr val="black"/>
                        </a:solidFill>
                        <a:latin typeface="Cambria Math" panose="02040503050406030204" pitchFamily="18" charset="0"/>
                        <a:cs typeface="Times New Roman" panose="02020603050405020304" pitchFamily="18" charset="0"/>
                      </a:rPr>
                      <m:t> </m:t>
                    </m:r>
                  </m:oMath>
                </a14:m>
                <a:r>
                  <a:rPr lang="en-US" altLang="ja-JP" sz="2400" dirty="0">
                    <a:solidFill>
                      <a:prstClr val="black"/>
                    </a:solidFill>
                    <a:latin typeface="Times New Roman" panose="02020603050405020304" pitchFamily="18" charset="0"/>
                    <a:cs typeface="Times New Roman" panose="02020603050405020304" pitchFamily="18" charset="0"/>
                  </a:rPr>
                  <a:t>from Training data using Gaussian process regression.</a:t>
                </a:r>
                <a:endParaRPr lang="ja-JP" altLang="en-US" sz="2400" dirty="0">
                  <a:latin typeface="Times New Roman" panose="02020603050405020304" pitchFamily="18" charset="0"/>
                  <a:cs typeface="Times New Roman" panose="02020603050405020304" pitchFamily="18" charset="0"/>
                </a:endParaRPr>
              </a:p>
            </p:txBody>
          </p:sp>
        </mc:Choice>
        <mc:Fallback xmlns="">
          <p:sp>
            <p:nvSpPr>
              <p:cNvPr id="25" name="コンテンツ プレースホルダー 2">
                <a:extLst>
                  <a:ext uri="{FF2B5EF4-FFF2-40B4-BE49-F238E27FC236}">
                    <a16:creationId xmlns:a16="http://schemas.microsoft.com/office/drawing/2014/main" id="{D450A066-2AF4-A7EE-4C3C-5C078BF30810}"/>
                  </a:ext>
                </a:extLst>
              </p:cNvPr>
              <p:cNvSpPr txBox="1">
                <a:spLocks noRot="1" noChangeAspect="1" noMove="1" noResize="1" noEditPoints="1" noAdjustHandles="1" noChangeArrowheads="1" noChangeShapeType="1" noTextEdit="1"/>
              </p:cNvSpPr>
              <p:nvPr/>
            </p:nvSpPr>
            <p:spPr>
              <a:xfrm>
                <a:off x="392284" y="1061776"/>
                <a:ext cx="11407431" cy="598060"/>
              </a:xfrm>
              <a:prstGeom prst="rect">
                <a:avLst/>
              </a:prstGeom>
              <a:blipFill>
                <a:blip r:embed="rId6"/>
                <a:stretch>
                  <a:fillRect l="-801" t="-14286" r="-588"/>
                </a:stretch>
              </a:blipFill>
            </p:spPr>
            <p:txBody>
              <a:bodyPr/>
              <a:lstStyle/>
              <a:p>
                <a:r>
                  <a:rPr lang="ja-JP" altLang="en-US">
                    <a:noFill/>
                  </a:rPr>
                  <a:t> </a:t>
                </a:r>
              </a:p>
            </p:txBody>
          </p:sp>
        </mc:Fallback>
      </mc:AlternateContent>
      <p:sp>
        <p:nvSpPr>
          <p:cNvPr id="27" name="スライド番号プレースホルダー 4">
            <a:extLst>
              <a:ext uri="{FF2B5EF4-FFF2-40B4-BE49-F238E27FC236}">
                <a16:creationId xmlns:a16="http://schemas.microsoft.com/office/drawing/2014/main" id="{ECAD2A8A-2EF3-533B-535E-BE0758C98606}"/>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14</a:t>
            </a:fld>
            <a:endParaRPr kumimoji="1" lang="ja-JP" altLang="en-US" sz="1800" dirty="0"/>
          </a:p>
        </p:txBody>
      </p:sp>
      <mc:AlternateContent xmlns:mc="http://schemas.openxmlformats.org/markup-compatibility/2006" xmlns:a14="http://schemas.microsoft.com/office/drawing/2010/main">
        <mc:Choice Requires="a14">
          <p:sp>
            <p:nvSpPr>
              <p:cNvPr id="13" name="タイトル 1">
                <a:extLst>
                  <a:ext uri="{FF2B5EF4-FFF2-40B4-BE49-F238E27FC236}">
                    <a16:creationId xmlns:a16="http://schemas.microsoft.com/office/drawing/2014/main" id="{FCF6BC70-4B33-0F70-658F-BB1049553443}"/>
                  </a:ext>
                </a:extLst>
              </p:cNvPr>
              <p:cNvSpPr>
                <a:spLocks noGrp="1"/>
              </p:cNvSpPr>
              <p:nvPr>
                <p:ph type="title"/>
              </p:nvPr>
            </p:nvSpPr>
            <p:spPr>
              <a:xfrm>
                <a:off x="333374" y="308399"/>
                <a:ext cx="11525249" cy="510540"/>
              </a:xfrm>
            </p:spPr>
            <p:txBody>
              <a:bodyPr>
                <a:noAutofit/>
              </a:body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Result: Estimate Optimum value of</a:t>
                </a:r>
                <a:r>
                  <a:rPr lang="en-US" altLang="ja-JP" sz="3600" u="sng"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sz="3600" i="1" u="sng" smtClean="0">
                            <a:solidFill>
                              <a:prstClr val="black"/>
                            </a:solidFill>
                            <a:latin typeface="Cambria Math" panose="02040503050406030204" pitchFamily="18" charset="0"/>
                            <a:cs typeface="Times New Roman" panose="02020603050405020304" pitchFamily="18" charset="0"/>
                          </a:rPr>
                        </m:ctrlPr>
                      </m:sSubSupPr>
                      <m:e>
                        <m:r>
                          <a:rPr lang="en-US" altLang="ja-JP" sz="3600" i="1" u="sng">
                            <a:solidFill>
                              <a:prstClr val="black"/>
                            </a:solidFill>
                            <a:latin typeface="Cambria Math" panose="02040503050406030204" pitchFamily="18" charset="0"/>
                            <a:cs typeface="Times New Roman" panose="02020603050405020304" pitchFamily="18" charset="0"/>
                          </a:rPr>
                          <m:t>𝑣</m:t>
                        </m:r>
                      </m:e>
                      <m:sub>
                        <m:r>
                          <m:rPr>
                            <m:sty m:val="p"/>
                          </m:rPr>
                          <a:rPr lang="en-US" altLang="ja-JP" sz="3600" b="0" i="0" u="sng" smtClean="0">
                            <a:solidFill>
                              <a:prstClr val="black"/>
                            </a:solidFill>
                            <a:latin typeface="Cambria Math" panose="02040503050406030204" pitchFamily="18" charset="0"/>
                            <a:cs typeface="Times New Roman" panose="02020603050405020304" pitchFamily="18" charset="0"/>
                          </a:rPr>
                          <m:t>R</m:t>
                        </m:r>
                      </m:sub>
                      <m:sup>
                        <m:r>
                          <a:rPr lang="en-US" altLang="ja-JP" sz="3600" b="0" i="1" u="sng" smtClean="0">
                            <a:solidFill>
                              <a:prstClr val="black"/>
                            </a:solidFill>
                            <a:latin typeface="Cambria Math" panose="02040503050406030204" pitchFamily="18" charset="0"/>
                            <a:cs typeface="Times New Roman" panose="02020603050405020304" pitchFamily="18" charset="0"/>
                          </a:rPr>
                          <m:t>0</m:t>
                        </m:r>
                      </m:sup>
                    </m:sSubSup>
                    <m:r>
                      <a:rPr lang="en-US" altLang="ja-JP" sz="3600" b="0" i="1" u="sng" smtClean="0">
                        <a:solidFill>
                          <a:prstClr val="black"/>
                        </a:solidFill>
                        <a:latin typeface="Cambria Math" panose="02040503050406030204" pitchFamily="18" charset="0"/>
                        <a:cs typeface="Times New Roman" panose="02020603050405020304" pitchFamily="18" charset="0"/>
                      </a:rPr>
                      <m:t>(</m:t>
                    </m:r>
                    <m:r>
                      <a:rPr lang="en-US" altLang="ja-JP" sz="3600" b="0" i="1" u="sng" smtClean="0">
                        <a:solidFill>
                          <a:prstClr val="black"/>
                        </a:solidFill>
                        <a:latin typeface="Cambria Math" panose="02040503050406030204" pitchFamily="18" charset="0"/>
                        <a:cs typeface="Times New Roman" panose="02020603050405020304" pitchFamily="18" charset="0"/>
                      </a:rPr>
                      <m:t>𝐸</m:t>
                    </m:r>
                    <m:r>
                      <a:rPr lang="en-US" altLang="ja-JP" sz="3600" b="0" i="1" u="sng" smtClean="0">
                        <a:solidFill>
                          <a:prstClr val="black"/>
                        </a:solidFill>
                        <a:latin typeface="Cambria Math" panose="02040503050406030204" pitchFamily="18" charset="0"/>
                        <a:cs typeface="Times New Roman" panose="02020603050405020304" pitchFamily="18" charset="0"/>
                      </a:rPr>
                      <m:t>)</m:t>
                    </m:r>
                  </m:oMath>
                </a14:m>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 </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mc:Choice>
        <mc:Fallback xmlns="">
          <p:sp>
            <p:nvSpPr>
              <p:cNvPr id="13" name="タイトル 1">
                <a:extLst>
                  <a:ext uri="{FF2B5EF4-FFF2-40B4-BE49-F238E27FC236}">
                    <a16:creationId xmlns:a16="http://schemas.microsoft.com/office/drawing/2014/main" id="{FCF6BC70-4B33-0F70-658F-BB1049553443}"/>
                  </a:ext>
                </a:extLst>
              </p:cNvPr>
              <p:cNvSpPr>
                <a:spLocks noGrp="1" noRot="1" noChangeAspect="1" noMove="1" noResize="1" noEditPoints="1" noAdjustHandles="1" noChangeArrowheads="1" noChangeShapeType="1" noTextEdit="1"/>
              </p:cNvSpPr>
              <p:nvPr>
                <p:ph type="title"/>
              </p:nvPr>
            </p:nvSpPr>
            <p:spPr>
              <a:xfrm>
                <a:off x="333374" y="308399"/>
                <a:ext cx="11525249" cy="510540"/>
              </a:xfrm>
              <a:blipFill>
                <a:blip r:embed="rId7"/>
                <a:stretch>
                  <a:fillRect t="-30120" b="-49398"/>
                </a:stretch>
              </a:blipFill>
            </p:spPr>
            <p:txBody>
              <a:bodyPr/>
              <a:lstStyle/>
              <a:p>
                <a:r>
                  <a:rPr lang="ja-JP" altLang="en-US">
                    <a:noFill/>
                  </a:rPr>
                  <a:t> </a:t>
                </a:r>
              </a:p>
            </p:txBody>
          </p:sp>
        </mc:Fallback>
      </mc:AlternateContent>
      <p:pic>
        <p:nvPicPr>
          <p:cNvPr id="2" name="図 1">
            <a:extLst>
              <a:ext uri="{FF2B5EF4-FFF2-40B4-BE49-F238E27FC236}">
                <a16:creationId xmlns:a16="http://schemas.microsoft.com/office/drawing/2014/main" id="{923A31BD-4AA0-D6B0-90BF-A79FA014420A}"/>
              </a:ext>
            </a:extLst>
          </p:cNvPr>
          <p:cNvPicPr>
            <a:picLocks noChangeAspect="1"/>
          </p:cNvPicPr>
          <p:nvPr/>
        </p:nvPicPr>
        <p:blipFill rotWithShape="1">
          <a:blip r:embed="rId8">
            <a:extLst>
              <a:ext uri="{28A0092B-C50C-407E-A947-70E740481C1C}">
                <a14:useLocalDpi xmlns:a14="http://schemas.microsoft.com/office/drawing/2010/main" val="0"/>
              </a:ext>
            </a:extLst>
          </a:blip>
          <a:srcRect l="6065" t="314" b="6733"/>
          <a:stretch/>
        </p:blipFill>
        <p:spPr>
          <a:xfrm>
            <a:off x="2115566" y="1558026"/>
            <a:ext cx="4017432" cy="3975334"/>
          </a:xfrm>
          <a:prstGeom prst="rect">
            <a:avLst/>
          </a:prstGeom>
        </p:spPr>
      </p:pic>
      <p:pic>
        <p:nvPicPr>
          <p:cNvPr id="4" name="図 3">
            <a:extLst>
              <a:ext uri="{FF2B5EF4-FFF2-40B4-BE49-F238E27FC236}">
                <a16:creationId xmlns:a16="http://schemas.microsoft.com/office/drawing/2014/main" id="{3A7190C6-1F0F-DAD4-755B-2A78C9901579}"/>
              </a:ext>
            </a:extLst>
          </p:cNvPr>
          <p:cNvPicPr>
            <a:picLocks noChangeAspect="1"/>
          </p:cNvPicPr>
          <p:nvPr/>
        </p:nvPicPr>
        <p:blipFill rotWithShape="1">
          <a:blip r:embed="rId9">
            <a:extLst>
              <a:ext uri="{28A0092B-C50C-407E-A947-70E740481C1C}">
                <a14:useLocalDpi xmlns:a14="http://schemas.microsoft.com/office/drawing/2010/main" val="0"/>
              </a:ext>
            </a:extLst>
          </a:blip>
          <a:srcRect l="33775" t="2368" r="17361" b="75040"/>
          <a:stretch/>
        </p:blipFill>
        <p:spPr>
          <a:xfrm>
            <a:off x="3377495" y="1709089"/>
            <a:ext cx="2063578" cy="982363"/>
          </a:xfrm>
          <a:prstGeom prst="rect">
            <a:avLst/>
          </a:prstGeom>
        </p:spPr>
      </p:pic>
      <mc:AlternateContent xmlns:mc="http://schemas.openxmlformats.org/markup-compatibility/2006">
        <mc:Choice xmlns:a14="http://schemas.microsoft.com/office/drawing/2010/main" Requires="a14">
          <p:graphicFrame>
            <p:nvGraphicFramePr>
              <p:cNvPr id="9" name="表 2">
                <a:extLst>
                  <a:ext uri="{FF2B5EF4-FFF2-40B4-BE49-F238E27FC236}">
                    <a16:creationId xmlns:a16="http://schemas.microsoft.com/office/drawing/2014/main" id="{D140EA34-9E32-C0C2-E3AA-6E062728F4F5}"/>
                  </a:ext>
                </a:extLst>
              </p:cNvPr>
              <p:cNvGraphicFramePr>
                <a:graphicFrameLocks noGrp="1"/>
              </p:cNvGraphicFramePr>
              <p:nvPr>
                <p:extLst>
                  <p:ext uri="{D42A27DB-BD31-4B8C-83A1-F6EECF244321}">
                    <p14:modId xmlns:p14="http://schemas.microsoft.com/office/powerpoint/2010/main" val="4277628386"/>
                  </p:ext>
                </p:extLst>
              </p:nvPr>
            </p:nvGraphicFramePr>
            <p:xfrm>
              <a:off x="6222318" y="1879902"/>
              <a:ext cx="5636305" cy="3023045"/>
            </p:xfrm>
            <a:graphic>
              <a:graphicData uri="http://schemas.openxmlformats.org/drawingml/2006/table">
                <a:tbl>
                  <a:tblPr firstRow="1" bandRow="1">
                    <a:tableStyleId>{5C22544A-7EE6-4342-B048-85BDC9FD1C3A}</a:tableStyleId>
                  </a:tblPr>
                  <a:tblGrid>
                    <a:gridCol w="2622040">
                      <a:extLst>
                        <a:ext uri="{9D8B030D-6E8A-4147-A177-3AD203B41FA5}">
                          <a16:colId xmlns:a16="http://schemas.microsoft.com/office/drawing/2014/main" val="1762353656"/>
                        </a:ext>
                      </a:extLst>
                    </a:gridCol>
                    <a:gridCol w="3014265">
                      <a:extLst>
                        <a:ext uri="{9D8B030D-6E8A-4147-A177-3AD203B41FA5}">
                          <a16:colId xmlns:a16="http://schemas.microsoft.com/office/drawing/2014/main" val="728619838"/>
                        </a:ext>
                      </a:extLst>
                    </a:gridCol>
                  </a:tblGrid>
                  <a:tr h="370840">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Input :</a:t>
                          </a:r>
                          <a:br>
                            <a:rPr lang="en-US" altLang="ja-JP" sz="1800" dirty="0">
                              <a:solidFill>
                                <a:schemeClr val="bg1"/>
                              </a:solidFill>
                              <a:latin typeface="Times New Roman" panose="02020603050405020304" pitchFamily="18" charset="0"/>
                              <a:cs typeface="Times New Roman" panose="02020603050405020304" pitchFamily="18" charset="0"/>
                            </a:rPr>
                          </a:br>
                          <a:r>
                            <a:rPr lang="en-US" altLang="ja-JP" sz="1800" dirty="0">
                              <a:solidFill>
                                <a:schemeClr val="bg1"/>
                              </a:solidFill>
                              <a:latin typeface="Times New Roman" panose="02020603050405020304" pitchFamily="18" charset="0"/>
                              <a:cs typeface="Times New Roman" panose="02020603050405020304" pitchFamily="18" charset="0"/>
                            </a:rPr>
                            <a:t> Incident Energy (MeV)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Output:</a:t>
                          </a:r>
                          <a:br>
                            <a:rPr lang="en-US" altLang="ja-JP" sz="1800" dirty="0">
                              <a:solidFill>
                                <a:schemeClr val="bg1"/>
                              </a:solidFill>
                              <a:latin typeface="Times New Roman" panose="02020603050405020304" pitchFamily="18" charset="0"/>
                              <a:cs typeface="Times New Roman" panose="02020603050405020304" pitchFamily="18" charset="0"/>
                            </a:rPr>
                          </a:br>
                          <a:r>
                            <a:rPr lang="en-US" altLang="ja-JP" sz="1800" dirty="0">
                              <a:solidFill>
                                <a:schemeClr val="bg1"/>
                              </a:solidFill>
                              <a:latin typeface="Times New Roman" panose="02020603050405020304" pitchFamily="18" charset="0"/>
                              <a:cs typeface="Times New Roman" panose="02020603050405020304" pitchFamily="18" charset="0"/>
                            </a:rPr>
                            <a:t>Optimum Value of </a:t>
                          </a:r>
                          <a14:m>
                            <m:oMath xmlns:m="http://schemas.openxmlformats.org/officeDocument/2006/math">
                              <m:sSubSup>
                                <m:sSubSupPr>
                                  <m:ctrlPr>
                                    <a:rPr lang="en-US" altLang="ja-JP" sz="1800" i="1" smtClean="0">
                                      <a:solidFill>
                                        <a:schemeClr val="bg1"/>
                                      </a:solidFill>
                                      <a:latin typeface="Cambria Math" panose="02040503050406030204" pitchFamily="18" charset="0"/>
                                      <a:cs typeface="Times New Roman" panose="02020603050405020304" pitchFamily="18" charset="0"/>
                                    </a:rPr>
                                  </m:ctrlPr>
                                </m:sSubSupPr>
                                <m:e>
                                  <m:r>
                                    <a:rPr lang="en-US" altLang="ja-JP" sz="1800" b="0" i="1" smtClean="0">
                                      <a:solidFill>
                                        <a:schemeClr val="bg1"/>
                                      </a:solidFill>
                                      <a:latin typeface="Cambria Math" panose="02040503050406030204" pitchFamily="18" charset="0"/>
                                      <a:cs typeface="Times New Roman" panose="02020603050405020304" pitchFamily="18" charset="0"/>
                                    </a:rPr>
                                    <m:t>𝑣</m:t>
                                  </m:r>
                                </m:e>
                                <m:sub>
                                  <m:r>
                                    <a:rPr lang="en-US" altLang="ja-JP" sz="1800" b="0" i="1" smtClean="0">
                                      <a:solidFill>
                                        <a:schemeClr val="bg1"/>
                                      </a:solidFill>
                                      <a:latin typeface="Cambria Math" panose="02040503050406030204" pitchFamily="18" charset="0"/>
                                      <a:cs typeface="Times New Roman" panose="02020603050405020304" pitchFamily="18" charset="0"/>
                                    </a:rPr>
                                    <m:t>𝑅</m:t>
                                  </m:r>
                                </m:sub>
                                <m:sup>
                                  <m:r>
                                    <a:rPr lang="en-US" altLang="ja-JP" sz="1800" b="0" i="1" smtClean="0">
                                      <a:solidFill>
                                        <a:schemeClr val="bg1"/>
                                      </a:solidFill>
                                      <a:latin typeface="Cambria Math" panose="02040503050406030204" pitchFamily="18" charset="0"/>
                                      <a:cs typeface="Times New Roman" panose="02020603050405020304" pitchFamily="18" charset="0"/>
                                    </a:rPr>
                                    <m:t>0</m:t>
                                  </m:r>
                                </m:sup>
                              </m:sSubSup>
                            </m:oMath>
                          </a14:m>
                          <a:r>
                            <a:rPr kumimoji="1" lang="ja-JP" altLang="en-US" dirty="0">
                              <a:solidFill>
                                <a:schemeClr val="bg1"/>
                              </a:solidFill>
                              <a:latin typeface="Times New Roman" panose="02020603050405020304" pitchFamily="18" charset="0"/>
                              <a:cs typeface="Times New Roman" panose="02020603050405020304" pitchFamily="18" charset="0"/>
                            </a:rPr>
                            <a:t> </a:t>
                          </a:r>
                          <a:r>
                            <a:rPr kumimoji="1" lang="en-US" altLang="ja-JP" dirty="0">
                              <a:solidFill>
                                <a:schemeClr val="bg1"/>
                              </a:solidFill>
                              <a:latin typeface="Times New Roman" panose="02020603050405020304" pitchFamily="18" charset="0"/>
                              <a:cs typeface="Times New Roman" panose="02020603050405020304" pitchFamily="18" charset="0"/>
                            </a:rPr>
                            <a:t>(MeV)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96853430"/>
                      </a:ext>
                    </a:extLst>
                  </a:tr>
                  <a:tr h="370840">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5</a:t>
                          </a:r>
                        </a:p>
                      </a:txBody>
                      <a:tcPr>
                        <a:solidFill>
                          <a:schemeClr val="bg2">
                            <a:lumMod val="90000"/>
                          </a:schemeClr>
                        </a:solidFill>
                      </a:tcPr>
                    </a:tc>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50.25</a:t>
                          </a:r>
                          <a:endParaRPr kumimoji="1" lang="ja-JP" altLang="en-US" sz="20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4232639203"/>
                      </a:ext>
                    </a:extLst>
                  </a:tr>
                  <a:tr h="370840">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6</a:t>
                          </a:r>
                          <a:endParaRPr kumimoji="1" lang="ja-JP" altLang="en-US" sz="20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chemeClr val="tx1"/>
                              </a:solidFill>
                              <a:latin typeface="Times New Roman" panose="02020603050405020304" pitchFamily="18" charset="0"/>
                              <a:cs typeface="Times New Roman" panose="02020603050405020304" pitchFamily="18" charset="0"/>
                            </a:rPr>
                            <a:t>52.45</a:t>
                          </a:r>
                        </a:p>
                      </a:txBody>
                      <a:tcPr>
                        <a:solidFill>
                          <a:schemeClr val="bg2">
                            <a:lumMod val="90000"/>
                          </a:schemeClr>
                        </a:solidFill>
                      </a:tcPr>
                    </a:tc>
                    <a:extLst>
                      <a:ext uri="{0D108BD9-81ED-4DB2-BD59-A6C34878D82A}">
                        <a16:rowId xmlns:a16="http://schemas.microsoft.com/office/drawing/2014/main" val="2993944656"/>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7</a:t>
                          </a:r>
                        </a:p>
                      </a:txBody>
                      <a:tcPr>
                        <a:solidFill>
                          <a:schemeClr val="bg2">
                            <a:lumMod val="90000"/>
                          </a:schemeClr>
                        </a:solidFill>
                      </a:tcPr>
                    </a:tc>
                    <a:tc>
                      <a:txBody>
                        <a:bodyPr/>
                        <a:lstStyle/>
                        <a:p>
                          <a:pPr algn="ctr"/>
                          <a:r>
                            <a:rPr kumimoji="1" lang="en-US" altLang="ja-JP" sz="2000" b="1" dirty="0">
                              <a:latin typeface="Times New Roman" panose="02020603050405020304" pitchFamily="18" charset="0"/>
                              <a:cs typeface="Times New Roman" panose="02020603050405020304" pitchFamily="18" charset="0"/>
                            </a:rPr>
                            <a:t>51.25</a:t>
                          </a:r>
                          <a:endParaRPr kumimoji="1" lang="ja-JP" altLang="en-US" sz="20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1062873402"/>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8</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41.04</a:t>
                          </a:r>
                        </a:p>
                      </a:txBody>
                      <a:tcPr>
                        <a:solidFill>
                          <a:schemeClr val="bg2">
                            <a:lumMod val="90000"/>
                          </a:schemeClr>
                        </a:solidFill>
                      </a:tcPr>
                    </a:tc>
                    <a:extLst>
                      <a:ext uri="{0D108BD9-81ED-4DB2-BD59-A6C34878D82A}">
                        <a16:rowId xmlns:a16="http://schemas.microsoft.com/office/drawing/2014/main" val="396866821"/>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14</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dirty="0">
                            <a:latin typeface="Times New Roman" panose="02020603050405020304" pitchFamily="18" charset="0"/>
                            <a:cs typeface="Times New Roman" panose="02020603050405020304" pitchFamily="18" charset="0"/>
                          </a:endParaRPr>
                        </a:p>
                      </a:txBody>
                      <a:tcPr>
                        <a:solidFill>
                          <a:srgbClr val="FF0000"/>
                        </a:solidFill>
                      </a:tcPr>
                    </a:tc>
                    <a:extLst>
                      <a:ext uri="{0D108BD9-81ED-4DB2-BD59-A6C34878D82A}">
                        <a16:rowId xmlns:a16="http://schemas.microsoft.com/office/drawing/2014/main" val="607691870"/>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24</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46.16</a:t>
                          </a:r>
                        </a:p>
                      </a:txBody>
                      <a:tcPr>
                        <a:solidFill>
                          <a:schemeClr val="bg2">
                            <a:lumMod val="90000"/>
                          </a:schemeClr>
                        </a:solidFill>
                      </a:tcPr>
                    </a:tc>
                    <a:extLst>
                      <a:ext uri="{0D108BD9-81ED-4DB2-BD59-A6C34878D82A}">
                        <a16:rowId xmlns:a16="http://schemas.microsoft.com/office/drawing/2014/main" val="445533243"/>
                      </a:ext>
                    </a:extLst>
                  </a:tr>
                </a:tbl>
              </a:graphicData>
            </a:graphic>
          </p:graphicFrame>
        </mc:Choice>
        <mc:Fallback>
          <p:graphicFrame>
            <p:nvGraphicFramePr>
              <p:cNvPr id="9" name="表 2">
                <a:extLst>
                  <a:ext uri="{FF2B5EF4-FFF2-40B4-BE49-F238E27FC236}">
                    <a16:creationId xmlns:a16="http://schemas.microsoft.com/office/drawing/2014/main" id="{D140EA34-9E32-C0C2-E3AA-6E062728F4F5}"/>
                  </a:ext>
                </a:extLst>
              </p:cNvPr>
              <p:cNvGraphicFramePr>
                <a:graphicFrameLocks noGrp="1"/>
              </p:cNvGraphicFramePr>
              <p:nvPr>
                <p:extLst>
                  <p:ext uri="{D42A27DB-BD31-4B8C-83A1-F6EECF244321}">
                    <p14:modId xmlns:p14="http://schemas.microsoft.com/office/powerpoint/2010/main" val="4277628386"/>
                  </p:ext>
                </p:extLst>
              </p:nvPr>
            </p:nvGraphicFramePr>
            <p:xfrm>
              <a:off x="6222318" y="1879902"/>
              <a:ext cx="5636305" cy="3023045"/>
            </p:xfrm>
            <a:graphic>
              <a:graphicData uri="http://schemas.openxmlformats.org/drawingml/2006/table">
                <a:tbl>
                  <a:tblPr firstRow="1" bandRow="1">
                    <a:tableStyleId>{5C22544A-7EE6-4342-B048-85BDC9FD1C3A}</a:tableStyleId>
                  </a:tblPr>
                  <a:tblGrid>
                    <a:gridCol w="2622040">
                      <a:extLst>
                        <a:ext uri="{9D8B030D-6E8A-4147-A177-3AD203B41FA5}">
                          <a16:colId xmlns:a16="http://schemas.microsoft.com/office/drawing/2014/main" val="1762353656"/>
                        </a:ext>
                      </a:extLst>
                    </a:gridCol>
                    <a:gridCol w="3014265">
                      <a:extLst>
                        <a:ext uri="{9D8B030D-6E8A-4147-A177-3AD203B41FA5}">
                          <a16:colId xmlns:a16="http://schemas.microsoft.com/office/drawing/2014/main" val="728619838"/>
                        </a:ext>
                      </a:extLst>
                    </a:gridCol>
                  </a:tblGrid>
                  <a:tr h="645605">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Input :</a:t>
                          </a:r>
                          <a:br>
                            <a:rPr lang="en-US" altLang="ja-JP" sz="1800" dirty="0">
                              <a:solidFill>
                                <a:schemeClr val="bg1"/>
                              </a:solidFill>
                              <a:latin typeface="Times New Roman" panose="02020603050405020304" pitchFamily="18" charset="0"/>
                              <a:cs typeface="Times New Roman" panose="02020603050405020304" pitchFamily="18" charset="0"/>
                            </a:rPr>
                          </a:br>
                          <a:r>
                            <a:rPr lang="en-US" altLang="ja-JP" sz="1800" dirty="0">
                              <a:solidFill>
                                <a:schemeClr val="bg1"/>
                              </a:solidFill>
                              <a:latin typeface="Times New Roman" panose="02020603050405020304" pitchFamily="18" charset="0"/>
                              <a:cs typeface="Times New Roman" panose="02020603050405020304" pitchFamily="18" charset="0"/>
                            </a:rPr>
                            <a:t> Incident Energy (MeV)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ja-JP"/>
                        </a:p>
                      </a:txBody>
                      <a:tcPr>
                        <a:blipFill>
                          <a:blip r:embed="rId10"/>
                          <a:stretch>
                            <a:fillRect l="-87273" t="-4717" r="-808" b="-384906"/>
                          </a:stretch>
                        </a:blipFill>
                      </a:tcPr>
                    </a:tc>
                    <a:extLst>
                      <a:ext uri="{0D108BD9-81ED-4DB2-BD59-A6C34878D82A}">
                        <a16:rowId xmlns:a16="http://schemas.microsoft.com/office/drawing/2014/main" val="1396853430"/>
                      </a:ext>
                    </a:extLst>
                  </a:tr>
                  <a:tr h="396240">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5</a:t>
                          </a:r>
                        </a:p>
                      </a:txBody>
                      <a:tcPr>
                        <a:solidFill>
                          <a:schemeClr val="bg2">
                            <a:lumMod val="90000"/>
                          </a:schemeClr>
                        </a:solidFill>
                      </a:tcPr>
                    </a:tc>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50.25</a:t>
                          </a:r>
                          <a:endParaRPr kumimoji="1" lang="ja-JP" altLang="en-US" sz="20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4232639203"/>
                      </a:ext>
                    </a:extLst>
                  </a:tr>
                  <a:tr h="396240">
                    <a:tc>
                      <a:txBody>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6</a:t>
                          </a:r>
                          <a:endParaRPr kumimoji="1" lang="ja-JP" altLang="en-US" sz="20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chemeClr val="tx1"/>
                              </a:solidFill>
                              <a:latin typeface="Times New Roman" panose="02020603050405020304" pitchFamily="18" charset="0"/>
                              <a:cs typeface="Times New Roman" panose="02020603050405020304" pitchFamily="18" charset="0"/>
                            </a:rPr>
                            <a:t>52.45</a:t>
                          </a:r>
                        </a:p>
                      </a:txBody>
                      <a:tcPr>
                        <a:solidFill>
                          <a:schemeClr val="bg2">
                            <a:lumMod val="90000"/>
                          </a:schemeClr>
                        </a:solidFill>
                      </a:tcPr>
                    </a:tc>
                    <a:extLst>
                      <a:ext uri="{0D108BD9-81ED-4DB2-BD59-A6C34878D82A}">
                        <a16:rowId xmlns:a16="http://schemas.microsoft.com/office/drawing/2014/main" val="2993944656"/>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7</a:t>
                          </a:r>
                        </a:p>
                      </a:txBody>
                      <a:tcPr>
                        <a:solidFill>
                          <a:schemeClr val="bg2">
                            <a:lumMod val="90000"/>
                          </a:schemeClr>
                        </a:solidFill>
                      </a:tcPr>
                    </a:tc>
                    <a:tc>
                      <a:txBody>
                        <a:bodyPr/>
                        <a:lstStyle/>
                        <a:p>
                          <a:pPr algn="ctr"/>
                          <a:r>
                            <a:rPr kumimoji="1" lang="en-US" altLang="ja-JP" sz="2000" b="1" dirty="0">
                              <a:latin typeface="Times New Roman" panose="02020603050405020304" pitchFamily="18" charset="0"/>
                              <a:cs typeface="Times New Roman" panose="02020603050405020304" pitchFamily="18" charset="0"/>
                            </a:rPr>
                            <a:t>51.25</a:t>
                          </a:r>
                          <a:endParaRPr kumimoji="1" lang="ja-JP" altLang="en-US" sz="20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1062873402"/>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8</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41.04</a:t>
                          </a:r>
                        </a:p>
                      </a:txBody>
                      <a:tcPr>
                        <a:solidFill>
                          <a:schemeClr val="bg2">
                            <a:lumMod val="90000"/>
                          </a:schemeClr>
                        </a:solidFill>
                      </a:tcPr>
                    </a:tc>
                    <a:extLst>
                      <a:ext uri="{0D108BD9-81ED-4DB2-BD59-A6C34878D82A}">
                        <a16:rowId xmlns:a16="http://schemas.microsoft.com/office/drawing/2014/main" val="396866821"/>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14</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dirty="0">
                            <a:latin typeface="Times New Roman" panose="02020603050405020304" pitchFamily="18" charset="0"/>
                            <a:cs typeface="Times New Roman" panose="02020603050405020304" pitchFamily="18" charset="0"/>
                          </a:endParaRPr>
                        </a:p>
                      </a:txBody>
                      <a:tcPr>
                        <a:solidFill>
                          <a:srgbClr val="FF0000"/>
                        </a:solidFill>
                      </a:tcPr>
                    </a:tc>
                    <a:extLst>
                      <a:ext uri="{0D108BD9-81ED-4DB2-BD59-A6C34878D82A}">
                        <a16:rowId xmlns:a16="http://schemas.microsoft.com/office/drawing/2014/main" val="607691870"/>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24</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46.16</a:t>
                          </a:r>
                        </a:p>
                      </a:txBody>
                      <a:tcPr>
                        <a:solidFill>
                          <a:schemeClr val="bg2">
                            <a:lumMod val="90000"/>
                          </a:schemeClr>
                        </a:solidFill>
                      </a:tcPr>
                    </a:tc>
                    <a:extLst>
                      <a:ext uri="{0D108BD9-81ED-4DB2-BD59-A6C34878D82A}">
                        <a16:rowId xmlns:a16="http://schemas.microsoft.com/office/drawing/2014/main" val="445533243"/>
                      </a:ext>
                    </a:extLst>
                  </a:tr>
                </a:tbl>
              </a:graphicData>
            </a:graphic>
          </p:graphicFrame>
        </mc:Fallback>
      </mc:AlternateContent>
      <p:sp>
        <p:nvSpPr>
          <p:cNvPr id="10" name="コンテンツ プレースホルダー 2">
            <a:extLst>
              <a:ext uri="{FF2B5EF4-FFF2-40B4-BE49-F238E27FC236}">
                <a16:creationId xmlns:a16="http://schemas.microsoft.com/office/drawing/2014/main" id="{EFDD9C8F-2637-F01F-44E8-F8BFA3734613}"/>
              </a:ext>
            </a:extLst>
          </p:cNvPr>
          <p:cNvSpPr txBox="1">
            <a:spLocks/>
          </p:cNvSpPr>
          <p:nvPr/>
        </p:nvSpPr>
        <p:spPr>
          <a:xfrm>
            <a:off x="7784268" y="5164175"/>
            <a:ext cx="2731224" cy="10617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a:solidFill>
                  <a:schemeClr val="bg2">
                    <a:lumMod val="50000"/>
                  </a:schemeClr>
                </a:solidFill>
                <a:latin typeface="Times New Roman" panose="02020603050405020304" pitchFamily="18" charset="0"/>
                <a:cs typeface="Times New Roman" panose="02020603050405020304" pitchFamily="18" charset="0"/>
              </a:rPr>
              <a:t>Gray: Training data</a:t>
            </a:r>
          </a:p>
          <a:p>
            <a:pPr marL="0" indent="0">
              <a:buNone/>
            </a:pPr>
            <a:r>
              <a:rPr lang="en-US" altLang="ja-JP" sz="2400" dirty="0">
                <a:solidFill>
                  <a:srgbClr val="FF0000"/>
                </a:solidFill>
                <a:latin typeface="Times New Roman" panose="02020603050405020304" pitchFamily="18" charset="0"/>
                <a:cs typeface="Times New Roman" panose="02020603050405020304" pitchFamily="18" charset="0"/>
              </a:rPr>
              <a:t>Red: Test data</a:t>
            </a:r>
            <a:endParaRPr lang="ja-JP" altLang="en-US" sz="2400" dirty="0">
              <a:solidFill>
                <a:srgbClr val="FF0000"/>
              </a:solidFill>
              <a:latin typeface="Times New Roman" panose="02020603050405020304" pitchFamily="18" charset="0"/>
              <a:cs typeface="Times New Roman" panose="02020603050405020304" pitchFamily="18" charset="0"/>
            </a:endParaRPr>
          </a:p>
        </p:txBody>
      </p:sp>
      <p:sp>
        <p:nvSpPr>
          <p:cNvPr id="3" name="正方形/長方形 2">
            <a:extLst>
              <a:ext uri="{FF2B5EF4-FFF2-40B4-BE49-F238E27FC236}">
                <a16:creationId xmlns:a16="http://schemas.microsoft.com/office/drawing/2014/main" id="{71E23A57-06AC-D08F-C437-02B2701A871C}"/>
              </a:ext>
            </a:extLst>
          </p:cNvPr>
          <p:cNvSpPr/>
          <p:nvPr/>
        </p:nvSpPr>
        <p:spPr>
          <a:xfrm>
            <a:off x="3984467" y="2310714"/>
            <a:ext cx="50014" cy="803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97EF2DDF-A282-A762-ABF5-A7301EC37F4B}"/>
              </a:ext>
            </a:extLst>
          </p:cNvPr>
          <p:cNvSpPr/>
          <p:nvPr/>
        </p:nvSpPr>
        <p:spPr>
          <a:xfrm>
            <a:off x="3617940" y="1814879"/>
            <a:ext cx="124855" cy="13004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2ED0FEC-4426-BDA8-A232-5339980CBEB0}"/>
              </a:ext>
            </a:extLst>
          </p:cNvPr>
          <p:cNvSpPr txBox="1"/>
          <p:nvPr/>
        </p:nvSpPr>
        <p:spPr>
          <a:xfrm>
            <a:off x="4216997" y="3378200"/>
            <a:ext cx="45719" cy="523220"/>
          </a:xfrm>
          <a:prstGeom prst="rect">
            <a:avLst/>
          </a:prstGeom>
          <a:noFill/>
        </p:spPr>
        <p:txBody>
          <a:bodyPr wrap="square" rtlCol="0">
            <a:spAutoFit/>
          </a:bodyPr>
          <a:lstStyle/>
          <a:p>
            <a:r>
              <a:rPr lang="en-US" altLang="ja-JP" sz="2800" dirty="0">
                <a:ln>
                  <a:solidFill>
                    <a:schemeClr val="tx1"/>
                  </a:solidFill>
                </a:ln>
              </a:rPr>
              <a:t>×</a:t>
            </a:r>
            <a:endParaRPr kumimoji="1" lang="ja-JP" altLang="en-US" sz="2800" dirty="0">
              <a:ln>
                <a:solidFill>
                  <a:schemeClr val="tx1"/>
                </a:solidFill>
              </a:ln>
            </a:endParaRPr>
          </a:p>
        </p:txBody>
      </p:sp>
      <p:sp>
        <p:nvSpPr>
          <p:cNvPr id="12" name="正方形/長方形 11">
            <a:extLst>
              <a:ext uri="{FF2B5EF4-FFF2-40B4-BE49-F238E27FC236}">
                <a16:creationId xmlns:a16="http://schemas.microsoft.com/office/drawing/2014/main" id="{9667872F-AA96-FEB1-A2A0-730A3DBFB1E2}"/>
              </a:ext>
            </a:extLst>
          </p:cNvPr>
          <p:cNvSpPr/>
          <p:nvPr/>
        </p:nvSpPr>
        <p:spPr>
          <a:xfrm>
            <a:off x="5004391" y="2391032"/>
            <a:ext cx="436682" cy="300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141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6BADF0AA-B6BC-2726-E9FF-E5E99BB865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5746" y="1653694"/>
            <a:ext cx="4078226" cy="4078226"/>
          </a:xfrm>
          <a:prstGeom prst="rect">
            <a:avLst/>
          </a:prstGeom>
        </p:spPr>
      </p:pic>
      <p:pic>
        <p:nvPicPr>
          <p:cNvPr id="6" name="図 5" descr="グラフ, 折れ線グラフ, ヒストグラム&#10;&#10;自動的に生成された説明" hidden="1">
            <a:extLst>
              <a:ext uri="{FF2B5EF4-FFF2-40B4-BE49-F238E27FC236}">
                <a16:creationId xmlns:a16="http://schemas.microsoft.com/office/drawing/2014/main" id="{FDB39DF4-E4C1-40A8-812E-FB8E4C845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181" y="2857500"/>
            <a:ext cx="3143250" cy="3143250"/>
          </a:xfrm>
          <a:prstGeom prst="rect">
            <a:avLst/>
          </a:prstGeom>
        </p:spPr>
      </p:pic>
      <p:sp>
        <p:nvSpPr>
          <p:cNvPr id="14" name="正方形/長方形 13">
            <a:extLst>
              <a:ext uri="{FF2B5EF4-FFF2-40B4-BE49-F238E27FC236}">
                <a16:creationId xmlns:a16="http://schemas.microsoft.com/office/drawing/2014/main" id="{86A2CF13-5F45-4B18-B902-CB37C02C9322}"/>
              </a:ext>
            </a:extLst>
          </p:cNvPr>
          <p:cNvSpPr/>
          <p:nvPr/>
        </p:nvSpPr>
        <p:spPr>
          <a:xfrm>
            <a:off x="8624236" y="6568440"/>
            <a:ext cx="1051289" cy="19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0D45737-A046-4A31-B843-BD5DD99629BD}"/>
              </a:ext>
            </a:extLst>
          </p:cNvPr>
          <p:cNvSpPr/>
          <p:nvPr/>
        </p:nvSpPr>
        <p:spPr>
          <a:xfrm>
            <a:off x="4124282" y="3924457"/>
            <a:ext cx="227585" cy="630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22" name="タイトル 1">
                <a:extLst>
                  <a:ext uri="{FF2B5EF4-FFF2-40B4-BE49-F238E27FC236}">
                    <a16:creationId xmlns:a16="http://schemas.microsoft.com/office/drawing/2014/main" id="{FD2B01D1-8596-4CBF-8444-FC979B347879}"/>
                  </a:ext>
                </a:extLst>
              </p:cNvPr>
              <p:cNvSpPr>
                <a:spLocks noGrp="1"/>
              </p:cNvSpPr>
              <p:nvPr>
                <p:ph type="title"/>
              </p:nvPr>
            </p:nvSpPr>
            <p:spPr>
              <a:xfrm>
                <a:off x="333373" y="305305"/>
                <a:ext cx="11525249" cy="510540"/>
              </a:xfrm>
            </p:spPr>
            <p:txBody>
              <a:bodyPr>
                <a:noAutofit/>
              </a:body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Result: Estimate Optimum value of</a:t>
                </a:r>
                <a:r>
                  <a:rPr lang="en-US" altLang="ja-JP" sz="3600" u="sng"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sz="3600" i="1" u="sng" smtClean="0">
                            <a:solidFill>
                              <a:prstClr val="black"/>
                            </a:solidFill>
                            <a:latin typeface="Cambria Math" panose="02040503050406030204" pitchFamily="18" charset="0"/>
                            <a:cs typeface="Times New Roman" panose="02020603050405020304" pitchFamily="18" charset="0"/>
                          </a:rPr>
                        </m:ctrlPr>
                      </m:sSubSupPr>
                      <m:e>
                        <m:r>
                          <a:rPr lang="en-US" altLang="ja-JP" sz="3600" i="1" u="sng">
                            <a:solidFill>
                              <a:prstClr val="black"/>
                            </a:solidFill>
                            <a:latin typeface="Cambria Math" panose="02040503050406030204" pitchFamily="18" charset="0"/>
                            <a:cs typeface="Times New Roman" panose="02020603050405020304" pitchFamily="18" charset="0"/>
                          </a:rPr>
                          <m:t>𝑣</m:t>
                        </m:r>
                      </m:e>
                      <m:sub>
                        <m:r>
                          <m:rPr>
                            <m:sty m:val="p"/>
                          </m:rPr>
                          <a:rPr lang="en-US" altLang="ja-JP" sz="3600" b="0" i="0" u="sng" smtClean="0">
                            <a:solidFill>
                              <a:prstClr val="black"/>
                            </a:solidFill>
                            <a:latin typeface="Cambria Math" panose="02040503050406030204" pitchFamily="18" charset="0"/>
                            <a:cs typeface="Times New Roman" panose="02020603050405020304" pitchFamily="18" charset="0"/>
                          </a:rPr>
                          <m:t>R</m:t>
                        </m:r>
                      </m:sub>
                      <m:sup>
                        <m:r>
                          <a:rPr lang="en-US" altLang="ja-JP" sz="3600" b="0" i="1" u="sng" smtClean="0">
                            <a:solidFill>
                              <a:prstClr val="black"/>
                            </a:solidFill>
                            <a:latin typeface="Cambria Math" panose="02040503050406030204" pitchFamily="18" charset="0"/>
                            <a:cs typeface="Times New Roman" panose="02020603050405020304" pitchFamily="18" charset="0"/>
                          </a:rPr>
                          <m:t>0</m:t>
                        </m:r>
                      </m:sup>
                    </m:sSubSup>
                    <m:r>
                      <a:rPr lang="en-US" altLang="ja-JP" sz="3600" b="0" i="1" u="sng" smtClean="0">
                        <a:solidFill>
                          <a:prstClr val="black"/>
                        </a:solidFill>
                        <a:latin typeface="Cambria Math" panose="02040503050406030204" pitchFamily="18" charset="0"/>
                        <a:cs typeface="Times New Roman" panose="02020603050405020304" pitchFamily="18" charset="0"/>
                      </a:rPr>
                      <m:t>(</m:t>
                    </m:r>
                    <m:r>
                      <a:rPr lang="en-US" altLang="ja-JP" sz="3600" b="0" i="1" u="sng" smtClean="0">
                        <a:solidFill>
                          <a:prstClr val="black"/>
                        </a:solidFill>
                        <a:latin typeface="Cambria Math" panose="02040503050406030204" pitchFamily="18" charset="0"/>
                        <a:cs typeface="Times New Roman" panose="02020603050405020304" pitchFamily="18" charset="0"/>
                      </a:rPr>
                      <m:t>𝐸</m:t>
                    </m:r>
                    <m:r>
                      <a:rPr lang="en-US" altLang="ja-JP" sz="3600" b="0" i="1" u="sng" smtClean="0">
                        <a:solidFill>
                          <a:prstClr val="black"/>
                        </a:solidFill>
                        <a:latin typeface="Cambria Math" panose="02040503050406030204" pitchFamily="18" charset="0"/>
                        <a:cs typeface="Times New Roman" panose="02020603050405020304" pitchFamily="18" charset="0"/>
                      </a:rPr>
                      <m:t>)</m:t>
                    </m:r>
                  </m:oMath>
                </a14:m>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mc:Choice>
        <mc:Fallback>
          <p:sp>
            <p:nvSpPr>
              <p:cNvPr id="22" name="タイトル 1">
                <a:extLst>
                  <a:ext uri="{FF2B5EF4-FFF2-40B4-BE49-F238E27FC236}">
                    <a16:creationId xmlns:a16="http://schemas.microsoft.com/office/drawing/2014/main" id="{FD2B01D1-8596-4CBF-8444-FC979B347879}"/>
                  </a:ext>
                </a:extLst>
              </p:cNvPr>
              <p:cNvSpPr>
                <a:spLocks noGrp="1" noRot="1" noChangeAspect="1" noMove="1" noResize="1" noEditPoints="1" noAdjustHandles="1" noChangeArrowheads="1" noChangeShapeType="1" noTextEdit="1"/>
              </p:cNvSpPr>
              <p:nvPr>
                <p:ph type="title"/>
              </p:nvPr>
            </p:nvSpPr>
            <p:spPr>
              <a:xfrm>
                <a:off x="333373" y="305305"/>
                <a:ext cx="11525249" cy="510540"/>
              </a:xfrm>
              <a:blipFill>
                <a:blip r:embed="rId5"/>
                <a:stretch>
                  <a:fillRect t="-29762" b="-4881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5" name="コンテンツ プレースホルダー 2">
                <a:extLst>
                  <a:ext uri="{FF2B5EF4-FFF2-40B4-BE49-F238E27FC236}">
                    <a16:creationId xmlns:a16="http://schemas.microsoft.com/office/drawing/2014/main" id="{D450A066-2AF4-A7EE-4C3C-5C078BF30810}"/>
                  </a:ext>
                </a:extLst>
              </p:cNvPr>
              <p:cNvSpPr txBox="1">
                <a:spLocks/>
              </p:cNvSpPr>
              <p:nvPr/>
            </p:nvSpPr>
            <p:spPr>
              <a:xfrm>
                <a:off x="392284" y="1061776"/>
                <a:ext cx="11407431" cy="598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Estimate the optimum value of </a:t>
                </a:r>
                <a14:m>
                  <m:oMath xmlns:m="http://schemas.openxmlformats.org/officeDocument/2006/math">
                    <m:sSubSup>
                      <m:sSubSupPr>
                        <m:ctrlPr>
                          <a:rPr lang="en-US" altLang="ja-JP" sz="2400" i="1" smtClean="0">
                            <a:solidFill>
                              <a:prstClr val="black"/>
                            </a:solidFill>
                            <a:latin typeface="Cambria Math" panose="02040503050406030204" pitchFamily="18" charset="0"/>
                            <a:cs typeface="Times New Roman" panose="02020603050405020304" pitchFamily="18" charset="0"/>
                          </a:rPr>
                        </m:ctrlPr>
                      </m:sSubSupPr>
                      <m:e>
                        <m:r>
                          <a:rPr lang="en-US" altLang="ja-JP" sz="2400" b="0" i="1" smtClean="0">
                            <a:solidFill>
                              <a:prstClr val="black"/>
                            </a:solidFill>
                            <a:latin typeface="Cambria Math" panose="02040503050406030204" pitchFamily="18" charset="0"/>
                            <a:cs typeface="Times New Roman" panose="02020603050405020304" pitchFamily="18" charset="0"/>
                          </a:rPr>
                          <m:t>𝑣</m:t>
                        </m:r>
                      </m:e>
                      <m:sub>
                        <m:r>
                          <a:rPr lang="en-US" altLang="ja-JP" sz="2400" b="0" i="1" smtClean="0">
                            <a:solidFill>
                              <a:prstClr val="black"/>
                            </a:solidFill>
                            <a:latin typeface="Cambria Math" panose="02040503050406030204" pitchFamily="18" charset="0"/>
                            <a:cs typeface="Times New Roman" panose="02020603050405020304" pitchFamily="18" charset="0"/>
                          </a:rPr>
                          <m:t>𝑅</m:t>
                        </m:r>
                      </m:sub>
                      <m:sup>
                        <m:r>
                          <a:rPr lang="en-US" altLang="ja-JP" sz="2400" b="0" i="1" smtClean="0">
                            <a:solidFill>
                              <a:prstClr val="black"/>
                            </a:solidFill>
                            <a:latin typeface="Cambria Math" panose="02040503050406030204" pitchFamily="18" charset="0"/>
                            <a:cs typeface="Times New Roman" panose="02020603050405020304" pitchFamily="18" charset="0"/>
                          </a:rPr>
                          <m:t>0</m:t>
                        </m:r>
                      </m:sup>
                    </m:sSubSup>
                    <m:r>
                      <a:rPr lang="en-US" altLang="ja-JP" sz="2400" b="0" i="1" smtClean="0">
                        <a:solidFill>
                          <a:prstClr val="black"/>
                        </a:solidFill>
                        <a:latin typeface="Cambria Math" panose="02040503050406030204" pitchFamily="18" charset="0"/>
                        <a:cs typeface="Times New Roman" panose="02020603050405020304" pitchFamily="18" charset="0"/>
                      </a:rPr>
                      <m:t> </m:t>
                    </m:r>
                  </m:oMath>
                </a14:m>
                <a:r>
                  <a:rPr lang="en-US" altLang="ja-JP" sz="2400" dirty="0">
                    <a:solidFill>
                      <a:prstClr val="black"/>
                    </a:solidFill>
                    <a:latin typeface="Times New Roman" panose="02020603050405020304" pitchFamily="18" charset="0"/>
                    <a:cs typeface="Times New Roman" panose="02020603050405020304" pitchFamily="18" charset="0"/>
                  </a:rPr>
                  <a:t>from Training data using Gaussian process regression.</a:t>
                </a:r>
                <a:endParaRPr lang="ja-JP" altLang="en-US" sz="2400" dirty="0">
                  <a:latin typeface="Times New Roman" panose="02020603050405020304" pitchFamily="18" charset="0"/>
                  <a:cs typeface="Times New Roman" panose="02020603050405020304" pitchFamily="18" charset="0"/>
                </a:endParaRPr>
              </a:p>
            </p:txBody>
          </p:sp>
        </mc:Choice>
        <mc:Fallback>
          <p:sp>
            <p:nvSpPr>
              <p:cNvPr id="25" name="コンテンツ プレースホルダー 2">
                <a:extLst>
                  <a:ext uri="{FF2B5EF4-FFF2-40B4-BE49-F238E27FC236}">
                    <a16:creationId xmlns:a16="http://schemas.microsoft.com/office/drawing/2014/main" id="{D450A066-2AF4-A7EE-4C3C-5C078BF30810}"/>
                  </a:ext>
                </a:extLst>
              </p:cNvPr>
              <p:cNvSpPr txBox="1">
                <a:spLocks noRot="1" noChangeAspect="1" noMove="1" noResize="1" noEditPoints="1" noAdjustHandles="1" noChangeArrowheads="1" noChangeShapeType="1" noTextEdit="1"/>
              </p:cNvSpPr>
              <p:nvPr/>
            </p:nvSpPr>
            <p:spPr>
              <a:xfrm>
                <a:off x="392284" y="1061776"/>
                <a:ext cx="11407431" cy="598060"/>
              </a:xfrm>
              <a:prstGeom prst="rect">
                <a:avLst/>
              </a:prstGeom>
              <a:blipFill>
                <a:blip r:embed="rId6"/>
                <a:stretch>
                  <a:fillRect l="-801" t="-14286" r="-588"/>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6" name="コンテンツ プレースホルダー 2">
                <a:extLst>
                  <a:ext uri="{FF2B5EF4-FFF2-40B4-BE49-F238E27FC236}">
                    <a16:creationId xmlns:a16="http://schemas.microsoft.com/office/drawing/2014/main" id="{322884B4-90BF-EFB8-D29C-CE69D85806B9}"/>
                  </a:ext>
                </a:extLst>
              </p:cNvPr>
              <p:cNvSpPr txBox="1">
                <a:spLocks/>
              </p:cNvSpPr>
              <p:nvPr/>
            </p:nvSpPr>
            <p:spPr>
              <a:xfrm>
                <a:off x="380273" y="5887954"/>
                <a:ext cx="11811727" cy="1019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sz="2400" i="1" smtClean="0">
                            <a:solidFill>
                              <a:prstClr val="black"/>
                            </a:solidFill>
                            <a:latin typeface="Cambria Math" panose="02040503050406030204" pitchFamily="18" charset="0"/>
                            <a:cs typeface="Times New Roman" panose="02020603050405020304" pitchFamily="18" charset="0"/>
                          </a:rPr>
                        </m:ctrlPr>
                      </m:sSubSupPr>
                      <m:e>
                        <m:r>
                          <a:rPr lang="en-US" altLang="ja-JP" sz="2400" b="0" i="1" smtClean="0">
                            <a:solidFill>
                              <a:prstClr val="black"/>
                            </a:solidFill>
                            <a:latin typeface="Cambria Math" panose="02040503050406030204" pitchFamily="18" charset="0"/>
                            <a:cs typeface="Times New Roman" panose="02020603050405020304" pitchFamily="18" charset="0"/>
                          </a:rPr>
                          <m:t>𝑣</m:t>
                        </m:r>
                      </m:e>
                      <m:sub>
                        <m:r>
                          <a:rPr lang="en-US" altLang="ja-JP" sz="2400" b="0" i="1" smtClean="0">
                            <a:solidFill>
                              <a:prstClr val="black"/>
                            </a:solidFill>
                            <a:latin typeface="Cambria Math" panose="02040503050406030204" pitchFamily="18" charset="0"/>
                            <a:cs typeface="Times New Roman" panose="02020603050405020304" pitchFamily="18" charset="0"/>
                          </a:rPr>
                          <m:t>𝑅</m:t>
                        </m:r>
                      </m:sub>
                      <m:sup>
                        <m:r>
                          <a:rPr lang="en-US" altLang="ja-JP" sz="2400" b="0" i="1" smtClean="0">
                            <a:solidFill>
                              <a:prstClr val="black"/>
                            </a:solidFill>
                            <a:latin typeface="Cambria Math" panose="02040503050406030204" pitchFamily="18" charset="0"/>
                            <a:cs typeface="Times New Roman" panose="02020603050405020304" pitchFamily="18" charset="0"/>
                          </a:rPr>
                          <m:t>0</m:t>
                        </m:r>
                      </m:sup>
                    </m:sSubSup>
                  </m:oMath>
                </a14:m>
                <a:r>
                  <a:rPr lang="en-US" altLang="ja-JP" sz="2400" dirty="0">
                    <a:solidFill>
                      <a:prstClr val="black"/>
                    </a:solidFill>
                    <a:latin typeface="Times New Roman" panose="02020603050405020304" pitchFamily="18" charset="0"/>
                    <a:cs typeface="Times New Roman" panose="02020603050405020304" pitchFamily="18" charset="0"/>
                  </a:rPr>
                  <a:t> predicted by Gaussian process regression reproduces experimental data </a:t>
                </a:r>
                <a:br>
                  <a:rPr lang="en-US" altLang="ja-JP" sz="2400" dirty="0">
                    <a:solidFill>
                      <a:prstClr val="black"/>
                    </a:solidFill>
                    <a:latin typeface="Times New Roman" panose="02020603050405020304" pitchFamily="18" charset="0"/>
                    <a:cs typeface="Times New Roman" panose="02020603050405020304" pitchFamily="18" charset="0"/>
                  </a:rPr>
                </a:br>
                <a:r>
                  <a:rPr lang="en-US" altLang="ja-JP" sz="2400" dirty="0">
                    <a:solidFill>
                      <a:prstClr val="black"/>
                    </a:solidFill>
                    <a:latin typeface="Times New Roman" panose="02020603050405020304" pitchFamily="18" charset="0"/>
                    <a:cs typeface="Times New Roman" panose="02020603050405020304" pitchFamily="18" charset="0"/>
                  </a:rPr>
                  <a:t>     for angular distribution of elastic scattering with some degree of accuracy. </a:t>
                </a:r>
                <a:endParaRPr lang="ja-JP" altLang="en-US" sz="2400" dirty="0">
                  <a:latin typeface="Times New Roman" panose="02020603050405020304" pitchFamily="18" charset="0"/>
                  <a:cs typeface="Times New Roman" panose="02020603050405020304" pitchFamily="18" charset="0"/>
                </a:endParaRPr>
              </a:p>
            </p:txBody>
          </p:sp>
        </mc:Choice>
        <mc:Fallback>
          <p:sp>
            <p:nvSpPr>
              <p:cNvPr id="26" name="コンテンツ プレースホルダー 2">
                <a:extLst>
                  <a:ext uri="{FF2B5EF4-FFF2-40B4-BE49-F238E27FC236}">
                    <a16:creationId xmlns:a16="http://schemas.microsoft.com/office/drawing/2014/main" id="{322884B4-90BF-EFB8-D29C-CE69D85806B9}"/>
                  </a:ext>
                </a:extLst>
              </p:cNvPr>
              <p:cNvSpPr txBox="1">
                <a:spLocks noRot="1" noChangeAspect="1" noMove="1" noResize="1" noEditPoints="1" noAdjustHandles="1" noChangeArrowheads="1" noChangeShapeType="1" noTextEdit="1"/>
              </p:cNvSpPr>
              <p:nvPr/>
            </p:nvSpPr>
            <p:spPr>
              <a:xfrm>
                <a:off x="380273" y="5887954"/>
                <a:ext cx="11811727" cy="1019988"/>
              </a:xfrm>
              <a:prstGeom prst="rect">
                <a:avLst/>
              </a:prstGeom>
              <a:blipFill>
                <a:blip r:embed="rId7"/>
                <a:stretch>
                  <a:fillRect l="-774" t="-8383"/>
                </a:stretch>
              </a:blipFill>
            </p:spPr>
            <p:txBody>
              <a:bodyPr/>
              <a:lstStyle/>
              <a:p>
                <a:r>
                  <a:rPr lang="ja-JP" altLang="en-US">
                    <a:noFill/>
                  </a:rPr>
                  <a:t> </a:t>
                </a:r>
              </a:p>
            </p:txBody>
          </p:sp>
        </mc:Fallback>
      </mc:AlternateContent>
      <p:sp>
        <p:nvSpPr>
          <p:cNvPr id="27" name="スライド番号プレースホルダー 4">
            <a:extLst>
              <a:ext uri="{FF2B5EF4-FFF2-40B4-BE49-F238E27FC236}">
                <a16:creationId xmlns:a16="http://schemas.microsoft.com/office/drawing/2014/main" id="{ECAD2A8A-2EF3-533B-535E-BE0758C98606}"/>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15</a:t>
            </a:fld>
            <a:endParaRPr kumimoji="1" lang="ja-JP" altLang="en-US" sz="1800" dirty="0"/>
          </a:p>
        </p:txBody>
      </p:sp>
      <p:sp>
        <p:nvSpPr>
          <p:cNvPr id="10" name="タイトル 1">
            <a:extLst>
              <a:ext uri="{FF2B5EF4-FFF2-40B4-BE49-F238E27FC236}">
                <a16:creationId xmlns:a16="http://schemas.microsoft.com/office/drawing/2014/main" id="{B2F9CF35-9BD3-BF60-B4CC-1D5DD8933564}"/>
              </a:ext>
            </a:extLst>
          </p:cNvPr>
          <p:cNvSpPr txBox="1">
            <a:spLocks/>
          </p:cNvSpPr>
          <p:nvPr/>
        </p:nvSpPr>
        <p:spPr>
          <a:xfrm>
            <a:off x="7408232" y="1725372"/>
            <a:ext cx="3177218" cy="51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800" baseline="30000" dirty="0">
                <a:latin typeface="Times New Roman" panose="02020603050405020304" pitchFamily="18" charset="0"/>
                <a:ea typeface="游ゴシック Medium" panose="020B0500000000000000" pitchFamily="50" charset="-128"/>
                <a:cs typeface="Times New Roman" panose="02020603050405020304" pitchFamily="18" charset="0"/>
              </a:rPr>
              <a:t>58</a:t>
            </a:r>
            <a:r>
              <a:rPr lang="en-US" altLang="ja-JP" sz="2800" dirty="0">
                <a:latin typeface="Times New Roman" panose="02020603050405020304" pitchFamily="18" charset="0"/>
                <a:ea typeface="游ゴシック Medium" panose="020B0500000000000000" pitchFamily="50" charset="-128"/>
                <a:cs typeface="Times New Roman" panose="02020603050405020304" pitchFamily="18" charset="0"/>
              </a:rPr>
              <a:t>Ni(</a:t>
            </a:r>
            <a:r>
              <a:rPr lang="en-US" altLang="ja-JP" sz="2800" dirty="0" err="1">
                <a:latin typeface="Times New Roman" panose="02020603050405020304" pitchFamily="18" charset="0"/>
                <a:ea typeface="游ゴシック Medium" panose="020B0500000000000000" pitchFamily="50" charset="-128"/>
                <a:cs typeface="Times New Roman" panose="02020603050405020304" pitchFamily="18" charset="0"/>
              </a:rPr>
              <a:t>n,n</a:t>
            </a:r>
            <a:r>
              <a:rPr lang="en-US" altLang="ja-JP" sz="2800" dirty="0">
                <a:latin typeface="Times New Roman" panose="02020603050405020304" pitchFamily="18" charset="0"/>
                <a:ea typeface="游ゴシック Medium" panose="020B0500000000000000" pitchFamily="50" charset="-128"/>
                <a:cs typeface="Times New Roman" panose="02020603050405020304" pitchFamily="18" charset="0"/>
              </a:rPr>
              <a:t>),14MeV</a:t>
            </a:r>
            <a:endParaRPr lang="ja-JP" altLang="en-US" sz="2800"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15" name="タイトル 1">
            <a:extLst>
              <a:ext uri="{FF2B5EF4-FFF2-40B4-BE49-F238E27FC236}">
                <a16:creationId xmlns:a16="http://schemas.microsoft.com/office/drawing/2014/main" id="{AB9D61D9-A05C-954D-0ACA-F81873A08381}"/>
              </a:ext>
            </a:extLst>
          </p:cNvPr>
          <p:cNvSpPr txBox="1">
            <a:spLocks/>
          </p:cNvSpPr>
          <p:nvPr/>
        </p:nvSpPr>
        <p:spPr>
          <a:xfrm>
            <a:off x="4128832" y="3254677"/>
            <a:ext cx="603824" cy="51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800" b="1" dirty="0">
                <a:solidFill>
                  <a:srgbClr val="FF0000"/>
                </a:solidFill>
                <a:latin typeface="Times New Roman" panose="02020603050405020304" pitchFamily="18" charset="0"/>
                <a:ea typeface="游ゴシック Medium" panose="020B0500000000000000" pitchFamily="50" charset="-128"/>
                <a:cs typeface="Times New Roman" panose="02020603050405020304" pitchFamily="18" charset="0"/>
              </a:rPr>
              <a:t>×</a:t>
            </a:r>
            <a:endParaRPr lang="ja-JP" altLang="en-US" sz="2800" b="1" dirty="0">
              <a:solidFill>
                <a:srgbClr val="FF0000"/>
              </a:solidFill>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B459EBD9-2DEA-BC19-97E8-4E5F79F73477}"/>
              </a:ext>
            </a:extLst>
          </p:cNvPr>
          <p:cNvSpPr/>
          <p:nvPr/>
        </p:nvSpPr>
        <p:spPr>
          <a:xfrm>
            <a:off x="3984467" y="2310714"/>
            <a:ext cx="50014" cy="803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86E88CF2-08CC-24C1-68C2-B9D8E82B58B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872937" y="1602211"/>
            <a:ext cx="4223061" cy="4348353"/>
          </a:xfrm>
          <a:prstGeom prst="rect">
            <a:avLst/>
          </a:prstGeom>
        </p:spPr>
      </p:pic>
      <p:pic>
        <p:nvPicPr>
          <p:cNvPr id="28" name="図 27">
            <a:extLst>
              <a:ext uri="{FF2B5EF4-FFF2-40B4-BE49-F238E27FC236}">
                <a16:creationId xmlns:a16="http://schemas.microsoft.com/office/drawing/2014/main" id="{86B8641F-EFDE-29CA-33A6-23DAF4788F6E}"/>
              </a:ext>
            </a:extLst>
          </p:cNvPr>
          <p:cNvPicPr>
            <a:picLocks noChangeAspect="1"/>
          </p:cNvPicPr>
          <p:nvPr/>
        </p:nvPicPr>
        <p:blipFill rotWithShape="1">
          <a:blip r:embed="rId9">
            <a:extLst>
              <a:ext uri="{28A0092B-C50C-407E-A947-70E740481C1C}">
                <a14:useLocalDpi xmlns:a14="http://schemas.microsoft.com/office/drawing/2010/main" val="0"/>
              </a:ext>
            </a:extLst>
          </a:blip>
          <a:srcRect l="6065" t="314" b="6733"/>
          <a:stretch/>
        </p:blipFill>
        <p:spPr>
          <a:xfrm>
            <a:off x="2115566" y="1558026"/>
            <a:ext cx="4017432" cy="3975334"/>
          </a:xfrm>
          <a:prstGeom prst="rect">
            <a:avLst/>
          </a:prstGeom>
        </p:spPr>
      </p:pic>
      <p:pic>
        <p:nvPicPr>
          <p:cNvPr id="29" name="図 28">
            <a:extLst>
              <a:ext uri="{FF2B5EF4-FFF2-40B4-BE49-F238E27FC236}">
                <a16:creationId xmlns:a16="http://schemas.microsoft.com/office/drawing/2014/main" id="{1A7DE8B3-24DC-CF2A-80F6-1BFAB9689E40}"/>
              </a:ext>
            </a:extLst>
          </p:cNvPr>
          <p:cNvPicPr>
            <a:picLocks noChangeAspect="1"/>
          </p:cNvPicPr>
          <p:nvPr/>
        </p:nvPicPr>
        <p:blipFill rotWithShape="1">
          <a:blip r:embed="rId10">
            <a:extLst>
              <a:ext uri="{28A0092B-C50C-407E-A947-70E740481C1C}">
                <a14:useLocalDpi xmlns:a14="http://schemas.microsoft.com/office/drawing/2010/main" val="0"/>
              </a:ext>
            </a:extLst>
          </a:blip>
          <a:srcRect l="33775" t="2368" r="17361" b="75040"/>
          <a:stretch/>
        </p:blipFill>
        <p:spPr>
          <a:xfrm>
            <a:off x="3377495" y="1709089"/>
            <a:ext cx="2063578" cy="982363"/>
          </a:xfrm>
          <a:prstGeom prst="rect">
            <a:avLst/>
          </a:prstGeom>
        </p:spPr>
      </p:pic>
      <p:sp>
        <p:nvSpPr>
          <p:cNvPr id="30" name="楕円 29">
            <a:extLst>
              <a:ext uri="{FF2B5EF4-FFF2-40B4-BE49-F238E27FC236}">
                <a16:creationId xmlns:a16="http://schemas.microsoft.com/office/drawing/2014/main" id="{CD2CEDDE-538B-5A83-1531-DAEFEAC737FE}"/>
              </a:ext>
            </a:extLst>
          </p:cNvPr>
          <p:cNvSpPr/>
          <p:nvPr/>
        </p:nvSpPr>
        <p:spPr>
          <a:xfrm>
            <a:off x="3617940" y="1814879"/>
            <a:ext cx="124855" cy="13004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25144D28-A210-C115-77F8-417E0DF964E0}"/>
              </a:ext>
            </a:extLst>
          </p:cNvPr>
          <p:cNvSpPr txBox="1"/>
          <p:nvPr/>
        </p:nvSpPr>
        <p:spPr>
          <a:xfrm>
            <a:off x="4216997" y="3378200"/>
            <a:ext cx="45719" cy="523220"/>
          </a:xfrm>
          <a:prstGeom prst="rect">
            <a:avLst/>
          </a:prstGeom>
          <a:noFill/>
        </p:spPr>
        <p:txBody>
          <a:bodyPr wrap="square" rtlCol="0">
            <a:spAutoFit/>
          </a:bodyPr>
          <a:lstStyle/>
          <a:p>
            <a:r>
              <a:rPr lang="en-US" altLang="ja-JP" sz="2800" dirty="0">
                <a:ln>
                  <a:solidFill>
                    <a:schemeClr val="tx1"/>
                  </a:solidFill>
                </a:ln>
              </a:rPr>
              <a:t>×</a:t>
            </a:r>
            <a:endParaRPr kumimoji="1" lang="ja-JP" altLang="en-US" sz="2800" dirty="0">
              <a:ln>
                <a:solidFill>
                  <a:schemeClr val="tx1"/>
                </a:solidFill>
              </a:ln>
            </a:endParaRPr>
          </a:p>
        </p:txBody>
      </p:sp>
      <p:sp>
        <p:nvSpPr>
          <p:cNvPr id="35" name="正方形/長方形 34">
            <a:extLst>
              <a:ext uri="{FF2B5EF4-FFF2-40B4-BE49-F238E27FC236}">
                <a16:creationId xmlns:a16="http://schemas.microsoft.com/office/drawing/2014/main" id="{1F0ADDEA-1DF2-8116-785F-54F5DBC3EDAF}"/>
              </a:ext>
            </a:extLst>
          </p:cNvPr>
          <p:cNvSpPr/>
          <p:nvPr/>
        </p:nvSpPr>
        <p:spPr>
          <a:xfrm>
            <a:off x="5004391" y="2391032"/>
            <a:ext cx="436682" cy="300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398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6BADF0AA-B6BC-2726-E9FF-E5E99BB865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5746" y="1653694"/>
            <a:ext cx="4078226" cy="4078226"/>
          </a:xfrm>
          <a:prstGeom prst="rect">
            <a:avLst/>
          </a:prstGeom>
        </p:spPr>
      </p:pic>
      <p:pic>
        <p:nvPicPr>
          <p:cNvPr id="6" name="図 5" descr="グラフ, 折れ線グラフ, ヒストグラム&#10;&#10;自動的に生成された説明" hidden="1">
            <a:extLst>
              <a:ext uri="{FF2B5EF4-FFF2-40B4-BE49-F238E27FC236}">
                <a16:creationId xmlns:a16="http://schemas.microsoft.com/office/drawing/2014/main" id="{FDB39DF4-E4C1-40A8-812E-FB8E4C845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181" y="2857500"/>
            <a:ext cx="3143250" cy="3143250"/>
          </a:xfrm>
          <a:prstGeom prst="rect">
            <a:avLst/>
          </a:prstGeom>
        </p:spPr>
      </p:pic>
      <p:sp>
        <p:nvSpPr>
          <p:cNvPr id="14" name="正方形/長方形 13">
            <a:extLst>
              <a:ext uri="{FF2B5EF4-FFF2-40B4-BE49-F238E27FC236}">
                <a16:creationId xmlns:a16="http://schemas.microsoft.com/office/drawing/2014/main" id="{86A2CF13-5F45-4B18-B902-CB37C02C9322}"/>
              </a:ext>
            </a:extLst>
          </p:cNvPr>
          <p:cNvSpPr/>
          <p:nvPr/>
        </p:nvSpPr>
        <p:spPr>
          <a:xfrm>
            <a:off x="8624236" y="6568440"/>
            <a:ext cx="1051289" cy="19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0D45737-A046-4A31-B843-BD5DD99629BD}"/>
              </a:ext>
            </a:extLst>
          </p:cNvPr>
          <p:cNvSpPr/>
          <p:nvPr/>
        </p:nvSpPr>
        <p:spPr>
          <a:xfrm>
            <a:off x="4124282" y="3924457"/>
            <a:ext cx="227585" cy="630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22" name="タイトル 1">
                <a:extLst>
                  <a:ext uri="{FF2B5EF4-FFF2-40B4-BE49-F238E27FC236}">
                    <a16:creationId xmlns:a16="http://schemas.microsoft.com/office/drawing/2014/main" id="{FD2B01D1-8596-4CBF-8444-FC979B347879}"/>
                  </a:ext>
                </a:extLst>
              </p:cNvPr>
              <p:cNvSpPr>
                <a:spLocks noGrp="1"/>
              </p:cNvSpPr>
              <p:nvPr>
                <p:ph type="title"/>
              </p:nvPr>
            </p:nvSpPr>
            <p:spPr>
              <a:xfrm>
                <a:off x="333373" y="305305"/>
                <a:ext cx="11525249" cy="510540"/>
              </a:xfrm>
            </p:spPr>
            <p:txBody>
              <a:bodyPr>
                <a:noAutofit/>
              </a:body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Result: Estimate Optimum value of</a:t>
                </a:r>
                <a:r>
                  <a:rPr lang="en-US" altLang="ja-JP" sz="3600" u="sng"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sz="3600" i="1" u="sng" smtClean="0">
                            <a:solidFill>
                              <a:prstClr val="black"/>
                            </a:solidFill>
                            <a:latin typeface="Cambria Math" panose="02040503050406030204" pitchFamily="18" charset="0"/>
                            <a:cs typeface="Times New Roman" panose="02020603050405020304" pitchFamily="18" charset="0"/>
                          </a:rPr>
                        </m:ctrlPr>
                      </m:sSubSupPr>
                      <m:e>
                        <m:r>
                          <a:rPr lang="en-US" altLang="ja-JP" sz="3600" i="1" u="sng">
                            <a:solidFill>
                              <a:prstClr val="black"/>
                            </a:solidFill>
                            <a:latin typeface="Cambria Math" panose="02040503050406030204" pitchFamily="18" charset="0"/>
                            <a:cs typeface="Times New Roman" panose="02020603050405020304" pitchFamily="18" charset="0"/>
                          </a:rPr>
                          <m:t>𝑣</m:t>
                        </m:r>
                      </m:e>
                      <m:sub>
                        <m:r>
                          <m:rPr>
                            <m:sty m:val="p"/>
                          </m:rPr>
                          <a:rPr lang="en-US" altLang="ja-JP" sz="3600" b="0" i="0" u="sng" smtClean="0">
                            <a:solidFill>
                              <a:prstClr val="black"/>
                            </a:solidFill>
                            <a:latin typeface="Cambria Math" panose="02040503050406030204" pitchFamily="18" charset="0"/>
                            <a:cs typeface="Times New Roman" panose="02020603050405020304" pitchFamily="18" charset="0"/>
                          </a:rPr>
                          <m:t>R</m:t>
                        </m:r>
                      </m:sub>
                      <m:sup>
                        <m:r>
                          <a:rPr lang="en-US" altLang="ja-JP" sz="3600" b="0" i="1" u="sng" smtClean="0">
                            <a:solidFill>
                              <a:prstClr val="black"/>
                            </a:solidFill>
                            <a:latin typeface="Cambria Math" panose="02040503050406030204" pitchFamily="18" charset="0"/>
                            <a:cs typeface="Times New Roman" panose="02020603050405020304" pitchFamily="18" charset="0"/>
                          </a:rPr>
                          <m:t>0</m:t>
                        </m:r>
                      </m:sup>
                    </m:sSubSup>
                    <m:r>
                      <a:rPr lang="en-US" altLang="ja-JP" sz="3600" b="0" i="1" u="sng" smtClean="0">
                        <a:solidFill>
                          <a:prstClr val="black"/>
                        </a:solidFill>
                        <a:latin typeface="Cambria Math" panose="02040503050406030204" pitchFamily="18" charset="0"/>
                        <a:cs typeface="Times New Roman" panose="02020603050405020304" pitchFamily="18" charset="0"/>
                      </a:rPr>
                      <m:t>(</m:t>
                    </m:r>
                    <m:r>
                      <a:rPr lang="en-US" altLang="ja-JP" sz="3600" b="0" i="1" u="sng" smtClean="0">
                        <a:solidFill>
                          <a:prstClr val="black"/>
                        </a:solidFill>
                        <a:latin typeface="Cambria Math" panose="02040503050406030204" pitchFamily="18" charset="0"/>
                        <a:cs typeface="Times New Roman" panose="02020603050405020304" pitchFamily="18" charset="0"/>
                      </a:rPr>
                      <m:t>𝐸</m:t>
                    </m:r>
                    <m:r>
                      <a:rPr lang="en-US" altLang="ja-JP" sz="3600" b="0" i="1" u="sng" smtClean="0">
                        <a:solidFill>
                          <a:prstClr val="black"/>
                        </a:solidFill>
                        <a:latin typeface="Cambria Math" panose="02040503050406030204" pitchFamily="18" charset="0"/>
                        <a:cs typeface="Times New Roman" panose="02020603050405020304" pitchFamily="18" charset="0"/>
                      </a:rPr>
                      <m:t>)</m:t>
                    </m:r>
                  </m:oMath>
                </a14:m>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mc:Choice>
        <mc:Fallback>
          <p:sp>
            <p:nvSpPr>
              <p:cNvPr id="22" name="タイトル 1">
                <a:extLst>
                  <a:ext uri="{FF2B5EF4-FFF2-40B4-BE49-F238E27FC236}">
                    <a16:creationId xmlns:a16="http://schemas.microsoft.com/office/drawing/2014/main" id="{FD2B01D1-8596-4CBF-8444-FC979B347879}"/>
                  </a:ext>
                </a:extLst>
              </p:cNvPr>
              <p:cNvSpPr>
                <a:spLocks noGrp="1" noRot="1" noChangeAspect="1" noMove="1" noResize="1" noEditPoints="1" noAdjustHandles="1" noChangeArrowheads="1" noChangeShapeType="1" noTextEdit="1"/>
              </p:cNvSpPr>
              <p:nvPr>
                <p:ph type="title"/>
              </p:nvPr>
            </p:nvSpPr>
            <p:spPr>
              <a:xfrm>
                <a:off x="333373" y="305305"/>
                <a:ext cx="11525249" cy="510540"/>
              </a:xfrm>
              <a:blipFill>
                <a:blip r:embed="rId5"/>
                <a:stretch>
                  <a:fillRect t="-29762" b="-4881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5" name="コンテンツ プレースホルダー 2">
                <a:extLst>
                  <a:ext uri="{FF2B5EF4-FFF2-40B4-BE49-F238E27FC236}">
                    <a16:creationId xmlns:a16="http://schemas.microsoft.com/office/drawing/2014/main" id="{D450A066-2AF4-A7EE-4C3C-5C078BF30810}"/>
                  </a:ext>
                </a:extLst>
              </p:cNvPr>
              <p:cNvSpPr txBox="1">
                <a:spLocks/>
              </p:cNvSpPr>
              <p:nvPr/>
            </p:nvSpPr>
            <p:spPr>
              <a:xfrm>
                <a:off x="392284" y="1061776"/>
                <a:ext cx="11407431" cy="598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Estimate the optimum value of </a:t>
                </a:r>
                <a14:m>
                  <m:oMath xmlns:m="http://schemas.openxmlformats.org/officeDocument/2006/math">
                    <m:sSubSup>
                      <m:sSubSupPr>
                        <m:ctrlPr>
                          <a:rPr lang="en-US" altLang="ja-JP" sz="2400" i="1" smtClean="0">
                            <a:solidFill>
                              <a:prstClr val="black"/>
                            </a:solidFill>
                            <a:latin typeface="Cambria Math" panose="02040503050406030204" pitchFamily="18" charset="0"/>
                            <a:cs typeface="Times New Roman" panose="02020603050405020304" pitchFamily="18" charset="0"/>
                          </a:rPr>
                        </m:ctrlPr>
                      </m:sSubSupPr>
                      <m:e>
                        <m:r>
                          <a:rPr lang="en-US" altLang="ja-JP" sz="2400" b="0" i="1" smtClean="0">
                            <a:solidFill>
                              <a:prstClr val="black"/>
                            </a:solidFill>
                            <a:latin typeface="Cambria Math" panose="02040503050406030204" pitchFamily="18" charset="0"/>
                            <a:cs typeface="Times New Roman" panose="02020603050405020304" pitchFamily="18" charset="0"/>
                          </a:rPr>
                          <m:t>𝑣</m:t>
                        </m:r>
                      </m:e>
                      <m:sub>
                        <m:r>
                          <a:rPr lang="en-US" altLang="ja-JP" sz="2400" b="0" i="1" smtClean="0">
                            <a:solidFill>
                              <a:prstClr val="black"/>
                            </a:solidFill>
                            <a:latin typeface="Cambria Math" panose="02040503050406030204" pitchFamily="18" charset="0"/>
                            <a:cs typeface="Times New Roman" panose="02020603050405020304" pitchFamily="18" charset="0"/>
                          </a:rPr>
                          <m:t>𝑅</m:t>
                        </m:r>
                      </m:sub>
                      <m:sup>
                        <m:r>
                          <a:rPr lang="en-US" altLang="ja-JP" sz="2400" b="0" i="1" smtClean="0">
                            <a:solidFill>
                              <a:prstClr val="black"/>
                            </a:solidFill>
                            <a:latin typeface="Cambria Math" panose="02040503050406030204" pitchFamily="18" charset="0"/>
                            <a:cs typeface="Times New Roman" panose="02020603050405020304" pitchFamily="18" charset="0"/>
                          </a:rPr>
                          <m:t>0</m:t>
                        </m:r>
                      </m:sup>
                    </m:sSubSup>
                    <m:r>
                      <a:rPr lang="en-US" altLang="ja-JP" sz="2400" b="0" i="1" smtClean="0">
                        <a:solidFill>
                          <a:prstClr val="black"/>
                        </a:solidFill>
                        <a:latin typeface="Cambria Math" panose="02040503050406030204" pitchFamily="18" charset="0"/>
                        <a:cs typeface="Times New Roman" panose="02020603050405020304" pitchFamily="18" charset="0"/>
                      </a:rPr>
                      <m:t> </m:t>
                    </m:r>
                  </m:oMath>
                </a14:m>
                <a:r>
                  <a:rPr lang="en-US" altLang="ja-JP" sz="2400" dirty="0">
                    <a:solidFill>
                      <a:prstClr val="black"/>
                    </a:solidFill>
                    <a:latin typeface="Times New Roman" panose="02020603050405020304" pitchFamily="18" charset="0"/>
                    <a:cs typeface="Times New Roman" panose="02020603050405020304" pitchFamily="18" charset="0"/>
                  </a:rPr>
                  <a:t>from Training data using Gaussian process regression.</a:t>
                </a:r>
                <a:endParaRPr lang="ja-JP" altLang="en-US" sz="2400" dirty="0">
                  <a:latin typeface="Times New Roman" panose="02020603050405020304" pitchFamily="18" charset="0"/>
                  <a:cs typeface="Times New Roman" panose="02020603050405020304" pitchFamily="18" charset="0"/>
                </a:endParaRPr>
              </a:p>
            </p:txBody>
          </p:sp>
        </mc:Choice>
        <mc:Fallback>
          <p:sp>
            <p:nvSpPr>
              <p:cNvPr id="25" name="コンテンツ プレースホルダー 2">
                <a:extLst>
                  <a:ext uri="{FF2B5EF4-FFF2-40B4-BE49-F238E27FC236}">
                    <a16:creationId xmlns:a16="http://schemas.microsoft.com/office/drawing/2014/main" id="{D450A066-2AF4-A7EE-4C3C-5C078BF30810}"/>
                  </a:ext>
                </a:extLst>
              </p:cNvPr>
              <p:cNvSpPr txBox="1">
                <a:spLocks noRot="1" noChangeAspect="1" noMove="1" noResize="1" noEditPoints="1" noAdjustHandles="1" noChangeArrowheads="1" noChangeShapeType="1" noTextEdit="1"/>
              </p:cNvSpPr>
              <p:nvPr/>
            </p:nvSpPr>
            <p:spPr>
              <a:xfrm>
                <a:off x="392284" y="1061776"/>
                <a:ext cx="11407431" cy="598060"/>
              </a:xfrm>
              <a:prstGeom prst="rect">
                <a:avLst/>
              </a:prstGeom>
              <a:blipFill>
                <a:blip r:embed="rId6"/>
                <a:stretch>
                  <a:fillRect l="-801" t="-14286" r="-588"/>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6" name="コンテンツ プレースホルダー 2">
                <a:extLst>
                  <a:ext uri="{FF2B5EF4-FFF2-40B4-BE49-F238E27FC236}">
                    <a16:creationId xmlns:a16="http://schemas.microsoft.com/office/drawing/2014/main" id="{322884B4-90BF-EFB8-D29C-CE69D85806B9}"/>
                  </a:ext>
                </a:extLst>
              </p:cNvPr>
              <p:cNvSpPr txBox="1">
                <a:spLocks/>
              </p:cNvSpPr>
              <p:nvPr/>
            </p:nvSpPr>
            <p:spPr>
              <a:xfrm>
                <a:off x="380273" y="5887954"/>
                <a:ext cx="11811727" cy="1019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sz="2400" i="1" smtClean="0">
                            <a:solidFill>
                              <a:prstClr val="black"/>
                            </a:solidFill>
                            <a:latin typeface="Cambria Math" panose="02040503050406030204" pitchFamily="18" charset="0"/>
                            <a:cs typeface="Times New Roman" panose="02020603050405020304" pitchFamily="18" charset="0"/>
                          </a:rPr>
                        </m:ctrlPr>
                      </m:sSubSupPr>
                      <m:e>
                        <m:r>
                          <a:rPr lang="en-US" altLang="ja-JP" sz="2400" b="0" i="1" smtClean="0">
                            <a:solidFill>
                              <a:prstClr val="black"/>
                            </a:solidFill>
                            <a:latin typeface="Cambria Math" panose="02040503050406030204" pitchFamily="18" charset="0"/>
                            <a:cs typeface="Times New Roman" panose="02020603050405020304" pitchFamily="18" charset="0"/>
                          </a:rPr>
                          <m:t>𝑣</m:t>
                        </m:r>
                      </m:e>
                      <m:sub>
                        <m:r>
                          <a:rPr lang="en-US" altLang="ja-JP" sz="2400" b="0" i="1" smtClean="0">
                            <a:solidFill>
                              <a:prstClr val="black"/>
                            </a:solidFill>
                            <a:latin typeface="Cambria Math" panose="02040503050406030204" pitchFamily="18" charset="0"/>
                            <a:cs typeface="Times New Roman" panose="02020603050405020304" pitchFamily="18" charset="0"/>
                          </a:rPr>
                          <m:t>𝑅</m:t>
                        </m:r>
                      </m:sub>
                      <m:sup>
                        <m:r>
                          <a:rPr lang="en-US" altLang="ja-JP" sz="2400" b="0" i="1" smtClean="0">
                            <a:solidFill>
                              <a:prstClr val="black"/>
                            </a:solidFill>
                            <a:latin typeface="Cambria Math" panose="02040503050406030204" pitchFamily="18" charset="0"/>
                            <a:cs typeface="Times New Roman" panose="02020603050405020304" pitchFamily="18" charset="0"/>
                          </a:rPr>
                          <m:t>0</m:t>
                        </m:r>
                      </m:sup>
                    </m:sSubSup>
                  </m:oMath>
                </a14:m>
                <a:r>
                  <a:rPr lang="en-US" altLang="ja-JP" sz="2400" dirty="0">
                    <a:solidFill>
                      <a:prstClr val="black"/>
                    </a:solidFill>
                    <a:latin typeface="Times New Roman" panose="02020603050405020304" pitchFamily="18" charset="0"/>
                    <a:cs typeface="Times New Roman" panose="02020603050405020304" pitchFamily="18" charset="0"/>
                  </a:rPr>
                  <a:t> predicted by Gaussian process regression reproduces experimental data </a:t>
                </a:r>
                <a:br>
                  <a:rPr lang="en-US" altLang="ja-JP" sz="2400" dirty="0">
                    <a:solidFill>
                      <a:prstClr val="black"/>
                    </a:solidFill>
                    <a:latin typeface="Times New Roman" panose="02020603050405020304" pitchFamily="18" charset="0"/>
                    <a:cs typeface="Times New Roman" panose="02020603050405020304" pitchFamily="18" charset="0"/>
                  </a:rPr>
                </a:br>
                <a:r>
                  <a:rPr lang="en-US" altLang="ja-JP" sz="2400" dirty="0">
                    <a:solidFill>
                      <a:prstClr val="black"/>
                    </a:solidFill>
                    <a:latin typeface="Times New Roman" panose="02020603050405020304" pitchFamily="18" charset="0"/>
                    <a:cs typeface="Times New Roman" panose="02020603050405020304" pitchFamily="18" charset="0"/>
                  </a:rPr>
                  <a:t>     for angular distribution of elastic scattering with some degree of accuracy. </a:t>
                </a:r>
                <a:endParaRPr lang="ja-JP" altLang="en-US" sz="2400" dirty="0">
                  <a:latin typeface="Times New Roman" panose="02020603050405020304" pitchFamily="18" charset="0"/>
                  <a:cs typeface="Times New Roman" panose="02020603050405020304" pitchFamily="18" charset="0"/>
                </a:endParaRPr>
              </a:p>
            </p:txBody>
          </p:sp>
        </mc:Choice>
        <mc:Fallback>
          <p:sp>
            <p:nvSpPr>
              <p:cNvPr id="26" name="コンテンツ プレースホルダー 2">
                <a:extLst>
                  <a:ext uri="{FF2B5EF4-FFF2-40B4-BE49-F238E27FC236}">
                    <a16:creationId xmlns:a16="http://schemas.microsoft.com/office/drawing/2014/main" id="{322884B4-90BF-EFB8-D29C-CE69D85806B9}"/>
                  </a:ext>
                </a:extLst>
              </p:cNvPr>
              <p:cNvSpPr txBox="1">
                <a:spLocks noRot="1" noChangeAspect="1" noMove="1" noResize="1" noEditPoints="1" noAdjustHandles="1" noChangeArrowheads="1" noChangeShapeType="1" noTextEdit="1"/>
              </p:cNvSpPr>
              <p:nvPr/>
            </p:nvSpPr>
            <p:spPr>
              <a:xfrm>
                <a:off x="380273" y="5887954"/>
                <a:ext cx="11811727" cy="1019988"/>
              </a:xfrm>
              <a:prstGeom prst="rect">
                <a:avLst/>
              </a:prstGeom>
              <a:blipFill>
                <a:blip r:embed="rId7"/>
                <a:stretch>
                  <a:fillRect l="-774" t="-8383"/>
                </a:stretch>
              </a:blipFill>
            </p:spPr>
            <p:txBody>
              <a:bodyPr/>
              <a:lstStyle/>
              <a:p>
                <a:r>
                  <a:rPr lang="ja-JP" altLang="en-US">
                    <a:noFill/>
                  </a:rPr>
                  <a:t> </a:t>
                </a:r>
              </a:p>
            </p:txBody>
          </p:sp>
        </mc:Fallback>
      </mc:AlternateContent>
      <p:sp>
        <p:nvSpPr>
          <p:cNvPr id="27" name="スライド番号プレースホルダー 4">
            <a:extLst>
              <a:ext uri="{FF2B5EF4-FFF2-40B4-BE49-F238E27FC236}">
                <a16:creationId xmlns:a16="http://schemas.microsoft.com/office/drawing/2014/main" id="{ECAD2A8A-2EF3-533B-535E-BE0758C98606}"/>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16</a:t>
            </a:fld>
            <a:endParaRPr kumimoji="1" lang="ja-JP" altLang="en-US" sz="1800" dirty="0"/>
          </a:p>
        </p:txBody>
      </p:sp>
      <p:sp>
        <p:nvSpPr>
          <p:cNvPr id="10" name="タイトル 1">
            <a:extLst>
              <a:ext uri="{FF2B5EF4-FFF2-40B4-BE49-F238E27FC236}">
                <a16:creationId xmlns:a16="http://schemas.microsoft.com/office/drawing/2014/main" id="{B2F9CF35-9BD3-BF60-B4CC-1D5DD8933564}"/>
              </a:ext>
            </a:extLst>
          </p:cNvPr>
          <p:cNvSpPr txBox="1">
            <a:spLocks/>
          </p:cNvSpPr>
          <p:nvPr/>
        </p:nvSpPr>
        <p:spPr>
          <a:xfrm>
            <a:off x="7408232" y="1725372"/>
            <a:ext cx="3177218" cy="51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800" baseline="30000" dirty="0">
                <a:latin typeface="Times New Roman" panose="02020603050405020304" pitchFamily="18" charset="0"/>
                <a:ea typeface="游ゴシック Medium" panose="020B0500000000000000" pitchFamily="50" charset="-128"/>
                <a:cs typeface="Times New Roman" panose="02020603050405020304" pitchFamily="18" charset="0"/>
              </a:rPr>
              <a:t>58</a:t>
            </a:r>
            <a:r>
              <a:rPr lang="en-US" altLang="ja-JP" sz="2800" dirty="0">
                <a:latin typeface="Times New Roman" panose="02020603050405020304" pitchFamily="18" charset="0"/>
                <a:ea typeface="游ゴシック Medium" panose="020B0500000000000000" pitchFamily="50" charset="-128"/>
                <a:cs typeface="Times New Roman" panose="02020603050405020304" pitchFamily="18" charset="0"/>
              </a:rPr>
              <a:t>Ni(</a:t>
            </a:r>
            <a:r>
              <a:rPr lang="en-US" altLang="ja-JP" sz="2800" dirty="0" err="1">
                <a:latin typeface="Times New Roman" panose="02020603050405020304" pitchFamily="18" charset="0"/>
                <a:ea typeface="游ゴシック Medium" panose="020B0500000000000000" pitchFamily="50" charset="-128"/>
                <a:cs typeface="Times New Roman" panose="02020603050405020304" pitchFamily="18" charset="0"/>
              </a:rPr>
              <a:t>n,n</a:t>
            </a:r>
            <a:r>
              <a:rPr lang="en-US" altLang="ja-JP" sz="2800" dirty="0">
                <a:latin typeface="Times New Roman" panose="02020603050405020304" pitchFamily="18" charset="0"/>
                <a:ea typeface="游ゴシック Medium" panose="020B0500000000000000" pitchFamily="50" charset="-128"/>
                <a:cs typeface="Times New Roman" panose="02020603050405020304" pitchFamily="18" charset="0"/>
              </a:rPr>
              <a:t>),14MeV</a:t>
            </a:r>
            <a:endParaRPr lang="ja-JP" altLang="en-US" sz="2800"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15" name="タイトル 1">
            <a:extLst>
              <a:ext uri="{FF2B5EF4-FFF2-40B4-BE49-F238E27FC236}">
                <a16:creationId xmlns:a16="http://schemas.microsoft.com/office/drawing/2014/main" id="{AB9D61D9-A05C-954D-0ACA-F81873A08381}"/>
              </a:ext>
            </a:extLst>
          </p:cNvPr>
          <p:cNvSpPr txBox="1">
            <a:spLocks/>
          </p:cNvSpPr>
          <p:nvPr/>
        </p:nvSpPr>
        <p:spPr>
          <a:xfrm>
            <a:off x="4128832" y="3254677"/>
            <a:ext cx="603824" cy="51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800" b="1" dirty="0">
                <a:solidFill>
                  <a:srgbClr val="FF0000"/>
                </a:solidFill>
                <a:latin typeface="Times New Roman" panose="02020603050405020304" pitchFamily="18" charset="0"/>
                <a:ea typeface="游ゴシック Medium" panose="020B0500000000000000" pitchFamily="50" charset="-128"/>
                <a:cs typeface="Times New Roman" panose="02020603050405020304" pitchFamily="18" charset="0"/>
              </a:rPr>
              <a:t>×</a:t>
            </a:r>
            <a:endParaRPr lang="ja-JP" altLang="en-US" sz="2800" b="1" dirty="0">
              <a:solidFill>
                <a:srgbClr val="FF0000"/>
              </a:solidFill>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B459EBD9-2DEA-BC19-97E8-4E5F79F73477}"/>
              </a:ext>
            </a:extLst>
          </p:cNvPr>
          <p:cNvSpPr/>
          <p:nvPr/>
        </p:nvSpPr>
        <p:spPr>
          <a:xfrm>
            <a:off x="3984467" y="2310714"/>
            <a:ext cx="50014" cy="803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86E88CF2-08CC-24C1-68C2-B9D8E82B58B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872937" y="1602211"/>
            <a:ext cx="4223061" cy="4348353"/>
          </a:xfrm>
          <a:prstGeom prst="rect">
            <a:avLst/>
          </a:prstGeom>
        </p:spPr>
      </p:pic>
      <p:pic>
        <p:nvPicPr>
          <p:cNvPr id="28" name="図 27">
            <a:extLst>
              <a:ext uri="{FF2B5EF4-FFF2-40B4-BE49-F238E27FC236}">
                <a16:creationId xmlns:a16="http://schemas.microsoft.com/office/drawing/2014/main" id="{86B8641F-EFDE-29CA-33A6-23DAF4788F6E}"/>
              </a:ext>
            </a:extLst>
          </p:cNvPr>
          <p:cNvPicPr>
            <a:picLocks noChangeAspect="1"/>
          </p:cNvPicPr>
          <p:nvPr/>
        </p:nvPicPr>
        <p:blipFill rotWithShape="1">
          <a:blip r:embed="rId9">
            <a:extLst>
              <a:ext uri="{28A0092B-C50C-407E-A947-70E740481C1C}">
                <a14:useLocalDpi xmlns:a14="http://schemas.microsoft.com/office/drawing/2010/main" val="0"/>
              </a:ext>
            </a:extLst>
          </a:blip>
          <a:srcRect l="6065" t="314" b="6733"/>
          <a:stretch/>
        </p:blipFill>
        <p:spPr>
          <a:xfrm>
            <a:off x="2115566" y="1558026"/>
            <a:ext cx="4017432" cy="3975334"/>
          </a:xfrm>
          <a:prstGeom prst="rect">
            <a:avLst/>
          </a:prstGeom>
        </p:spPr>
      </p:pic>
      <p:pic>
        <p:nvPicPr>
          <p:cNvPr id="29" name="図 28">
            <a:extLst>
              <a:ext uri="{FF2B5EF4-FFF2-40B4-BE49-F238E27FC236}">
                <a16:creationId xmlns:a16="http://schemas.microsoft.com/office/drawing/2014/main" id="{1A7DE8B3-24DC-CF2A-80F6-1BFAB9689E40}"/>
              </a:ext>
            </a:extLst>
          </p:cNvPr>
          <p:cNvPicPr>
            <a:picLocks noChangeAspect="1"/>
          </p:cNvPicPr>
          <p:nvPr/>
        </p:nvPicPr>
        <p:blipFill rotWithShape="1">
          <a:blip r:embed="rId10">
            <a:extLst>
              <a:ext uri="{28A0092B-C50C-407E-A947-70E740481C1C}">
                <a14:useLocalDpi xmlns:a14="http://schemas.microsoft.com/office/drawing/2010/main" val="0"/>
              </a:ext>
            </a:extLst>
          </a:blip>
          <a:srcRect l="33775" t="2368" r="17361" b="75040"/>
          <a:stretch/>
        </p:blipFill>
        <p:spPr>
          <a:xfrm>
            <a:off x="3377495" y="1709089"/>
            <a:ext cx="2063578" cy="982363"/>
          </a:xfrm>
          <a:prstGeom prst="rect">
            <a:avLst/>
          </a:prstGeom>
        </p:spPr>
      </p:pic>
      <p:sp>
        <p:nvSpPr>
          <p:cNvPr id="30" name="楕円 29">
            <a:extLst>
              <a:ext uri="{FF2B5EF4-FFF2-40B4-BE49-F238E27FC236}">
                <a16:creationId xmlns:a16="http://schemas.microsoft.com/office/drawing/2014/main" id="{CD2CEDDE-538B-5A83-1531-DAEFEAC737FE}"/>
              </a:ext>
            </a:extLst>
          </p:cNvPr>
          <p:cNvSpPr/>
          <p:nvPr/>
        </p:nvSpPr>
        <p:spPr>
          <a:xfrm>
            <a:off x="3617940" y="1814879"/>
            <a:ext cx="124855" cy="13004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A963BC2-0314-530F-5118-F4C5BA0B9D3F}"/>
              </a:ext>
            </a:extLst>
          </p:cNvPr>
          <p:cNvSpPr txBox="1"/>
          <p:nvPr/>
        </p:nvSpPr>
        <p:spPr>
          <a:xfrm>
            <a:off x="4293197" y="3422650"/>
            <a:ext cx="45719" cy="523220"/>
          </a:xfrm>
          <a:prstGeom prst="rect">
            <a:avLst/>
          </a:prstGeom>
          <a:noFill/>
        </p:spPr>
        <p:txBody>
          <a:bodyPr wrap="square" rtlCol="0">
            <a:spAutoFit/>
          </a:bodyPr>
          <a:lstStyle/>
          <a:p>
            <a:r>
              <a:rPr kumimoji="1" lang="en-US" altLang="ja-JP" sz="2800" dirty="0">
                <a:ln>
                  <a:solidFill>
                    <a:srgbClr val="FF0000"/>
                  </a:solidFill>
                </a:ln>
                <a:solidFill>
                  <a:srgbClr val="FF0000"/>
                </a:solidFill>
              </a:rPr>
              <a:t>×</a:t>
            </a:r>
            <a:endParaRPr kumimoji="1" lang="ja-JP" altLang="en-US" sz="2800" dirty="0">
              <a:ln>
                <a:solidFill>
                  <a:srgbClr val="FF0000"/>
                </a:solidFill>
              </a:ln>
              <a:solidFill>
                <a:srgbClr val="FF0000"/>
              </a:solidFill>
            </a:endParaRPr>
          </a:p>
        </p:txBody>
      </p:sp>
      <p:pic>
        <p:nvPicPr>
          <p:cNvPr id="3" name="図 2">
            <a:extLst>
              <a:ext uri="{FF2B5EF4-FFF2-40B4-BE49-F238E27FC236}">
                <a16:creationId xmlns:a16="http://schemas.microsoft.com/office/drawing/2014/main" id="{1340CCB0-EE98-85D3-EF93-F64CE5D0EFAD}"/>
              </a:ext>
            </a:extLst>
          </p:cNvPr>
          <p:cNvPicPr>
            <a:picLocks noChangeAspect="1"/>
          </p:cNvPicPr>
          <p:nvPr/>
        </p:nvPicPr>
        <p:blipFill rotWithShape="1">
          <a:blip r:embed="rId11">
            <a:extLst>
              <a:ext uri="{28A0092B-C50C-407E-A947-70E740481C1C}">
                <a14:useLocalDpi xmlns:a14="http://schemas.microsoft.com/office/drawing/2010/main" val="0"/>
              </a:ext>
            </a:extLst>
          </a:blip>
          <a:srcRect l="6098" b="6935"/>
          <a:stretch/>
        </p:blipFill>
        <p:spPr>
          <a:xfrm>
            <a:off x="2115566" y="1545326"/>
            <a:ext cx="4017432" cy="3975334"/>
          </a:xfrm>
          <a:prstGeom prst="rect">
            <a:avLst/>
          </a:prstGeom>
        </p:spPr>
      </p:pic>
      <p:pic>
        <p:nvPicPr>
          <p:cNvPr id="5" name="図 4">
            <a:extLst>
              <a:ext uri="{FF2B5EF4-FFF2-40B4-BE49-F238E27FC236}">
                <a16:creationId xmlns:a16="http://schemas.microsoft.com/office/drawing/2014/main" id="{5D481B65-D5C4-1777-192B-63DA6D32E7DF}"/>
              </a:ext>
            </a:extLst>
          </p:cNvPr>
          <p:cNvPicPr>
            <a:picLocks noChangeAspect="1"/>
          </p:cNvPicPr>
          <p:nvPr/>
        </p:nvPicPr>
        <p:blipFill rotWithShape="1">
          <a:blip r:embed="rId10">
            <a:extLst>
              <a:ext uri="{28A0092B-C50C-407E-A947-70E740481C1C}">
                <a14:useLocalDpi xmlns:a14="http://schemas.microsoft.com/office/drawing/2010/main" val="0"/>
              </a:ext>
            </a:extLst>
          </a:blip>
          <a:srcRect l="33775" t="2368" r="17361" b="75040"/>
          <a:stretch/>
        </p:blipFill>
        <p:spPr>
          <a:xfrm>
            <a:off x="3377495" y="1709088"/>
            <a:ext cx="2063578" cy="982363"/>
          </a:xfrm>
          <a:prstGeom prst="rect">
            <a:avLst/>
          </a:prstGeom>
        </p:spPr>
      </p:pic>
      <p:sp>
        <p:nvSpPr>
          <p:cNvPr id="7" name="楕円 6">
            <a:extLst>
              <a:ext uri="{FF2B5EF4-FFF2-40B4-BE49-F238E27FC236}">
                <a16:creationId xmlns:a16="http://schemas.microsoft.com/office/drawing/2014/main" id="{259981A8-4EE1-20C9-526B-EA5B1A6FF7EC}"/>
              </a:ext>
            </a:extLst>
          </p:cNvPr>
          <p:cNvSpPr/>
          <p:nvPr/>
        </p:nvSpPr>
        <p:spPr>
          <a:xfrm>
            <a:off x="3617940" y="1802179"/>
            <a:ext cx="124855" cy="13004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0EC7506-C905-C659-BE06-CDF294BFBC64}"/>
              </a:ext>
            </a:extLst>
          </p:cNvPr>
          <p:cNvSpPr txBox="1"/>
          <p:nvPr/>
        </p:nvSpPr>
        <p:spPr>
          <a:xfrm>
            <a:off x="4216997" y="3378200"/>
            <a:ext cx="45719" cy="523220"/>
          </a:xfrm>
          <a:prstGeom prst="rect">
            <a:avLst/>
          </a:prstGeom>
          <a:noFill/>
        </p:spPr>
        <p:txBody>
          <a:bodyPr wrap="square" rtlCol="0">
            <a:spAutoFit/>
          </a:bodyPr>
          <a:lstStyle/>
          <a:p>
            <a:r>
              <a:rPr lang="en-US" altLang="ja-JP" sz="2800" dirty="0">
                <a:ln>
                  <a:solidFill>
                    <a:schemeClr val="tx1"/>
                  </a:solidFill>
                </a:ln>
              </a:rPr>
              <a:t>×</a:t>
            </a:r>
            <a:endParaRPr kumimoji="1" lang="ja-JP" altLang="en-US" sz="2800" dirty="0">
              <a:ln>
                <a:solidFill>
                  <a:schemeClr val="tx1"/>
                </a:solidFill>
              </a:ln>
            </a:endParaRPr>
          </a:p>
        </p:txBody>
      </p:sp>
      <p:sp>
        <p:nvSpPr>
          <p:cNvPr id="11" name="テキスト ボックス 10">
            <a:extLst>
              <a:ext uri="{FF2B5EF4-FFF2-40B4-BE49-F238E27FC236}">
                <a16:creationId xmlns:a16="http://schemas.microsoft.com/office/drawing/2014/main" id="{5097A009-93EC-AF6B-BA4C-B34EBEA8B779}"/>
              </a:ext>
            </a:extLst>
          </p:cNvPr>
          <p:cNvSpPr txBox="1"/>
          <p:nvPr/>
        </p:nvSpPr>
        <p:spPr>
          <a:xfrm>
            <a:off x="4216997" y="3479800"/>
            <a:ext cx="45719" cy="523220"/>
          </a:xfrm>
          <a:prstGeom prst="rect">
            <a:avLst/>
          </a:prstGeom>
          <a:noFill/>
        </p:spPr>
        <p:txBody>
          <a:bodyPr wrap="square" rtlCol="0">
            <a:spAutoFit/>
          </a:bodyPr>
          <a:lstStyle/>
          <a:p>
            <a:r>
              <a:rPr kumimoji="1" lang="en-US" altLang="ja-JP" sz="2800" dirty="0">
                <a:ln>
                  <a:solidFill>
                    <a:srgbClr val="FF0000"/>
                  </a:solidFill>
                </a:ln>
                <a:solidFill>
                  <a:srgbClr val="FF0000"/>
                </a:solidFill>
              </a:rPr>
              <a:t>×</a:t>
            </a:r>
            <a:endParaRPr kumimoji="1" lang="ja-JP" altLang="en-US" sz="2800" dirty="0">
              <a:ln>
                <a:solidFill>
                  <a:srgbClr val="FF0000"/>
                </a:solidFill>
              </a:ln>
              <a:solidFill>
                <a:srgbClr val="FF0000"/>
              </a:solidFill>
            </a:endParaRPr>
          </a:p>
        </p:txBody>
      </p:sp>
      <p:sp>
        <p:nvSpPr>
          <p:cNvPr id="13" name="正方形/長方形 12">
            <a:extLst>
              <a:ext uri="{FF2B5EF4-FFF2-40B4-BE49-F238E27FC236}">
                <a16:creationId xmlns:a16="http://schemas.microsoft.com/office/drawing/2014/main" id="{DB6E6020-9C42-AEA1-102B-AB1444D5E4D4}"/>
              </a:ext>
            </a:extLst>
          </p:cNvPr>
          <p:cNvSpPr/>
          <p:nvPr/>
        </p:nvSpPr>
        <p:spPr>
          <a:xfrm>
            <a:off x="5004391" y="2391032"/>
            <a:ext cx="436682" cy="300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389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F2BC71A-6D99-9AF8-329A-55B6B5A51699}"/>
              </a:ext>
            </a:extLst>
          </p:cNvPr>
          <p:cNvSpPr txBox="1">
            <a:spLocks/>
          </p:cNvSpPr>
          <p:nvPr/>
        </p:nvSpPr>
        <p:spPr>
          <a:xfrm>
            <a:off x="333375" y="299543"/>
            <a:ext cx="11525249" cy="51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Summary</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5" name="コンテンツ プレースホルダー 2">
            <a:extLst>
              <a:ext uri="{FF2B5EF4-FFF2-40B4-BE49-F238E27FC236}">
                <a16:creationId xmlns:a16="http://schemas.microsoft.com/office/drawing/2014/main" id="{CCC1FB94-7405-BE02-2FBC-385AA092CEEC}"/>
              </a:ext>
            </a:extLst>
          </p:cNvPr>
          <p:cNvSpPr txBox="1">
            <a:spLocks/>
          </p:cNvSpPr>
          <p:nvPr/>
        </p:nvSpPr>
        <p:spPr>
          <a:xfrm>
            <a:off x="545217" y="1582877"/>
            <a:ext cx="11101564" cy="827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400">
              <a:lnSpc>
                <a:spcPct val="90000"/>
              </a:lnSpc>
              <a:spcBef>
                <a:spcPts val="1000"/>
              </a:spcBef>
              <a:buNone/>
            </a:pPr>
            <a:r>
              <a:rPr lang="ja-JP" altLang="en-US" sz="2400" dirty="0">
                <a:solidFill>
                  <a:prstClr val="black"/>
                </a:solidFill>
                <a:latin typeface="Times New Roman" panose="02020603050405020304" pitchFamily="18" charset="0"/>
                <a:cs typeface="Times New Roman" panose="02020603050405020304" pitchFamily="18" charset="0"/>
              </a:rPr>
              <a:t>◆</a:t>
            </a:r>
            <a:r>
              <a:rPr lang="en-US" altLang="ja-JP" sz="2400" dirty="0">
                <a:solidFill>
                  <a:prstClr val="black"/>
                </a:solidFill>
                <a:latin typeface="Times New Roman" panose="02020603050405020304" pitchFamily="18" charset="0"/>
                <a:cs typeface="Times New Roman" panose="02020603050405020304" pitchFamily="18" charset="0"/>
              </a:rPr>
              <a:t>We calculated the elastic scatterings cross section at arbitrary energies </a:t>
            </a:r>
            <a:br>
              <a:rPr lang="en-US" altLang="ja-JP" sz="2400" dirty="0">
                <a:solidFill>
                  <a:prstClr val="black"/>
                </a:solidFill>
                <a:latin typeface="Times New Roman" panose="02020603050405020304" pitchFamily="18" charset="0"/>
                <a:cs typeface="Times New Roman" panose="02020603050405020304" pitchFamily="18" charset="0"/>
              </a:rPr>
            </a:br>
            <a:r>
              <a:rPr lang="en-US" altLang="ja-JP" sz="2400" dirty="0">
                <a:solidFill>
                  <a:prstClr val="black"/>
                </a:solidFill>
                <a:latin typeface="Times New Roman" panose="02020603050405020304" pitchFamily="18" charset="0"/>
                <a:cs typeface="Times New Roman" panose="02020603050405020304" pitchFamily="18" charset="0"/>
              </a:rPr>
              <a:t>   combining machine learning and nuclear reaction model.</a:t>
            </a:r>
            <a:endParaRPr lang="ja-JP" altLang="en-US" sz="2400" dirty="0">
              <a:latin typeface="Times New Roman" panose="02020603050405020304" pitchFamily="18" charset="0"/>
              <a:cs typeface="Times New Roman" panose="02020603050405020304" pitchFamily="18" charset="0"/>
            </a:endParaRPr>
          </a:p>
        </p:txBody>
      </p:sp>
      <p:sp>
        <p:nvSpPr>
          <p:cNvPr id="6" name="コンテンツ プレースホルダー 2">
            <a:extLst>
              <a:ext uri="{FF2B5EF4-FFF2-40B4-BE49-F238E27FC236}">
                <a16:creationId xmlns:a16="http://schemas.microsoft.com/office/drawing/2014/main" id="{AAD170C0-22D5-20A5-6325-1493AF6D0245}"/>
              </a:ext>
            </a:extLst>
          </p:cNvPr>
          <p:cNvSpPr txBox="1">
            <a:spLocks/>
          </p:cNvSpPr>
          <p:nvPr/>
        </p:nvSpPr>
        <p:spPr>
          <a:xfrm>
            <a:off x="545217" y="4967205"/>
            <a:ext cx="11525249" cy="1214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a:t>
            </a:r>
            <a:r>
              <a:rPr lang="en-US" altLang="ja-JP" sz="2400" dirty="0">
                <a:solidFill>
                  <a:prstClr val="black"/>
                </a:solidFill>
                <a:latin typeface="Times New Roman" panose="02020603050405020304" pitchFamily="18" charset="0"/>
                <a:cs typeface="Times New Roman" panose="02020603050405020304" pitchFamily="18" charset="0"/>
              </a:rPr>
              <a:t>Using the optimum value at low and high energy for training data, we can predict elastic  </a:t>
            </a:r>
            <a:br>
              <a:rPr lang="en-US" altLang="ja-JP" sz="2400" dirty="0">
                <a:solidFill>
                  <a:prstClr val="black"/>
                </a:solidFill>
                <a:latin typeface="Times New Roman" panose="02020603050405020304" pitchFamily="18" charset="0"/>
                <a:cs typeface="Times New Roman" panose="02020603050405020304" pitchFamily="18" charset="0"/>
              </a:rPr>
            </a:br>
            <a:r>
              <a:rPr lang="en-US" altLang="ja-JP" sz="2400" dirty="0">
                <a:solidFill>
                  <a:prstClr val="black"/>
                </a:solidFill>
                <a:latin typeface="Times New Roman" panose="02020603050405020304" pitchFamily="18" charset="0"/>
                <a:cs typeface="Times New Roman" panose="02020603050405020304" pitchFamily="18" charset="0"/>
              </a:rPr>
              <a:t>   scattering cross section at arbitrary incident energy with some degree of accuracy</a:t>
            </a:r>
            <a:r>
              <a:rPr lang="en-US" altLang="ja-JP" sz="2400" dirty="0">
                <a:latin typeface="Times New Roman" panose="02020603050405020304" pitchFamily="18" charset="0"/>
                <a:cs typeface="Times New Roman" panose="02020603050405020304" pitchFamily="18" charset="0"/>
              </a:rPr>
              <a:t>.</a:t>
            </a:r>
            <a:endParaRPr lang="ja-JP" altLang="en-US" sz="2400" dirty="0">
              <a:latin typeface="Times New Roman" panose="02020603050405020304" pitchFamily="18" charset="0"/>
              <a:cs typeface="Times New Roman" panose="02020603050405020304" pitchFamily="18" charset="0"/>
            </a:endParaRPr>
          </a:p>
        </p:txBody>
      </p:sp>
      <p:sp>
        <p:nvSpPr>
          <p:cNvPr id="12" name="スライド番号プレースホルダー 4">
            <a:extLst>
              <a:ext uri="{FF2B5EF4-FFF2-40B4-BE49-F238E27FC236}">
                <a16:creationId xmlns:a16="http://schemas.microsoft.com/office/drawing/2014/main" id="{737F7DD2-C6E2-7A0F-D1B2-E98BC544408A}"/>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17</a:t>
            </a:fld>
            <a:endParaRPr kumimoji="1" lang="ja-JP" altLang="en-US" sz="1800" dirty="0"/>
          </a:p>
        </p:txBody>
      </p:sp>
      <p:sp>
        <p:nvSpPr>
          <p:cNvPr id="3" name="コンテンツ プレースホルダー 2">
            <a:extLst>
              <a:ext uri="{FF2B5EF4-FFF2-40B4-BE49-F238E27FC236}">
                <a16:creationId xmlns:a16="http://schemas.microsoft.com/office/drawing/2014/main" id="{FD433650-C723-B81B-943F-D5A530850320}"/>
              </a:ext>
            </a:extLst>
          </p:cNvPr>
          <p:cNvSpPr txBox="1">
            <a:spLocks/>
          </p:cNvSpPr>
          <p:nvPr/>
        </p:nvSpPr>
        <p:spPr>
          <a:xfrm>
            <a:off x="545217" y="2764517"/>
            <a:ext cx="11101564" cy="827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400">
              <a:lnSpc>
                <a:spcPct val="90000"/>
              </a:lnSpc>
              <a:spcBef>
                <a:spcPts val="1000"/>
              </a:spcBef>
              <a:buNone/>
            </a:pPr>
            <a:r>
              <a:rPr lang="ja-JP" altLang="en-US" sz="2400" dirty="0">
                <a:solidFill>
                  <a:prstClr val="black"/>
                </a:solidFill>
                <a:latin typeface="Times New Roman" panose="02020603050405020304" pitchFamily="18" charset="0"/>
                <a:cs typeface="Times New Roman" panose="02020603050405020304" pitchFamily="18" charset="0"/>
              </a:rPr>
              <a:t>◆</a:t>
            </a:r>
            <a:r>
              <a:rPr lang="en-US" altLang="ja-JP" sz="2400" dirty="0">
                <a:solidFill>
                  <a:prstClr val="black"/>
                </a:solidFill>
                <a:latin typeface="Times New Roman" panose="02020603050405020304" pitchFamily="18" charset="0"/>
                <a:cs typeface="Times New Roman" panose="02020603050405020304" pitchFamily="18" charset="0"/>
              </a:rPr>
              <a:t>Using </a:t>
            </a:r>
            <a:r>
              <a:rPr lang="en-US" altLang="ja-JP" sz="2400" dirty="0">
                <a:latin typeface="Times New Roman" panose="02020603050405020304" pitchFamily="18" charset="0"/>
                <a:ea typeface="游ゴシック Medium" panose="020B0500000000000000" pitchFamily="50" charset="-128"/>
                <a:cs typeface="Times New Roman" panose="02020603050405020304" pitchFamily="18" charset="0"/>
              </a:rPr>
              <a:t>Bayesian optimization, we obtained the optimum depth value of the central </a:t>
            </a:r>
            <a:br>
              <a:rPr lang="en-US" altLang="ja-JP" sz="2400" dirty="0">
                <a:latin typeface="Times New Roman" panose="02020603050405020304" pitchFamily="18" charset="0"/>
                <a:ea typeface="游ゴシック Medium" panose="020B0500000000000000" pitchFamily="50" charset="-128"/>
                <a:cs typeface="Times New Roman" panose="02020603050405020304" pitchFamily="18" charset="0"/>
              </a:rPr>
            </a:br>
            <a:r>
              <a:rPr lang="en-US" altLang="ja-JP" sz="2400" dirty="0">
                <a:latin typeface="Times New Roman" panose="02020603050405020304" pitchFamily="18" charset="0"/>
                <a:ea typeface="游ゴシック Medium" panose="020B0500000000000000" pitchFamily="50" charset="-128"/>
                <a:cs typeface="Times New Roman" panose="02020603050405020304" pitchFamily="18" charset="0"/>
              </a:rPr>
              <a:t>    force of the optical potential for the experimental data.</a:t>
            </a:r>
            <a:endParaRPr lang="ja-JP" altLang="en-US" sz="2400" dirty="0">
              <a:latin typeface="Times New Roman" panose="02020603050405020304" pitchFamily="18" charset="0"/>
              <a:cs typeface="Times New Roman" panose="02020603050405020304" pitchFamily="18" charset="0"/>
            </a:endParaRPr>
          </a:p>
        </p:txBody>
      </p:sp>
      <p:sp>
        <p:nvSpPr>
          <p:cNvPr id="8" name="コンテンツ プレースホルダー 2">
            <a:extLst>
              <a:ext uri="{FF2B5EF4-FFF2-40B4-BE49-F238E27FC236}">
                <a16:creationId xmlns:a16="http://schemas.microsoft.com/office/drawing/2014/main" id="{52C721CA-9479-8396-6E83-B32DDEEA3C07}"/>
              </a:ext>
            </a:extLst>
          </p:cNvPr>
          <p:cNvSpPr txBox="1">
            <a:spLocks/>
          </p:cNvSpPr>
          <p:nvPr/>
        </p:nvSpPr>
        <p:spPr>
          <a:xfrm>
            <a:off x="545217" y="3946157"/>
            <a:ext cx="11101564" cy="827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400">
              <a:lnSpc>
                <a:spcPct val="90000"/>
              </a:lnSpc>
              <a:spcBef>
                <a:spcPts val="1000"/>
              </a:spcBef>
              <a:buNone/>
            </a:pPr>
            <a:r>
              <a:rPr lang="ja-JP" altLang="en-US" sz="2400" dirty="0">
                <a:solidFill>
                  <a:prstClr val="black"/>
                </a:solidFill>
                <a:latin typeface="Times New Roman" panose="02020603050405020304" pitchFamily="18" charset="0"/>
                <a:cs typeface="Times New Roman" panose="02020603050405020304" pitchFamily="18" charset="0"/>
              </a:rPr>
              <a:t>◆</a:t>
            </a:r>
            <a:r>
              <a:rPr lang="en-US" altLang="ja-JP" sz="2400" dirty="0">
                <a:solidFill>
                  <a:prstClr val="black"/>
                </a:solidFill>
                <a:latin typeface="Times New Roman" panose="02020603050405020304" pitchFamily="18" charset="0"/>
                <a:cs typeface="Times New Roman" panose="02020603050405020304" pitchFamily="18" charset="0"/>
              </a:rPr>
              <a:t>Using </a:t>
            </a:r>
            <a:r>
              <a:rPr lang="en-US" altLang="ja-JP" sz="2400" dirty="0">
                <a:solidFill>
                  <a:prstClr val="black"/>
                </a:solidFill>
                <a:latin typeface="Times New Roman" panose="02020603050405020304" pitchFamily="18" charset="0"/>
                <a:ea typeface="游ゴシック Medium" panose="020B0500000000000000" pitchFamily="50" charset="-128"/>
                <a:cs typeface="Times New Roman" panose="02020603050405020304" pitchFamily="18" charset="0"/>
              </a:rPr>
              <a:t>gaussian</a:t>
            </a:r>
            <a:r>
              <a:rPr lang="en-US" altLang="ja-JP" sz="2400" dirty="0">
                <a:latin typeface="Times New Roman" panose="02020603050405020304" pitchFamily="18" charset="0"/>
                <a:ea typeface="游ゴシック Medium" panose="020B0500000000000000" pitchFamily="50" charset="-128"/>
                <a:cs typeface="Times New Roman" panose="02020603050405020304" pitchFamily="18" charset="0"/>
              </a:rPr>
              <a:t> process </a:t>
            </a:r>
            <a:r>
              <a:rPr lang="en-US" altLang="ja-JP" sz="2400" dirty="0">
                <a:solidFill>
                  <a:prstClr val="black"/>
                </a:solidFill>
                <a:latin typeface="Times New Roman" panose="02020603050405020304" pitchFamily="18" charset="0"/>
                <a:cs typeface="Times New Roman" panose="02020603050405020304" pitchFamily="18" charset="0"/>
              </a:rPr>
              <a:t>regression</a:t>
            </a:r>
            <a:r>
              <a:rPr lang="en-US" altLang="ja-JP" sz="2400" dirty="0">
                <a:latin typeface="Times New Roman" panose="02020603050405020304" pitchFamily="18" charset="0"/>
                <a:ea typeface="游ゴシック Medium" panose="020B0500000000000000" pitchFamily="50" charset="-128"/>
                <a:cs typeface="Times New Roman" panose="02020603050405020304" pitchFamily="18" charset="0"/>
              </a:rPr>
              <a:t>, we estimated the optimum depth value of the </a:t>
            </a:r>
            <a:br>
              <a:rPr lang="en-US" altLang="ja-JP" sz="2400" dirty="0">
                <a:latin typeface="Times New Roman" panose="02020603050405020304" pitchFamily="18" charset="0"/>
                <a:ea typeface="游ゴシック Medium" panose="020B0500000000000000" pitchFamily="50" charset="-128"/>
                <a:cs typeface="Times New Roman" panose="02020603050405020304" pitchFamily="18" charset="0"/>
              </a:rPr>
            </a:br>
            <a:r>
              <a:rPr lang="en-US" altLang="ja-JP" sz="2400" dirty="0">
                <a:latin typeface="Times New Roman" panose="02020603050405020304" pitchFamily="18" charset="0"/>
                <a:ea typeface="游ゴシック Medium" panose="020B0500000000000000" pitchFamily="50" charset="-128"/>
                <a:cs typeface="Times New Roman" panose="02020603050405020304" pitchFamily="18" charset="0"/>
              </a:rPr>
              <a:t>    central force of the optical potential at arbitrary energies.</a:t>
            </a:r>
            <a:endParaRPr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486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 ヒストグラム&#10;&#10;自動的に生成された説明" hidden="1">
            <a:extLst>
              <a:ext uri="{FF2B5EF4-FFF2-40B4-BE49-F238E27FC236}">
                <a16:creationId xmlns:a16="http://schemas.microsoft.com/office/drawing/2014/main" id="{FDB39DF4-E4C1-40A8-812E-FB8E4C845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181" y="2857500"/>
            <a:ext cx="3143250" cy="3143250"/>
          </a:xfrm>
          <a:prstGeom prst="rect">
            <a:avLst/>
          </a:prstGeom>
        </p:spPr>
      </p:pic>
      <p:sp>
        <p:nvSpPr>
          <p:cNvPr id="14" name="正方形/長方形 13">
            <a:extLst>
              <a:ext uri="{FF2B5EF4-FFF2-40B4-BE49-F238E27FC236}">
                <a16:creationId xmlns:a16="http://schemas.microsoft.com/office/drawing/2014/main" id="{86A2CF13-5F45-4B18-B902-CB37C02C9322}"/>
              </a:ext>
            </a:extLst>
          </p:cNvPr>
          <p:cNvSpPr/>
          <p:nvPr/>
        </p:nvSpPr>
        <p:spPr>
          <a:xfrm>
            <a:off x="8624236" y="6568440"/>
            <a:ext cx="1051289" cy="19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0D45737-A046-4A31-B843-BD5DD99629BD}"/>
              </a:ext>
            </a:extLst>
          </p:cNvPr>
          <p:cNvSpPr/>
          <p:nvPr/>
        </p:nvSpPr>
        <p:spPr>
          <a:xfrm>
            <a:off x="4124282" y="3924457"/>
            <a:ext cx="227585" cy="630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a:extLst>
              <a:ext uri="{FF2B5EF4-FFF2-40B4-BE49-F238E27FC236}">
                <a16:creationId xmlns:a16="http://schemas.microsoft.com/office/drawing/2014/main" id="{FD2B01D1-8596-4CBF-8444-FC979B347879}"/>
              </a:ext>
            </a:extLst>
          </p:cNvPr>
          <p:cNvSpPr>
            <a:spLocks noGrp="1"/>
          </p:cNvSpPr>
          <p:nvPr>
            <p:ph type="title"/>
          </p:nvPr>
        </p:nvSpPr>
        <p:spPr>
          <a:xfrm>
            <a:off x="333373" y="305305"/>
            <a:ext cx="11525249" cy="510540"/>
          </a:xfrm>
        </p:spPr>
        <p:txBody>
          <a:bodyPr>
            <a:noAutofit/>
          </a:body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Future works :There are some task for implementation </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25" name="コンテンツ プレースホルダー 2">
            <a:extLst>
              <a:ext uri="{FF2B5EF4-FFF2-40B4-BE49-F238E27FC236}">
                <a16:creationId xmlns:a16="http://schemas.microsoft.com/office/drawing/2014/main" id="{D450A066-2AF4-A7EE-4C3C-5C078BF30810}"/>
              </a:ext>
            </a:extLst>
          </p:cNvPr>
          <p:cNvSpPr txBox="1">
            <a:spLocks/>
          </p:cNvSpPr>
          <p:nvPr/>
        </p:nvSpPr>
        <p:spPr>
          <a:xfrm>
            <a:off x="4430744" y="1709297"/>
            <a:ext cx="7922376" cy="59806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Extrapolation have big estimation error (characteristic of ML).</a:t>
            </a:r>
            <a:endParaRPr lang="ja-JP" altLang="en-US" sz="2400" dirty="0">
              <a:latin typeface="Times New Roman" panose="02020603050405020304" pitchFamily="18" charset="0"/>
              <a:cs typeface="Times New Roman" panose="02020603050405020304" pitchFamily="18" charset="0"/>
            </a:endParaRPr>
          </a:p>
        </p:txBody>
      </p:sp>
      <p:sp>
        <p:nvSpPr>
          <p:cNvPr id="27" name="スライド番号プレースホルダー 4">
            <a:extLst>
              <a:ext uri="{FF2B5EF4-FFF2-40B4-BE49-F238E27FC236}">
                <a16:creationId xmlns:a16="http://schemas.microsoft.com/office/drawing/2014/main" id="{ECAD2A8A-2EF3-533B-535E-BE0758C98606}"/>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18</a:t>
            </a:fld>
            <a:endParaRPr kumimoji="1" lang="ja-JP" altLang="en-US" sz="1800" dirty="0"/>
          </a:p>
        </p:txBody>
      </p:sp>
      <p:sp>
        <p:nvSpPr>
          <p:cNvPr id="15" name="タイトル 1">
            <a:extLst>
              <a:ext uri="{FF2B5EF4-FFF2-40B4-BE49-F238E27FC236}">
                <a16:creationId xmlns:a16="http://schemas.microsoft.com/office/drawing/2014/main" id="{AB9D61D9-A05C-954D-0ACA-F81873A08381}"/>
              </a:ext>
            </a:extLst>
          </p:cNvPr>
          <p:cNvSpPr txBox="1">
            <a:spLocks/>
          </p:cNvSpPr>
          <p:nvPr/>
        </p:nvSpPr>
        <p:spPr>
          <a:xfrm>
            <a:off x="4128832" y="3254677"/>
            <a:ext cx="603824" cy="51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800" b="1" dirty="0">
                <a:solidFill>
                  <a:srgbClr val="FF0000"/>
                </a:solidFill>
                <a:latin typeface="Times New Roman" panose="02020603050405020304" pitchFamily="18" charset="0"/>
                <a:ea typeface="游ゴシック Medium" panose="020B0500000000000000" pitchFamily="50" charset="-128"/>
                <a:cs typeface="Times New Roman" panose="02020603050405020304" pitchFamily="18" charset="0"/>
              </a:rPr>
              <a:t>×</a:t>
            </a:r>
            <a:endParaRPr lang="ja-JP" altLang="en-US" sz="2800" b="1" dirty="0">
              <a:solidFill>
                <a:srgbClr val="FF0000"/>
              </a:solidFill>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B459EBD9-2DEA-BC19-97E8-4E5F79F73477}"/>
              </a:ext>
            </a:extLst>
          </p:cNvPr>
          <p:cNvSpPr/>
          <p:nvPr/>
        </p:nvSpPr>
        <p:spPr>
          <a:xfrm>
            <a:off x="3984467" y="2310714"/>
            <a:ext cx="50014" cy="803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CD2CEDDE-538B-5A83-1531-DAEFEAC737FE}"/>
              </a:ext>
            </a:extLst>
          </p:cNvPr>
          <p:cNvSpPr/>
          <p:nvPr/>
        </p:nvSpPr>
        <p:spPr>
          <a:xfrm>
            <a:off x="3617940" y="1814879"/>
            <a:ext cx="124855" cy="13004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0F8ED9B1-54C5-EB74-8FEE-85B4D1887A5A}"/>
              </a:ext>
            </a:extLst>
          </p:cNvPr>
          <p:cNvGrpSpPr/>
          <p:nvPr/>
        </p:nvGrpSpPr>
        <p:grpSpPr>
          <a:xfrm>
            <a:off x="264916" y="1612773"/>
            <a:ext cx="4260061" cy="4405238"/>
            <a:chOff x="1872937" y="1545326"/>
            <a:chExt cx="4260061" cy="4405238"/>
          </a:xfrm>
        </p:grpSpPr>
        <p:pic>
          <p:nvPicPr>
            <p:cNvPr id="24" name="図 23">
              <a:extLst>
                <a:ext uri="{FF2B5EF4-FFF2-40B4-BE49-F238E27FC236}">
                  <a16:creationId xmlns:a16="http://schemas.microsoft.com/office/drawing/2014/main" id="{86E88CF2-08CC-24C1-68C2-B9D8E82B58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72937" y="1602211"/>
              <a:ext cx="4223061" cy="4348353"/>
            </a:xfrm>
            <a:prstGeom prst="rect">
              <a:avLst/>
            </a:prstGeom>
          </p:spPr>
        </p:pic>
        <p:pic>
          <p:nvPicPr>
            <p:cNvPr id="3" name="図 2">
              <a:extLst>
                <a:ext uri="{FF2B5EF4-FFF2-40B4-BE49-F238E27FC236}">
                  <a16:creationId xmlns:a16="http://schemas.microsoft.com/office/drawing/2014/main" id="{1340CCB0-EE98-85D3-EF93-F64CE5D0EFAD}"/>
                </a:ext>
              </a:extLst>
            </p:cNvPr>
            <p:cNvPicPr>
              <a:picLocks noChangeAspect="1"/>
            </p:cNvPicPr>
            <p:nvPr/>
          </p:nvPicPr>
          <p:blipFill rotWithShape="1">
            <a:blip r:embed="rId5">
              <a:extLst>
                <a:ext uri="{28A0092B-C50C-407E-A947-70E740481C1C}">
                  <a14:useLocalDpi xmlns:a14="http://schemas.microsoft.com/office/drawing/2010/main" val="0"/>
                </a:ext>
              </a:extLst>
            </a:blip>
            <a:srcRect l="6483" t="524" b="6643"/>
            <a:stretch/>
          </p:blipFill>
          <p:spPr>
            <a:xfrm>
              <a:off x="2115566" y="1545326"/>
              <a:ext cx="4017432" cy="3988034"/>
            </a:xfrm>
            <a:prstGeom prst="rect">
              <a:avLst/>
            </a:prstGeom>
          </p:spPr>
        </p:pic>
      </p:grpSp>
      <p:sp>
        <p:nvSpPr>
          <p:cNvPr id="4" name="コンテンツ プレースホルダー 2">
            <a:extLst>
              <a:ext uri="{FF2B5EF4-FFF2-40B4-BE49-F238E27FC236}">
                <a16:creationId xmlns:a16="http://schemas.microsoft.com/office/drawing/2014/main" id="{3DF1E971-9677-37B4-331A-D49F4A6F33D9}"/>
              </a:ext>
            </a:extLst>
          </p:cNvPr>
          <p:cNvSpPr txBox="1">
            <a:spLocks/>
          </p:cNvSpPr>
          <p:nvPr/>
        </p:nvSpPr>
        <p:spPr>
          <a:xfrm>
            <a:off x="4430744" y="2736953"/>
            <a:ext cx="7621521" cy="1275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Estimate other part of the optical potential</a:t>
            </a:r>
            <a:br>
              <a:rPr lang="en-US" altLang="ja-JP" sz="2400" dirty="0">
                <a:solidFill>
                  <a:prstClr val="black"/>
                </a:solidFill>
                <a:latin typeface="Times New Roman" panose="02020603050405020304" pitchFamily="18" charset="0"/>
                <a:cs typeface="Times New Roman" panose="02020603050405020304" pitchFamily="18" charset="0"/>
              </a:rPr>
            </a:br>
            <a:r>
              <a:rPr lang="en-US" altLang="ja-JP" sz="2400" dirty="0">
                <a:solidFill>
                  <a:prstClr val="black"/>
                </a:solidFill>
                <a:latin typeface="Times New Roman" panose="02020603050405020304" pitchFamily="18" charset="0"/>
                <a:cs typeface="Times New Roman" panose="02020603050405020304" pitchFamily="18" charset="0"/>
              </a:rPr>
              <a:t>(in this presentation, only estimate the depth of central force)</a:t>
            </a:r>
            <a:endParaRPr lang="ja-JP" altLang="en-US" sz="2400" dirty="0">
              <a:latin typeface="Times New Roman" panose="02020603050405020304" pitchFamily="18" charset="0"/>
              <a:cs typeface="Times New Roman" panose="02020603050405020304" pitchFamily="18" charset="0"/>
            </a:endParaRPr>
          </a:p>
        </p:txBody>
      </p:sp>
      <p:sp>
        <p:nvSpPr>
          <p:cNvPr id="8" name="コンテンツ プレースホルダー 2">
            <a:extLst>
              <a:ext uri="{FF2B5EF4-FFF2-40B4-BE49-F238E27FC236}">
                <a16:creationId xmlns:a16="http://schemas.microsoft.com/office/drawing/2014/main" id="{BF9BF05C-25F4-E65C-C304-C2C40C228208}"/>
              </a:ext>
            </a:extLst>
          </p:cNvPr>
          <p:cNvSpPr txBox="1">
            <a:spLocks/>
          </p:cNvSpPr>
          <p:nvPr/>
        </p:nvSpPr>
        <p:spPr>
          <a:xfrm>
            <a:off x="4477861" y="4075130"/>
            <a:ext cx="7621521" cy="1275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More dependencies to be estimated</a:t>
            </a:r>
            <a:br>
              <a:rPr lang="en-US" altLang="ja-JP" sz="2400" dirty="0">
                <a:solidFill>
                  <a:prstClr val="black"/>
                </a:solidFill>
                <a:latin typeface="Times New Roman" panose="02020603050405020304" pitchFamily="18" charset="0"/>
                <a:cs typeface="Times New Roman" panose="02020603050405020304" pitchFamily="18" charset="0"/>
              </a:rPr>
            </a:br>
            <a:r>
              <a:rPr lang="en-US" altLang="ja-JP" sz="2400" dirty="0">
                <a:solidFill>
                  <a:prstClr val="black"/>
                </a:solidFill>
                <a:latin typeface="Times New Roman" panose="02020603050405020304" pitchFamily="18" charset="0"/>
                <a:cs typeface="Times New Roman" panose="02020603050405020304" pitchFamily="18" charset="0"/>
              </a:rPr>
              <a:t>(in this presentation, only estimate energy dependence)</a:t>
            </a:r>
            <a:endParaRPr lang="ja-JP" altLang="en-US" sz="2400" dirty="0">
              <a:latin typeface="Times New Roman" panose="02020603050405020304" pitchFamily="18" charset="0"/>
              <a:cs typeface="Times New Roman" panose="02020603050405020304" pitchFamily="18" charset="0"/>
            </a:endParaRPr>
          </a:p>
        </p:txBody>
      </p:sp>
      <p:sp>
        <p:nvSpPr>
          <p:cNvPr id="9" name="Rectangle 1">
            <a:extLst>
              <a:ext uri="{FF2B5EF4-FFF2-40B4-BE49-F238E27FC236}">
                <a16:creationId xmlns:a16="http://schemas.microsoft.com/office/drawing/2014/main" id="{254499F6-CE8B-D739-E5BD-CCF6739A758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2">
            <a:extLst>
              <a:ext uri="{FF2B5EF4-FFF2-40B4-BE49-F238E27FC236}">
                <a16:creationId xmlns:a16="http://schemas.microsoft.com/office/drawing/2014/main" id="{22D4C9CB-1427-1661-B9DA-E292BFCEC09C}"/>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3">
            <a:extLst>
              <a:ext uri="{FF2B5EF4-FFF2-40B4-BE49-F238E27FC236}">
                <a16:creationId xmlns:a16="http://schemas.microsoft.com/office/drawing/2014/main" id="{F3B0E902-647A-05F3-260A-9D9672639FE8}"/>
              </a:ext>
            </a:extLst>
          </p:cNvPr>
          <p:cNvSpPr>
            <a:spLocks noChangeArrowheads="1"/>
          </p:cNvSpPr>
          <p:nvPr/>
        </p:nvSpPr>
        <p:spPr bwMode="auto">
          <a:xfrm>
            <a:off x="304800" y="304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2B043146-1673-1EA9-129D-A07C6F3530F8}"/>
              </a:ext>
            </a:extLst>
          </p:cNvPr>
          <p:cNvSpPr>
            <a:spLocks noChangeArrowheads="1"/>
          </p:cNvSpPr>
          <p:nvPr/>
        </p:nvSpPr>
        <p:spPr bwMode="auto">
          <a:xfrm>
            <a:off x="457200" y="4572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043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81C7458-E39B-4E9D-AD4B-95AC07364D15}"/>
              </a:ext>
            </a:extLst>
          </p:cNvPr>
          <p:cNvSpPr/>
          <p:nvPr/>
        </p:nvSpPr>
        <p:spPr>
          <a:xfrm>
            <a:off x="499037" y="1073572"/>
            <a:ext cx="8255496" cy="425053"/>
          </a:xfrm>
          <a:prstGeom prst="rect">
            <a:avLst/>
          </a:prstGeom>
        </p:spPr>
        <p:txBody>
          <a:bodyPr wrap="square">
            <a:spAutoFit/>
          </a:bodyPr>
          <a:lstStyle/>
          <a:p>
            <a:pPr algn="ctr" defTabSz="914400">
              <a:lnSpc>
                <a:spcPct val="90000"/>
              </a:lnSpc>
              <a:spcBef>
                <a:spcPts val="1000"/>
              </a:spcBef>
            </a:pPr>
            <a:r>
              <a:rPr kumimoji="1" lang="ja-JP" altLang="en-US" sz="2400" dirty="0">
                <a:solidFill>
                  <a:prstClr val="black"/>
                </a:solidFill>
                <a:latin typeface="Times New Roman" panose="02020603050405020304" pitchFamily="18" charset="0"/>
                <a:cs typeface="Times New Roman" panose="02020603050405020304" pitchFamily="18" charset="0"/>
              </a:rPr>
              <a:t>○ </a:t>
            </a:r>
            <a:r>
              <a:rPr kumimoji="1" lang="en-US" altLang="ja-JP" sz="2400" dirty="0">
                <a:solidFill>
                  <a:prstClr val="black"/>
                </a:solidFill>
                <a:latin typeface="Times New Roman" panose="02020603050405020304" pitchFamily="18" charset="0"/>
                <a:cs typeface="Times New Roman" panose="02020603050405020304" pitchFamily="18" charset="0"/>
              </a:rPr>
              <a:t>Nuclear data plays an important role in various scientific fields.</a:t>
            </a:r>
          </a:p>
        </p:txBody>
      </p:sp>
      <p:sp>
        <p:nvSpPr>
          <p:cNvPr id="10" name="正方形/長方形 9">
            <a:extLst>
              <a:ext uri="{FF2B5EF4-FFF2-40B4-BE49-F238E27FC236}">
                <a16:creationId xmlns:a16="http://schemas.microsoft.com/office/drawing/2014/main" id="{EFA5D185-775C-47F7-BF1C-60E8B14B0053}"/>
              </a:ext>
            </a:extLst>
          </p:cNvPr>
          <p:cNvSpPr/>
          <p:nvPr/>
        </p:nvSpPr>
        <p:spPr>
          <a:xfrm>
            <a:off x="664433" y="5016677"/>
            <a:ext cx="11410949" cy="1680781"/>
          </a:xfrm>
          <a:prstGeom prst="rect">
            <a:avLst/>
          </a:prstGeom>
        </p:spPr>
        <p:txBody>
          <a:bodyPr wrap="square">
            <a:spAutoFit/>
          </a:bodyPr>
          <a:lstStyle/>
          <a:p>
            <a:pPr defTabSz="914400">
              <a:lnSpc>
                <a:spcPct val="90000"/>
              </a:lnSpc>
              <a:spcBef>
                <a:spcPts val="1000"/>
              </a:spcBef>
            </a:pPr>
            <a:r>
              <a:rPr kumimoji="1" lang="ja-JP" altLang="en-US" sz="2400" dirty="0">
                <a:solidFill>
                  <a:prstClr val="black"/>
                </a:solidFill>
                <a:latin typeface="Times New Roman" panose="02020603050405020304" pitchFamily="18" charset="0"/>
                <a:cs typeface="Times New Roman" panose="02020603050405020304" pitchFamily="18" charset="0"/>
              </a:rPr>
              <a:t>〇 </a:t>
            </a:r>
            <a:r>
              <a:rPr kumimoji="1" lang="en-US" altLang="ja-JP" sz="2400" dirty="0">
                <a:solidFill>
                  <a:prstClr val="black"/>
                </a:solidFill>
                <a:latin typeface="Times New Roman" panose="02020603050405020304" pitchFamily="18" charset="0"/>
                <a:cs typeface="Times New Roman" panose="02020603050405020304" pitchFamily="18" charset="0"/>
              </a:rPr>
              <a:t>In order to produce nuclear data for practical applications ,</a:t>
            </a:r>
            <a:br>
              <a:rPr kumimoji="1" lang="en-US" altLang="ja-JP" sz="2400" dirty="0">
                <a:solidFill>
                  <a:prstClr val="black"/>
                </a:solidFill>
                <a:latin typeface="Times New Roman" panose="02020603050405020304" pitchFamily="18" charset="0"/>
                <a:cs typeface="Times New Roman" panose="02020603050405020304" pitchFamily="18" charset="0"/>
              </a:rPr>
            </a:br>
            <a:r>
              <a:rPr kumimoji="1" lang="en-US" altLang="ja-JP" sz="2400" dirty="0">
                <a:solidFill>
                  <a:prstClr val="black"/>
                </a:solidFill>
                <a:latin typeface="Times New Roman" panose="02020603050405020304" pitchFamily="18" charset="0"/>
                <a:cs typeface="Times New Roman" panose="02020603050405020304" pitchFamily="18" charset="0"/>
              </a:rPr>
              <a:t>     it is essential to handle the huge amount of  experimental data.</a:t>
            </a:r>
            <a:r>
              <a:rPr kumimoji="1" lang="ja-JP" altLang="en-US" sz="2400" dirty="0">
                <a:solidFill>
                  <a:prstClr val="black"/>
                </a:solidFill>
                <a:latin typeface="Times New Roman" panose="02020603050405020304" pitchFamily="18" charset="0"/>
                <a:cs typeface="Times New Roman" panose="02020603050405020304" pitchFamily="18" charset="0"/>
              </a:rPr>
              <a:t>    </a:t>
            </a:r>
            <a:endParaRPr kumimoji="1" lang="en-US" altLang="ja-JP" sz="2400" dirty="0">
              <a:solidFill>
                <a:prstClr val="black"/>
              </a:solidFill>
              <a:latin typeface="Times New Roman" panose="02020603050405020304" pitchFamily="18" charset="0"/>
              <a:cs typeface="Times New Roman" panose="02020603050405020304" pitchFamily="18" charset="0"/>
            </a:endParaRPr>
          </a:p>
          <a:p>
            <a:pPr defTabSz="914400">
              <a:lnSpc>
                <a:spcPct val="90000"/>
              </a:lnSpc>
              <a:spcBef>
                <a:spcPts val="1000"/>
              </a:spcBef>
            </a:pPr>
            <a:r>
              <a:rPr kumimoji="1" lang="en-US" altLang="ja-JP" sz="2400" dirty="0">
                <a:solidFill>
                  <a:prstClr val="black"/>
                </a:solidFill>
                <a:latin typeface="Times New Roman" panose="02020603050405020304" pitchFamily="18" charset="0"/>
                <a:cs typeface="Times New Roman" panose="02020603050405020304" pitchFamily="18" charset="0"/>
              </a:rPr>
              <a:t>    </a:t>
            </a:r>
            <a:r>
              <a:rPr kumimoji="1" lang="ja-JP" altLang="en-US" sz="2400" dirty="0">
                <a:solidFill>
                  <a:prstClr val="black"/>
                </a:solidFill>
                <a:latin typeface="Times New Roman" panose="02020603050405020304" pitchFamily="18" charset="0"/>
                <a:cs typeface="Times New Roman" panose="02020603050405020304" pitchFamily="18" charset="0"/>
              </a:rPr>
              <a:t>－ </a:t>
            </a:r>
            <a:r>
              <a:rPr kumimoji="1" lang="en-US" altLang="ja-JP" sz="2400" dirty="0">
                <a:solidFill>
                  <a:prstClr val="black"/>
                </a:solidFill>
                <a:latin typeface="Times New Roman" panose="02020603050405020304" pitchFamily="18" charset="0"/>
                <a:cs typeface="Times New Roman" panose="02020603050405020304" pitchFamily="18" charset="0"/>
              </a:rPr>
              <a:t>Evaluate the reliability and accuracy of experimental data, and make a selection.</a:t>
            </a:r>
          </a:p>
          <a:p>
            <a:pPr defTabSz="914400">
              <a:lnSpc>
                <a:spcPct val="90000"/>
              </a:lnSpc>
              <a:spcBef>
                <a:spcPts val="1000"/>
              </a:spcBef>
            </a:pPr>
            <a:r>
              <a:rPr kumimoji="1" lang="ja-JP" altLang="en-US" sz="2400" dirty="0">
                <a:solidFill>
                  <a:prstClr val="black"/>
                </a:solidFill>
                <a:latin typeface="Times New Roman" panose="02020603050405020304" pitchFamily="18" charset="0"/>
                <a:cs typeface="Times New Roman" panose="02020603050405020304" pitchFamily="18" charset="0"/>
              </a:rPr>
              <a:t>    － </a:t>
            </a:r>
            <a:r>
              <a:rPr kumimoji="1" lang="en-US" altLang="ja-JP" sz="2400" dirty="0">
                <a:solidFill>
                  <a:prstClr val="black"/>
                </a:solidFill>
                <a:latin typeface="Times New Roman" panose="02020603050405020304" pitchFamily="18" charset="0"/>
                <a:cs typeface="Times New Roman" panose="02020603050405020304" pitchFamily="18" charset="0"/>
              </a:rPr>
              <a:t>Interpolation and extrapolation of experimental data using theoretical models</a:t>
            </a:r>
          </a:p>
        </p:txBody>
      </p:sp>
      <p:sp>
        <p:nvSpPr>
          <p:cNvPr id="13" name="スライド番号プレースホルダー 4">
            <a:extLst>
              <a:ext uri="{FF2B5EF4-FFF2-40B4-BE49-F238E27FC236}">
                <a16:creationId xmlns:a16="http://schemas.microsoft.com/office/drawing/2014/main" id="{372BACE8-A316-4730-A065-F44218C86237}"/>
              </a:ext>
            </a:extLst>
          </p:cNvPr>
          <p:cNvSpPr txBox="1">
            <a:spLocks/>
          </p:cNvSpPr>
          <p:nvPr/>
        </p:nvSpPr>
        <p:spPr>
          <a:xfrm>
            <a:off x="9206936" y="67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a:pPr/>
              <a:t>2</a:t>
            </a:fld>
            <a:endParaRPr kumimoji="1" lang="ja-JP" altLang="en-US" dirty="0"/>
          </a:p>
        </p:txBody>
      </p:sp>
      <p:pic>
        <p:nvPicPr>
          <p:cNvPr id="4" name="図 3">
            <a:extLst>
              <a:ext uri="{FF2B5EF4-FFF2-40B4-BE49-F238E27FC236}">
                <a16:creationId xmlns:a16="http://schemas.microsoft.com/office/drawing/2014/main" id="{5FE34F4F-52AB-9CE8-F160-5530719A8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205" y="1669902"/>
            <a:ext cx="3712322" cy="2474881"/>
          </a:xfrm>
          <a:prstGeom prst="rect">
            <a:avLst/>
          </a:prstGeom>
        </p:spPr>
      </p:pic>
      <p:pic>
        <p:nvPicPr>
          <p:cNvPr id="6" name="図 5">
            <a:extLst>
              <a:ext uri="{FF2B5EF4-FFF2-40B4-BE49-F238E27FC236}">
                <a16:creationId xmlns:a16="http://schemas.microsoft.com/office/drawing/2014/main" id="{04EDCEAB-7FD7-94AF-6AC3-DF3181E0B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050" y="1669901"/>
            <a:ext cx="3501500" cy="2474882"/>
          </a:xfrm>
          <a:prstGeom prst="rect">
            <a:avLst/>
          </a:prstGeom>
        </p:spPr>
      </p:pic>
      <p:pic>
        <p:nvPicPr>
          <p:cNvPr id="9" name="図 8">
            <a:extLst>
              <a:ext uri="{FF2B5EF4-FFF2-40B4-BE49-F238E27FC236}">
                <a16:creationId xmlns:a16="http://schemas.microsoft.com/office/drawing/2014/main" id="{8F3B0EB3-765A-F80B-5EB4-E78AF37B251D}"/>
              </a:ext>
            </a:extLst>
          </p:cNvPr>
          <p:cNvPicPr>
            <a:picLocks noChangeAspect="1"/>
          </p:cNvPicPr>
          <p:nvPr/>
        </p:nvPicPr>
        <p:blipFill rotWithShape="1">
          <a:blip r:embed="rId5">
            <a:extLst>
              <a:ext uri="{28A0092B-C50C-407E-A947-70E740481C1C}">
                <a14:useLocalDpi xmlns:a14="http://schemas.microsoft.com/office/drawing/2010/main" val="0"/>
              </a:ext>
            </a:extLst>
          </a:blip>
          <a:srcRect l="7584" r="6127"/>
          <a:stretch/>
        </p:blipFill>
        <p:spPr>
          <a:xfrm>
            <a:off x="8313878" y="1669901"/>
            <a:ext cx="3712322" cy="2414310"/>
          </a:xfrm>
          <a:prstGeom prst="rect">
            <a:avLst/>
          </a:prstGeom>
        </p:spPr>
      </p:pic>
      <p:sp>
        <p:nvSpPr>
          <p:cNvPr id="14" name="正方形/長方形 13">
            <a:extLst>
              <a:ext uri="{FF2B5EF4-FFF2-40B4-BE49-F238E27FC236}">
                <a16:creationId xmlns:a16="http://schemas.microsoft.com/office/drawing/2014/main" id="{26833330-ECCF-6361-81BD-EE883C0E3C06}"/>
              </a:ext>
            </a:extLst>
          </p:cNvPr>
          <p:cNvSpPr/>
          <p:nvPr/>
        </p:nvSpPr>
        <p:spPr>
          <a:xfrm>
            <a:off x="-76134" y="4197177"/>
            <a:ext cx="1004368" cy="425053"/>
          </a:xfrm>
          <a:prstGeom prst="rect">
            <a:avLst/>
          </a:prstGeom>
        </p:spPr>
        <p:txBody>
          <a:bodyPr wrap="square">
            <a:spAutoFit/>
          </a:bodyPr>
          <a:lstStyle/>
          <a:p>
            <a:pPr algn="ctr" defTabSz="914400">
              <a:lnSpc>
                <a:spcPct val="90000"/>
              </a:lnSpc>
              <a:spcBef>
                <a:spcPts val="1000"/>
              </a:spcBef>
            </a:pPr>
            <a:r>
              <a:rPr lang="en-US" altLang="ja-JP" sz="2400" dirty="0">
                <a:solidFill>
                  <a:prstClr val="black"/>
                </a:solidFill>
                <a:latin typeface="Times New Roman" panose="02020603050405020304" pitchFamily="18" charset="0"/>
                <a:cs typeface="Times New Roman" panose="02020603050405020304" pitchFamily="18" charset="0"/>
              </a:rPr>
              <a:t>Exp.</a:t>
            </a:r>
            <a:endParaRPr kumimoji="1" lang="en-US" altLang="ja-JP" sz="2400" dirty="0">
              <a:solidFill>
                <a:prstClr val="black"/>
              </a:solidFill>
              <a:latin typeface="Times New Roman" panose="02020603050405020304" pitchFamily="18" charset="0"/>
              <a:cs typeface="Times New Roman" panose="02020603050405020304" pitchFamily="18" charset="0"/>
            </a:endParaRPr>
          </a:p>
        </p:txBody>
      </p:sp>
      <p:sp>
        <p:nvSpPr>
          <p:cNvPr id="15" name="正方形/長方形 14">
            <a:extLst>
              <a:ext uri="{FF2B5EF4-FFF2-40B4-BE49-F238E27FC236}">
                <a16:creationId xmlns:a16="http://schemas.microsoft.com/office/drawing/2014/main" id="{8C1654AA-8C55-3329-1E39-709DC952452D}"/>
              </a:ext>
            </a:extLst>
          </p:cNvPr>
          <p:cNvSpPr/>
          <p:nvPr/>
        </p:nvSpPr>
        <p:spPr>
          <a:xfrm>
            <a:off x="1038243" y="4197176"/>
            <a:ext cx="2277114" cy="425053"/>
          </a:xfrm>
          <a:prstGeom prst="rect">
            <a:avLst/>
          </a:prstGeom>
        </p:spPr>
        <p:txBody>
          <a:bodyPr wrap="square">
            <a:spAutoFit/>
          </a:bodyPr>
          <a:lstStyle/>
          <a:p>
            <a:pPr algn="ctr" defTabSz="914400">
              <a:lnSpc>
                <a:spcPct val="90000"/>
              </a:lnSpc>
              <a:spcBef>
                <a:spcPts val="1000"/>
              </a:spcBef>
            </a:pPr>
            <a:r>
              <a:rPr kumimoji="1" lang="en-US" altLang="ja-JP" sz="2400" dirty="0">
                <a:solidFill>
                  <a:prstClr val="black"/>
                </a:solidFill>
                <a:latin typeface="Times New Roman" panose="02020603050405020304" pitchFamily="18" charset="0"/>
                <a:cs typeface="Times New Roman" panose="02020603050405020304" pitchFamily="18" charset="0"/>
              </a:rPr>
              <a:t>nuclear reactor</a:t>
            </a:r>
          </a:p>
        </p:txBody>
      </p:sp>
      <p:sp>
        <p:nvSpPr>
          <p:cNvPr id="16" name="正方形/長方形 15">
            <a:extLst>
              <a:ext uri="{FF2B5EF4-FFF2-40B4-BE49-F238E27FC236}">
                <a16:creationId xmlns:a16="http://schemas.microsoft.com/office/drawing/2014/main" id="{18ABB50E-1E55-0583-7F25-17F1B63EDDAA}"/>
              </a:ext>
            </a:extLst>
          </p:cNvPr>
          <p:cNvSpPr/>
          <p:nvPr/>
        </p:nvSpPr>
        <p:spPr>
          <a:xfrm>
            <a:off x="5025809" y="4197175"/>
            <a:ext cx="2277114" cy="425053"/>
          </a:xfrm>
          <a:prstGeom prst="rect">
            <a:avLst/>
          </a:prstGeom>
        </p:spPr>
        <p:txBody>
          <a:bodyPr wrap="square">
            <a:spAutoFit/>
          </a:bodyPr>
          <a:lstStyle/>
          <a:p>
            <a:pPr algn="ctr" defTabSz="914400">
              <a:lnSpc>
                <a:spcPct val="90000"/>
              </a:lnSpc>
              <a:spcBef>
                <a:spcPts val="1000"/>
              </a:spcBef>
            </a:pPr>
            <a:r>
              <a:rPr kumimoji="1" lang="en-US" altLang="ja-JP" sz="2400" dirty="0">
                <a:solidFill>
                  <a:prstClr val="black"/>
                </a:solidFill>
                <a:latin typeface="Times New Roman" panose="02020603050405020304" pitchFamily="18" charset="0"/>
                <a:cs typeface="Times New Roman" panose="02020603050405020304" pitchFamily="18" charset="0"/>
              </a:rPr>
              <a:t>radiation therapy</a:t>
            </a:r>
          </a:p>
        </p:txBody>
      </p:sp>
      <p:sp>
        <p:nvSpPr>
          <p:cNvPr id="17" name="正方形/長方形 16">
            <a:extLst>
              <a:ext uri="{FF2B5EF4-FFF2-40B4-BE49-F238E27FC236}">
                <a16:creationId xmlns:a16="http://schemas.microsoft.com/office/drawing/2014/main" id="{1DEEDA39-D9C8-6C77-1341-09C602534DB9}"/>
              </a:ext>
            </a:extLst>
          </p:cNvPr>
          <p:cNvSpPr/>
          <p:nvPr/>
        </p:nvSpPr>
        <p:spPr>
          <a:xfrm>
            <a:off x="8675622" y="4203604"/>
            <a:ext cx="2988834" cy="424732"/>
          </a:xfrm>
          <a:prstGeom prst="rect">
            <a:avLst/>
          </a:prstGeom>
        </p:spPr>
        <p:txBody>
          <a:bodyPr wrap="square">
            <a:spAutoFit/>
          </a:bodyPr>
          <a:lstStyle/>
          <a:p>
            <a:pPr algn="ctr" defTabSz="914400">
              <a:lnSpc>
                <a:spcPct val="90000"/>
              </a:lnSpc>
              <a:spcBef>
                <a:spcPts val="1000"/>
              </a:spcBef>
            </a:pPr>
            <a:r>
              <a:rPr lang="en-US" altLang="ja-JP" sz="2400" dirty="0">
                <a:solidFill>
                  <a:prstClr val="black"/>
                </a:solidFill>
                <a:latin typeface="Times New Roman" panose="02020603050405020304" pitchFamily="18" charset="0"/>
                <a:cs typeface="Times New Roman" panose="02020603050405020304" pitchFamily="18" charset="0"/>
              </a:rPr>
              <a:t>Cosmology simulation</a:t>
            </a:r>
            <a:endParaRPr kumimoji="1" lang="en-US" altLang="ja-JP" sz="2400" dirty="0">
              <a:solidFill>
                <a:prstClr val="black"/>
              </a:solidFill>
              <a:latin typeface="Times New Roman" panose="02020603050405020304" pitchFamily="18" charset="0"/>
              <a:cs typeface="Times New Roman" panose="02020603050405020304" pitchFamily="18" charset="0"/>
            </a:endParaRPr>
          </a:p>
        </p:txBody>
      </p:sp>
      <p:sp>
        <p:nvSpPr>
          <p:cNvPr id="18" name="正方形/長方形 17">
            <a:extLst>
              <a:ext uri="{FF2B5EF4-FFF2-40B4-BE49-F238E27FC236}">
                <a16:creationId xmlns:a16="http://schemas.microsoft.com/office/drawing/2014/main" id="{03C35522-1969-57B0-5A8C-847D48844B18}"/>
              </a:ext>
            </a:extLst>
          </p:cNvPr>
          <p:cNvSpPr/>
          <p:nvPr/>
        </p:nvSpPr>
        <p:spPr>
          <a:xfrm>
            <a:off x="11092350" y="4535568"/>
            <a:ext cx="1391737" cy="424732"/>
          </a:xfrm>
          <a:prstGeom prst="rect">
            <a:avLst/>
          </a:prstGeom>
        </p:spPr>
        <p:txBody>
          <a:bodyPr wrap="square">
            <a:spAutoFit/>
          </a:bodyPr>
          <a:lstStyle/>
          <a:p>
            <a:pPr algn="ctr" defTabSz="914400">
              <a:lnSpc>
                <a:spcPct val="90000"/>
              </a:lnSpc>
              <a:spcBef>
                <a:spcPts val="1000"/>
              </a:spcBef>
            </a:pPr>
            <a:r>
              <a:rPr kumimoji="1" lang="en-US" altLang="ja-JP" sz="2400" dirty="0">
                <a:solidFill>
                  <a:prstClr val="black"/>
                </a:solidFill>
                <a:latin typeface="Times New Roman" panose="02020603050405020304" pitchFamily="18" charset="0"/>
                <a:cs typeface="Times New Roman" panose="02020603050405020304" pitchFamily="18" charset="0"/>
              </a:rPr>
              <a:t>Etc..</a:t>
            </a:r>
          </a:p>
        </p:txBody>
      </p:sp>
      <p:sp>
        <p:nvSpPr>
          <p:cNvPr id="2" name="スライド番号プレースホルダー 4">
            <a:extLst>
              <a:ext uri="{FF2B5EF4-FFF2-40B4-BE49-F238E27FC236}">
                <a16:creationId xmlns:a16="http://schemas.microsoft.com/office/drawing/2014/main" id="{53799083-F89F-37C4-D072-E9BC389FA379}"/>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2</a:t>
            </a:fld>
            <a:endParaRPr kumimoji="1" lang="ja-JP" altLang="en-US" sz="1800" dirty="0"/>
          </a:p>
        </p:txBody>
      </p:sp>
      <p:sp>
        <p:nvSpPr>
          <p:cNvPr id="8" name="タイトル 1">
            <a:extLst>
              <a:ext uri="{FF2B5EF4-FFF2-40B4-BE49-F238E27FC236}">
                <a16:creationId xmlns:a16="http://schemas.microsoft.com/office/drawing/2014/main" id="{9B6069FD-5448-1BDD-54C8-C2BB6C2C5AF1}"/>
              </a:ext>
            </a:extLst>
          </p:cNvPr>
          <p:cNvSpPr txBox="1">
            <a:spLocks/>
          </p:cNvSpPr>
          <p:nvPr/>
        </p:nvSpPr>
        <p:spPr>
          <a:xfrm>
            <a:off x="1163741" y="255085"/>
            <a:ext cx="10001250" cy="6472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400" u="sng">
                <a:latin typeface="Times New Roman" panose="02020603050405020304" pitchFamily="18" charset="0"/>
                <a:ea typeface="游ゴシック Medium" panose="020B0500000000000000" pitchFamily="50" charset="-128"/>
                <a:cs typeface="Times New Roman" panose="02020603050405020304" pitchFamily="18" charset="0"/>
              </a:rPr>
              <a:t>Nuclear data evaluation and machine learning</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1515019194"/>
      </p:ext>
    </p:extLst>
  </p:cSld>
  <p:clrMapOvr>
    <a:masterClrMapping/>
  </p:clrMapOvr>
  <mc:AlternateContent xmlns:mc="http://schemas.openxmlformats.org/markup-compatibility/2006" xmlns:p14="http://schemas.microsoft.com/office/powerpoint/2010/main">
    <mc:Choice Requires="p14">
      <p:transition spd="slow" p14:dur="2000" advTm="54874"/>
    </mc:Choice>
    <mc:Fallback xmlns="">
      <p:transition spd="slow" advTm="5487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D912F344-B9F4-4419-9539-1C0757202549}"/>
              </a:ext>
            </a:extLst>
          </p:cNvPr>
          <p:cNvSpPr/>
          <p:nvPr/>
        </p:nvSpPr>
        <p:spPr>
          <a:xfrm>
            <a:off x="912145" y="2666680"/>
            <a:ext cx="7175930" cy="338554"/>
          </a:xfrm>
          <a:prstGeom prst="rect">
            <a:avLst/>
          </a:prstGeom>
        </p:spPr>
        <p:txBody>
          <a:bodyPr wrap="square">
            <a:spAutoFit/>
          </a:bodyPr>
          <a:lstStyle/>
          <a:p>
            <a:pPr fontAlgn="base"/>
            <a:r>
              <a:rPr lang="en-US" altLang="ja-JP" sz="1600" dirty="0">
                <a:latin typeface="+mn-ea"/>
              </a:rPr>
              <a:t>A. E. Lovell, A. T. Mohan and P. </a:t>
            </a:r>
            <a:r>
              <a:rPr lang="en-US" altLang="ja-JP" sz="1600" dirty="0" err="1">
                <a:latin typeface="+mn-ea"/>
              </a:rPr>
              <a:t>Talou</a:t>
            </a:r>
            <a:r>
              <a:rPr lang="en-US" altLang="ja-JP" sz="1600" dirty="0">
                <a:latin typeface="+mn-ea"/>
              </a:rPr>
              <a:t>, J. Phys. G, Vol. 47, 114001</a:t>
            </a:r>
            <a:r>
              <a:rPr kumimoji="1" lang="en-US" altLang="ja-JP" sz="1600" dirty="0">
                <a:latin typeface="+mn-ea"/>
              </a:rPr>
              <a:t> (2020)</a:t>
            </a:r>
          </a:p>
        </p:txBody>
      </p:sp>
      <p:sp>
        <p:nvSpPr>
          <p:cNvPr id="23" name="タイトル 1">
            <a:extLst>
              <a:ext uri="{FF2B5EF4-FFF2-40B4-BE49-F238E27FC236}">
                <a16:creationId xmlns:a16="http://schemas.microsoft.com/office/drawing/2014/main" id="{7F0DD56D-B022-4A26-9D00-EEB7EECF6C87}"/>
              </a:ext>
            </a:extLst>
          </p:cNvPr>
          <p:cNvSpPr>
            <a:spLocks noGrp="1"/>
          </p:cNvSpPr>
          <p:nvPr>
            <p:ph type="title"/>
          </p:nvPr>
        </p:nvSpPr>
        <p:spPr>
          <a:xfrm>
            <a:off x="1163741" y="255085"/>
            <a:ext cx="10001250" cy="647211"/>
          </a:xfrm>
        </p:spPr>
        <p:txBody>
          <a:bodyPr>
            <a:noAutofit/>
          </a:body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Nuclear data evaluation and machine learning</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13" name="スライド番号プレースホルダー 4">
            <a:extLst>
              <a:ext uri="{FF2B5EF4-FFF2-40B4-BE49-F238E27FC236}">
                <a16:creationId xmlns:a16="http://schemas.microsoft.com/office/drawing/2014/main" id="{372BACE8-A316-4730-A065-F44218C86237}"/>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3</a:t>
            </a:fld>
            <a:endParaRPr kumimoji="1" lang="ja-JP" altLang="en-US" sz="1800" dirty="0"/>
          </a:p>
        </p:txBody>
      </p:sp>
      <p:sp>
        <p:nvSpPr>
          <p:cNvPr id="14" name="正方形/長方形 13">
            <a:extLst>
              <a:ext uri="{FF2B5EF4-FFF2-40B4-BE49-F238E27FC236}">
                <a16:creationId xmlns:a16="http://schemas.microsoft.com/office/drawing/2014/main" id="{62D4238C-C7C3-5784-9940-DC3F0E158E5C}"/>
              </a:ext>
            </a:extLst>
          </p:cNvPr>
          <p:cNvSpPr/>
          <p:nvPr/>
        </p:nvSpPr>
        <p:spPr>
          <a:xfrm>
            <a:off x="243856" y="900595"/>
            <a:ext cx="10921135" cy="424732"/>
          </a:xfrm>
          <a:prstGeom prst="rect">
            <a:avLst/>
          </a:prstGeom>
        </p:spPr>
        <p:txBody>
          <a:bodyPr wrap="square">
            <a:spAutoFit/>
          </a:bodyPr>
          <a:lstStyle/>
          <a:p>
            <a:pPr defTabSz="914400">
              <a:lnSpc>
                <a:spcPct val="90000"/>
              </a:lnSpc>
              <a:spcBef>
                <a:spcPts val="1000"/>
              </a:spcBef>
            </a:pPr>
            <a:r>
              <a:rPr kumimoji="1" lang="ja-JP" altLang="en-US" sz="2400" dirty="0">
                <a:solidFill>
                  <a:prstClr val="black"/>
                </a:solidFill>
                <a:latin typeface="Times New Roman" panose="02020603050405020304" pitchFamily="18" charset="0"/>
                <a:cs typeface="Times New Roman" panose="02020603050405020304" pitchFamily="18" charset="0"/>
              </a:rPr>
              <a:t>◆</a:t>
            </a: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T</a:t>
            </a:r>
            <a:r>
              <a:rPr kumimoji="1" lang="en-US" altLang="ja-JP" sz="2400" dirty="0">
                <a:solidFill>
                  <a:prstClr val="black"/>
                </a:solidFill>
                <a:latin typeface="Times New Roman" panose="02020603050405020304" pitchFamily="18" charset="0"/>
                <a:cs typeface="Times New Roman" panose="02020603050405020304" pitchFamily="18" charset="0"/>
              </a:rPr>
              <a:t>he Machine </a:t>
            </a:r>
            <a:r>
              <a:rPr lang="en-US" altLang="ja-JP" sz="2400" dirty="0">
                <a:solidFill>
                  <a:prstClr val="black"/>
                </a:solidFill>
                <a:latin typeface="Times New Roman" panose="02020603050405020304" pitchFamily="18" charset="0"/>
                <a:cs typeface="Times New Roman" panose="02020603050405020304" pitchFamily="18" charset="0"/>
              </a:rPr>
              <a:t>L</a:t>
            </a:r>
            <a:r>
              <a:rPr kumimoji="1" lang="en-US" altLang="ja-JP" sz="2400" dirty="0">
                <a:solidFill>
                  <a:prstClr val="black"/>
                </a:solidFill>
                <a:latin typeface="Times New Roman" panose="02020603050405020304" pitchFamily="18" charset="0"/>
                <a:cs typeface="Times New Roman" panose="02020603050405020304" pitchFamily="18" charset="0"/>
              </a:rPr>
              <a:t>earning (ML) for nuclear data science has been  intensively studied.</a:t>
            </a:r>
          </a:p>
        </p:txBody>
      </p:sp>
      <p:pic>
        <p:nvPicPr>
          <p:cNvPr id="4" name="図 3">
            <a:extLst>
              <a:ext uri="{FF2B5EF4-FFF2-40B4-BE49-F238E27FC236}">
                <a16:creationId xmlns:a16="http://schemas.microsoft.com/office/drawing/2014/main" id="{F35E922F-BE84-0388-2B02-6B98E6E87CF6}"/>
              </a:ext>
            </a:extLst>
          </p:cNvPr>
          <p:cNvPicPr>
            <a:picLocks noChangeAspect="1"/>
          </p:cNvPicPr>
          <p:nvPr/>
        </p:nvPicPr>
        <p:blipFill rotWithShape="1">
          <a:blip r:embed="rId3"/>
          <a:srcRect l="13370" t="24058" r="51576" b="26790"/>
          <a:stretch/>
        </p:blipFill>
        <p:spPr>
          <a:xfrm>
            <a:off x="8028030" y="1348282"/>
            <a:ext cx="3906157" cy="2768078"/>
          </a:xfrm>
          <a:prstGeom prst="rect">
            <a:avLst/>
          </a:prstGeom>
        </p:spPr>
      </p:pic>
      <p:sp>
        <p:nvSpPr>
          <p:cNvPr id="16" name="正方形/長方形 15">
            <a:extLst>
              <a:ext uri="{FF2B5EF4-FFF2-40B4-BE49-F238E27FC236}">
                <a16:creationId xmlns:a16="http://schemas.microsoft.com/office/drawing/2014/main" id="{EB0EBDF9-91E3-0A0A-4FDD-FC7CF29D7CCF}"/>
              </a:ext>
            </a:extLst>
          </p:cNvPr>
          <p:cNvSpPr/>
          <p:nvPr/>
        </p:nvSpPr>
        <p:spPr>
          <a:xfrm>
            <a:off x="1464589" y="3661065"/>
            <a:ext cx="5105175" cy="338554"/>
          </a:xfrm>
          <a:prstGeom prst="rect">
            <a:avLst/>
          </a:prstGeom>
        </p:spPr>
        <p:txBody>
          <a:bodyPr wrap="square">
            <a:spAutoFit/>
          </a:bodyPr>
          <a:lstStyle/>
          <a:p>
            <a:pPr fontAlgn="base"/>
            <a:r>
              <a:rPr kumimoji="1" lang="en-US" altLang="ja-JP" sz="1600" dirty="0">
                <a:latin typeface="+mn-ea"/>
              </a:rPr>
              <a:t>H. Iwamoto, J. </a:t>
            </a:r>
            <a:r>
              <a:rPr kumimoji="1" lang="en-US" altLang="ja-JP" sz="1600" dirty="0" err="1">
                <a:latin typeface="+mn-ea"/>
              </a:rPr>
              <a:t>Nucl</a:t>
            </a:r>
            <a:r>
              <a:rPr kumimoji="1" lang="en-US" altLang="ja-JP" sz="1600" dirty="0">
                <a:latin typeface="+mn-ea"/>
              </a:rPr>
              <a:t>. Sci. Technol. 57, 932 (2020) </a:t>
            </a:r>
            <a:endParaRPr lang="en-US" altLang="ja-JP" sz="1600" dirty="0">
              <a:latin typeface="+mn-ea"/>
            </a:endParaRPr>
          </a:p>
        </p:txBody>
      </p:sp>
      <p:sp>
        <p:nvSpPr>
          <p:cNvPr id="17" name="正方形/長方形 16">
            <a:extLst>
              <a:ext uri="{FF2B5EF4-FFF2-40B4-BE49-F238E27FC236}">
                <a16:creationId xmlns:a16="http://schemas.microsoft.com/office/drawing/2014/main" id="{D11E4A26-AA66-C18A-4F91-FF1D543940E3}"/>
              </a:ext>
            </a:extLst>
          </p:cNvPr>
          <p:cNvSpPr/>
          <p:nvPr/>
        </p:nvSpPr>
        <p:spPr>
          <a:xfrm>
            <a:off x="712382" y="1489287"/>
            <a:ext cx="1297865" cy="424732"/>
          </a:xfrm>
          <a:prstGeom prst="rect">
            <a:avLst/>
          </a:prstGeom>
        </p:spPr>
        <p:txBody>
          <a:bodyPr wrap="square">
            <a:spAutoFit/>
          </a:bodyPr>
          <a:lstStyle/>
          <a:p>
            <a:pPr defTabSz="914400">
              <a:lnSpc>
                <a:spcPct val="90000"/>
              </a:lnSpc>
              <a:spcBef>
                <a:spcPts val="1000"/>
              </a:spcBef>
            </a:pPr>
            <a:r>
              <a:rPr kumimoji="1" lang="en-US" altLang="ja-JP" sz="2400" dirty="0">
                <a:solidFill>
                  <a:prstClr val="black"/>
                </a:solidFill>
                <a:latin typeface="Times New Roman" panose="02020603050405020304" pitchFamily="18" charset="0"/>
                <a:cs typeface="Times New Roman" panose="02020603050405020304" pitchFamily="18" charset="0"/>
              </a:rPr>
              <a:t>Example</a:t>
            </a:r>
          </a:p>
        </p:txBody>
      </p:sp>
      <p:sp>
        <p:nvSpPr>
          <p:cNvPr id="19" name="正方形/長方形 18">
            <a:extLst>
              <a:ext uri="{FF2B5EF4-FFF2-40B4-BE49-F238E27FC236}">
                <a16:creationId xmlns:a16="http://schemas.microsoft.com/office/drawing/2014/main" id="{03E5AA02-C79D-3045-4011-31B91317BF55}"/>
              </a:ext>
            </a:extLst>
          </p:cNvPr>
          <p:cNvSpPr/>
          <p:nvPr/>
        </p:nvSpPr>
        <p:spPr>
          <a:xfrm>
            <a:off x="912145" y="2978139"/>
            <a:ext cx="6339260" cy="757130"/>
          </a:xfrm>
          <a:prstGeom prst="rect">
            <a:avLst/>
          </a:prstGeom>
        </p:spPr>
        <p:txBody>
          <a:bodyPr wrap="square">
            <a:spAutoFit/>
          </a:bodyPr>
          <a:lstStyle/>
          <a:p>
            <a:pPr defTabSz="914400">
              <a:lnSpc>
                <a:spcPct val="90000"/>
              </a:lnSpc>
              <a:spcBef>
                <a:spcPts val="1000"/>
              </a:spcBef>
            </a:pPr>
            <a:r>
              <a:rPr kumimoji="1" lang="ja-JP" altLang="en-US" sz="2400" dirty="0">
                <a:solidFill>
                  <a:prstClr val="black"/>
                </a:solidFill>
                <a:latin typeface="Times New Roman" panose="02020603050405020304" pitchFamily="18" charset="0"/>
                <a:cs typeface="Times New Roman" panose="02020603050405020304" pitchFamily="18" charset="0"/>
              </a:rPr>
              <a:t>・</a:t>
            </a:r>
            <a:r>
              <a:rPr kumimoji="1" lang="en-US" altLang="ja-JP" sz="2400" dirty="0">
                <a:solidFill>
                  <a:prstClr val="black"/>
                </a:solidFill>
                <a:latin typeface="Times New Roman" panose="02020603050405020304" pitchFamily="18" charset="0"/>
                <a:cs typeface="Times New Roman" panose="02020603050405020304" pitchFamily="18" charset="0"/>
              </a:rPr>
              <a:t>Prediction of </a:t>
            </a:r>
            <a:r>
              <a:rPr lang="en-US" altLang="ja-JP" sz="2400" dirty="0">
                <a:latin typeface="Times New Roman" panose="02020603050405020304" pitchFamily="18" charset="0"/>
                <a:cs typeface="Times New Roman" panose="02020603050405020304" pitchFamily="18" charset="0"/>
              </a:rPr>
              <a:t>nuclear production cross-sections</a:t>
            </a:r>
            <a:br>
              <a:rPr lang="en-US" altLang="ja-JP" sz="2400" dirty="0">
                <a:latin typeface="Times New Roman" panose="02020603050405020304" pitchFamily="18" charset="0"/>
                <a:cs typeface="Times New Roman" panose="02020603050405020304" pitchFamily="18" charset="0"/>
              </a:rPr>
            </a:br>
            <a:r>
              <a:rPr lang="en-US" altLang="ja-JP" sz="2400" dirty="0">
                <a:latin typeface="Times New Roman" panose="02020603050405020304" pitchFamily="18" charset="0"/>
                <a:cs typeface="Times New Roman" panose="02020603050405020304" pitchFamily="18" charset="0"/>
              </a:rPr>
              <a:t>    based on Gaussian process regression.</a:t>
            </a:r>
            <a:endParaRPr kumimoji="1" lang="en-US" altLang="ja-JP" sz="2400" dirty="0">
              <a:solidFill>
                <a:prstClr val="black"/>
              </a:solidFill>
              <a:latin typeface="Times New Roman" panose="02020603050405020304" pitchFamily="18" charset="0"/>
              <a:cs typeface="Times New Roman" panose="02020603050405020304" pitchFamily="18" charset="0"/>
            </a:endParaRPr>
          </a:p>
        </p:txBody>
      </p:sp>
      <p:sp>
        <p:nvSpPr>
          <p:cNvPr id="21" name="正方形/長方形 20">
            <a:extLst>
              <a:ext uri="{FF2B5EF4-FFF2-40B4-BE49-F238E27FC236}">
                <a16:creationId xmlns:a16="http://schemas.microsoft.com/office/drawing/2014/main" id="{37707281-398B-BDF0-1AA0-C6D3FEC2E87D}"/>
              </a:ext>
            </a:extLst>
          </p:cNvPr>
          <p:cNvSpPr/>
          <p:nvPr/>
        </p:nvSpPr>
        <p:spPr>
          <a:xfrm>
            <a:off x="912145" y="1929339"/>
            <a:ext cx="10765299" cy="757130"/>
          </a:xfrm>
          <a:prstGeom prst="rect">
            <a:avLst/>
          </a:prstGeom>
        </p:spPr>
        <p:txBody>
          <a:bodyPr wrap="square">
            <a:spAutoFit/>
          </a:bodyPr>
          <a:lstStyle/>
          <a:p>
            <a:pPr defTabSz="914400">
              <a:lnSpc>
                <a:spcPct val="90000"/>
              </a:lnSpc>
              <a:spcBef>
                <a:spcPts val="1000"/>
              </a:spcBef>
            </a:pPr>
            <a:r>
              <a:rPr kumimoji="1" lang="ja-JP" altLang="en-US" sz="2400" dirty="0">
                <a:solidFill>
                  <a:prstClr val="black"/>
                </a:solidFill>
                <a:latin typeface="Times New Roman" panose="02020603050405020304" pitchFamily="18" charset="0"/>
                <a:cs typeface="Times New Roman" panose="02020603050405020304" pitchFamily="18" charset="0"/>
              </a:rPr>
              <a:t>・</a:t>
            </a:r>
            <a:r>
              <a:rPr kumimoji="1" lang="en-US" altLang="ja-JP" sz="2400" dirty="0">
                <a:solidFill>
                  <a:prstClr val="black"/>
                </a:solidFill>
                <a:latin typeface="Times New Roman" panose="02020603050405020304" pitchFamily="18" charset="0"/>
                <a:cs typeface="Times New Roman" panose="02020603050405020304" pitchFamily="18" charset="0"/>
              </a:rPr>
              <a:t>Reproduction of</a:t>
            </a:r>
            <a:r>
              <a:rPr lang="en-US" altLang="ja-JP" sz="2400" dirty="0">
                <a:latin typeface="Times New Roman" panose="02020603050405020304" pitchFamily="18" charset="0"/>
                <a:cs typeface="Times New Roman" panose="02020603050405020304" pitchFamily="18" charset="0"/>
              </a:rPr>
              <a:t> fission yields </a:t>
            </a:r>
            <a:br>
              <a:rPr lang="en-US" altLang="ja-JP" sz="2400" dirty="0">
                <a:latin typeface="Times New Roman" panose="02020603050405020304" pitchFamily="18" charset="0"/>
                <a:cs typeface="Times New Roman" panose="02020603050405020304" pitchFamily="18" charset="0"/>
              </a:rPr>
            </a:br>
            <a:r>
              <a:rPr lang="en-US" altLang="ja-JP" sz="2400" dirty="0">
                <a:latin typeface="Times New Roman" panose="02020603050405020304" pitchFamily="18" charset="0"/>
                <a:cs typeface="Times New Roman" panose="02020603050405020304" pitchFamily="18" charset="0"/>
              </a:rPr>
              <a:t>    using the mixture density network</a:t>
            </a:r>
            <a:endParaRPr kumimoji="1" lang="en-US" altLang="ja-JP" sz="2400" dirty="0">
              <a:solidFill>
                <a:prstClr val="black"/>
              </a:solidFill>
              <a:latin typeface="Times New Roman" panose="02020603050405020304" pitchFamily="18" charset="0"/>
              <a:cs typeface="Times New Roman" panose="02020603050405020304" pitchFamily="18" charset="0"/>
            </a:endParaRPr>
          </a:p>
        </p:txBody>
      </p:sp>
      <p:sp>
        <p:nvSpPr>
          <p:cNvPr id="22" name="正方形/長方形 21">
            <a:extLst>
              <a:ext uri="{FF2B5EF4-FFF2-40B4-BE49-F238E27FC236}">
                <a16:creationId xmlns:a16="http://schemas.microsoft.com/office/drawing/2014/main" id="{781E557A-1DD2-3E0C-6BFC-072F9AEFB875}"/>
              </a:ext>
            </a:extLst>
          </p:cNvPr>
          <p:cNvSpPr/>
          <p:nvPr/>
        </p:nvSpPr>
        <p:spPr>
          <a:xfrm>
            <a:off x="8864700" y="2500384"/>
            <a:ext cx="1862710" cy="369332"/>
          </a:xfrm>
          <a:prstGeom prst="rect">
            <a:avLst/>
          </a:prstGeom>
          <a:ln>
            <a:noFill/>
          </a:ln>
        </p:spPr>
        <p:txBody>
          <a:bodyPr wrap="square">
            <a:spAutoFit/>
          </a:bodyPr>
          <a:lstStyle/>
          <a:p>
            <a:pPr defTabSz="914400">
              <a:lnSpc>
                <a:spcPct val="90000"/>
              </a:lnSpc>
              <a:spcBef>
                <a:spcPts val="1000"/>
              </a:spcBef>
            </a:pPr>
            <a:r>
              <a:rPr lang="en-US" altLang="ja-JP" sz="2000" baseline="30000" dirty="0" err="1">
                <a:latin typeface="Times New Roman" panose="02020603050405020304" pitchFamily="18" charset="0"/>
                <a:cs typeface="Times New Roman" panose="02020603050405020304" pitchFamily="18" charset="0"/>
              </a:rPr>
              <a:t>nat</a:t>
            </a:r>
            <a:r>
              <a:rPr lang="en-US" altLang="ja-JP" sz="2000" dirty="0" err="1">
                <a:latin typeface="Times New Roman" panose="02020603050405020304" pitchFamily="18" charset="0"/>
                <a:cs typeface="Times New Roman" panose="02020603050405020304" pitchFamily="18" charset="0"/>
              </a:rPr>
              <a:t>Ni</a:t>
            </a:r>
            <a:r>
              <a:rPr lang="en-US" altLang="ja-JP" sz="2000" dirty="0">
                <a:latin typeface="Times New Roman" panose="02020603050405020304" pitchFamily="18" charset="0"/>
                <a:cs typeface="Times New Roman" panose="02020603050405020304" pitchFamily="18" charset="0"/>
              </a:rPr>
              <a:t>(</a:t>
            </a:r>
            <a:r>
              <a:rPr lang="en-US" altLang="ja-JP" sz="2000" dirty="0" err="1">
                <a:latin typeface="Times New Roman" panose="02020603050405020304" pitchFamily="18" charset="0"/>
                <a:cs typeface="Times New Roman" panose="02020603050405020304" pitchFamily="18" charset="0"/>
              </a:rPr>
              <a:t>p,X</a:t>
            </a:r>
            <a:r>
              <a:rPr lang="en-US" altLang="ja-JP" sz="2000" dirty="0">
                <a:latin typeface="Times New Roman" panose="02020603050405020304" pitchFamily="18" charset="0"/>
                <a:cs typeface="Times New Roman" panose="02020603050405020304" pitchFamily="18" charset="0"/>
              </a:rPr>
              <a:t>)</a:t>
            </a:r>
            <a:r>
              <a:rPr lang="en-US" altLang="ja-JP" sz="2000" baseline="30000" dirty="0">
                <a:latin typeface="Times New Roman" panose="02020603050405020304" pitchFamily="18" charset="0"/>
                <a:cs typeface="Times New Roman" panose="02020603050405020304" pitchFamily="18" charset="0"/>
              </a:rPr>
              <a:t>7</a:t>
            </a:r>
            <a:r>
              <a:rPr lang="en-US" altLang="ja-JP" sz="2000" dirty="0">
                <a:latin typeface="Times New Roman" panose="02020603050405020304" pitchFamily="18" charset="0"/>
                <a:cs typeface="Times New Roman" panose="02020603050405020304" pitchFamily="18" charset="0"/>
              </a:rPr>
              <a:t>Be</a:t>
            </a:r>
            <a:endParaRPr kumimoji="1" lang="en-US" altLang="ja-JP" sz="2000" dirty="0">
              <a:solidFill>
                <a:prstClr val="black"/>
              </a:solidFill>
              <a:latin typeface="Times New Roman" panose="02020603050405020304" pitchFamily="18" charset="0"/>
              <a:cs typeface="Times New Roman" panose="02020603050405020304" pitchFamily="18" charset="0"/>
            </a:endParaRPr>
          </a:p>
        </p:txBody>
      </p:sp>
      <p:sp>
        <p:nvSpPr>
          <p:cNvPr id="5" name="正方形/長方形 4">
            <a:extLst>
              <a:ext uri="{FF2B5EF4-FFF2-40B4-BE49-F238E27FC236}">
                <a16:creationId xmlns:a16="http://schemas.microsoft.com/office/drawing/2014/main" id="{2D544ABE-06E5-9AE2-C63A-922D258DE48B}"/>
              </a:ext>
            </a:extLst>
          </p:cNvPr>
          <p:cNvSpPr/>
          <p:nvPr/>
        </p:nvSpPr>
        <p:spPr>
          <a:xfrm>
            <a:off x="184462" y="4176905"/>
            <a:ext cx="11039921" cy="885371"/>
          </a:xfrm>
          <a:prstGeom prst="rect">
            <a:avLst/>
          </a:prstGeom>
        </p:spPr>
        <p:txBody>
          <a:bodyPr wrap="square">
            <a:spAutoFit/>
          </a:bodyPr>
          <a:lstStyle/>
          <a:p>
            <a:pPr defTabSz="914400">
              <a:lnSpc>
                <a:spcPct val="90000"/>
              </a:lnSpc>
              <a:spcBef>
                <a:spcPts val="1000"/>
              </a:spcBef>
            </a:pP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Some studies consider only experimental data</a:t>
            </a:r>
          </a:p>
          <a:p>
            <a:pPr defTabSz="914400">
              <a:lnSpc>
                <a:spcPct val="90000"/>
              </a:lnSpc>
              <a:spcBef>
                <a:spcPts val="1000"/>
              </a:spcBef>
            </a:pP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 Improving the accuracy of estimation by using nuclear reaction models.</a:t>
            </a:r>
            <a:endParaRPr kumimoji="1" lang="en-US" altLang="ja-JP" sz="2400" dirty="0">
              <a:solidFill>
                <a:prstClr val="black"/>
              </a:solidFill>
              <a:latin typeface="Times New Roman" panose="02020603050405020304" pitchFamily="18" charset="0"/>
              <a:cs typeface="Times New Roman" panose="02020603050405020304" pitchFamily="18" charset="0"/>
            </a:endParaRPr>
          </a:p>
        </p:txBody>
      </p:sp>
      <p:sp>
        <p:nvSpPr>
          <p:cNvPr id="2" name="正方形/長方形 1">
            <a:extLst>
              <a:ext uri="{FF2B5EF4-FFF2-40B4-BE49-F238E27FC236}">
                <a16:creationId xmlns:a16="http://schemas.microsoft.com/office/drawing/2014/main" id="{F394AE52-2731-AB2C-4BB8-FE88C9E6ECC5}"/>
              </a:ext>
            </a:extLst>
          </p:cNvPr>
          <p:cNvSpPr/>
          <p:nvPr/>
        </p:nvSpPr>
        <p:spPr>
          <a:xfrm>
            <a:off x="243856" y="5500801"/>
            <a:ext cx="11039921" cy="885371"/>
          </a:xfrm>
          <a:prstGeom prst="rect">
            <a:avLst/>
          </a:prstGeom>
        </p:spPr>
        <p:txBody>
          <a:bodyPr wrap="square">
            <a:spAutoFit/>
          </a:bodyPr>
          <a:lstStyle/>
          <a:p>
            <a:pPr defTabSz="914400">
              <a:lnSpc>
                <a:spcPct val="90000"/>
              </a:lnSpc>
              <a:spcBef>
                <a:spcPts val="1000"/>
              </a:spcBef>
            </a:pPr>
            <a:r>
              <a:rPr lang="ja-JP" altLang="en-US" sz="2400" dirty="0">
                <a:solidFill>
                  <a:prstClr val="black"/>
                </a:solidFill>
                <a:latin typeface="Times New Roman" panose="02020603050405020304" pitchFamily="18" charset="0"/>
                <a:cs typeface="Times New Roman" panose="02020603050405020304" pitchFamily="18" charset="0"/>
              </a:rPr>
              <a:t>☆</a:t>
            </a:r>
            <a:r>
              <a:rPr lang="en-US" altLang="ja-JP" sz="2400" dirty="0">
                <a:solidFill>
                  <a:prstClr val="black"/>
                </a:solidFill>
                <a:latin typeface="Times New Roman" panose="02020603050405020304" pitchFamily="18" charset="0"/>
                <a:cs typeface="Times New Roman" panose="02020603050405020304" pitchFamily="18" charset="0"/>
              </a:rPr>
              <a:t>We report the results of prediction of elastic scatterings cross section at arbitrary  </a:t>
            </a:r>
          </a:p>
          <a:p>
            <a:pPr defTabSz="914400">
              <a:lnSpc>
                <a:spcPct val="90000"/>
              </a:lnSpc>
              <a:spcBef>
                <a:spcPts val="1000"/>
              </a:spcBef>
            </a:pPr>
            <a:r>
              <a:rPr lang="en-US" altLang="ja-JP" sz="2400" dirty="0">
                <a:solidFill>
                  <a:prstClr val="black"/>
                </a:solidFill>
                <a:latin typeface="Times New Roman" panose="02020603050405020304" pitchFamily="18" charset="0"/>
                <a:cs typeface="Times New Roman" panose="02020603050405020304" pitchFamily="18" charset="0"/>
              </a:rPr>
              <a:t>    energies by combining nuclear reaction models and Gaussian process regression.</a:t>
            </a:r>
          </a:p>
        </p:txBody>
      </p:sp>
    </p:spTree>
    <p:extLst>
      <p:ext uri="{BB962C8B-B14F-4D97-AF65-F5344CB8AC3E}">
        <p14:creationId xmlns:p14="http://schemas.microsoft.com/office/powerpoint/2010/main" val="74830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531985-CF63-4AA8-B893-1FAACB991D16}"/>
              </a:ext>
            </a:extLst>
          </p:cNvPr>
          <p:cNvSpPr>
            <a:spLocks noGrp="1"/>
          </p:cNvSpPr>
          <p:nvPr>
            <p:ph type="title"/>
          </p:nvPr>
        </p:nvSpPr>
        <p:spPr>
          <a:xfrm>
            <a:off x="2085975" y="-146597"/>
            <a:ext cx="7772400" cy="1308032"/>
          </a:xfrm>
        </p:spPr>
        <p:txBody>
          <a:bodyPr>
            <a:normAutofit/>
          </a:body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Framework: Nuclear</a:t>
            </a:r>
            <a:r>
              <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rPr>
              <a:t> </a:t>
            </a: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reaction model</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32F6B51-C47E-4F0A-8B8F-5730AE285646}"/>
              </a:ext>
            </a:extLst>
          </p:cNvPr>
          <p:cNvSpPr>
            <a:spLocks noGrp="1"/>
          </p:cNvSpPr>
          <p:nvPr>
            <p:ph idx="1"/>
          </p:nvPr>
        </p:nvSpPr>
        <p:spPr>
          <a:xfrm>
            <a:off x="593342" y="804697"/>
            <a:ext cx="8888695" cy="539523"/>
          </a:xfrm>
        </p:spPr>
        <p:txBody>
          <a:bodyPr>
            <a:normAutofit/>
          </a:bodyPr>
          <a:lstStyle/>
          <a:p>
            <a:pPr marL="0" indent="0">
              <a:buNone/>
            </a:pPr>
            <a:r>
              <a:rPr kumimoji="1"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Coupled Channel Optical Model</a:t>
            </a:r>
          </a:p>
          <a:p>
            <a:pPr marL="0" indent="0">
              <a:buNone/>
            </a:pPr>
            <a:endParaRPr lang="ja-JP" altLang="en-US" sz="2400" dirty="0"/>
          </a:p>
        </p:txBody>
      </p: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5A2E71BF-ED2C-46FA-82A3-1F50582AA3A8}"/>
                  </a:ext>
                </a:extLst>
              </p:cNvPr>
              <p:cNvSpPr/>
              <p:nvPr/>
            </p:nvSpPr>
            <p:spPr>
              <a:xfrm>
                <a:off x="1932539" y="2074665"/>
                <a:ext cx="7549498" cy="1183081"/>
              </a:xfrm>
              <a:prstGeom prst="rect">
                <a:avLst/>
              </a:prstGeom>
            </p:spPr>
            <p:txBody>
              <a:bodyPr wrap="square">
                <a:spAutoFit/>
              </a:bodyPr>
              <a:lstStyle/>
              <a:p>
                <a:pPr algn="ctr" defTabSz="914400">
                  <a:lnSpc>
                    <a:spcPct val="90000"/>
                  </a:lnSpc>
                  <a:spcBef>
                    <a:spcPts val="1000"/>
                  </a:spcBef>
                </a:pPr>
                <a14:m>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i="1">
                            <a:latin typeface="Cambria Math" panose="02040503050406030204" pitchFamily="18" charset="0"/>
                          </a:rPr>
                          <m:t>𝑢</m:t>
                        </m:r>
                      </m:e>
                      <m:sub>
                        <m:r>
                          <a:rPr kumimoji="1" lang="en-US" altLang="ja-JP" sz="2000" i="1">
                            <a:latin typeface="Cambria Math" panose="02040503050406030204" pitchFamily="18" charset="0"/>
                          </a:rPr>
                          <m:t>𝑐</m:t>
                        </m:r>
                      </m:sub>
                    </m:sSub>
                    <m:r>
                      <a:rPr kumimoji="1" lang="en-US" altLang="ja-JP" sz="2000" i="1">
                        <a:latin typeface="Cambria Math" panose="02040503050406030204" pitchFamily="18" charset="0"/>
                      </a:rPr>
                      <m:t>:</m:t>
                    </m:r>
                  </m:oMath>
                </a14:m>
                <a:r>
                  <a:rPr kumimoji="1" lang="ja-JP" altLang="en-US" sz="2000" dirty="0">
                    <a:latin typeface="Times New Roman" panose="02020603050405020304" pitchFamily="18" charset="0"/>
                    <a:cs typeface="Times New Roman" panose="02020603050405020304" pitchFamily="18" charset="0"/>
                  </a:rPr>
                  <a:t> </a:t>
                </a:r>
                <a:r>
                  <a:rPr kumimoji="1" lang="en-US" altLang="ja-JP" sz="2000" dirty="0">
                    <a:latin typeface="Times New Roman" panose="02020603050405020304" pitchFamily="18" charset="0"/>
                    <a:cs typeface="Times New Roman" panose="02020603050405020304" pitchFamily="18" charset="0"/>
                  </a:rPr>
                  <a:t>Wave function of scattered wave (radial direction)</a:t>
                </a:r>
              </a:p>
              <a:p>
                <a:pPr algn="ctr" defTabSz="914400">
                  <a:lnSpc>
                    <a:spcPct val="90000"/>
                  </a:lnSpc>
                  <a:spcBef>
                    <a:spcPts val="1000"/>
                  </a:spcBef>
                </a:pPr>
                <a14:m>
                  <m:oMath xmlns:m="http://schemas.openxmlformats.org/officeDocument/2006/math">
                    <m:r>
                      <a:rPr kumimoji="1" lang="en-US" altLang="ja-JP" sz="2000" i="1">
                        <a:latin typeface="Cambria Math" panose="02040503050406030204" pitchFamily="18" charset="0"/>
                      </a:rPr>
                      <m:t>𝑐</m:t>
                    </m:r>
                    <m:r>
                      <a:rPr kumimoji="1" lang="en-US" altLang="ja-JP" sz="2000" i="1">
                        <a:latin typeface="Cambria Math" panose="02040503050406030204" pitchFamily="18" charset="0"/>
                      </a:rPr>
                      <m:t> </m:t>
                    </m:r>
                  </m:oMath>
                </a14:m>
                <a:r>
                  <a:rPr kumimoji="1" lang="en-US" altLang="ja-JP" sz="2000" dirty="0">
                    <a:latin typeface="Times New Roman" panose="02020603050405020304" pitchFamily="18" charset="0"/>
                    <a:cs typeface="Times New Roman" panose="02020603050405020304" pitchFamily="18" charset="0"/>
                  </a:rPr>
                  <a:t>: Reaction channel (</a:t>
                </a:r>
                <a14:m>
                  <m:oMath xmlns:m="http://schemas.openxmlformats.org/officeDocument/2006/math">
                    <m:d>
                      <m:dPr>
                        <m:begChr m:val="{"/>
                        <m:endChr m:val="}"/>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i="1">
                                <a:latin typeface="Cambria Math" panose="02040503050406030204" pitchFamily="18" charset="0"/>
                              </a:rPr>
                              <m:t>𝑙</m:t>
                            </m:r>
                          </m:e>
                          <m:sub>
                            <m:r>
                              <a:rPr kumimoji="1" lang="en-US" altLang="ja-JP" sz="2000" i="1">
                                <a:latin typeface="Cambria Math" panose="02040503050406030204" pitchFamily="18" charset="0"/>
                              </a:rPr>
                              <m:t>𝑐</m:t>
                            </m:r>
                          </m:sub>
                        </m:sSub>
                        <m:r>
                          <a:rPr kumimoji="1" lang="en-US" altLang="ja-JP" sz="2000" i="1">
                            <a:latin typeface="Cambria Math" panose="02040503050406030204" pitchFamily="18" charset="0"/>
                          </a:rPr>
                          <m:t>, </m:t>
                        </m:r>
                        <m:sSub>
                          <m:sSubPr>
                            <m:ctrlPr>
                              <a:rPr kumimoji="1" lang="en-US" altLang="ja-JP" sz="2000" i="1">
                                <a:latin typeface="Cambria Math" panose="02040503050406030204" pitchFamily="18" charset="0"/>
                              </a:rPr>
                            </m:ctrlPr>
                          </m:sSubPr>
                          <m:e>
                            <m:r>
                              <a:rPr kumimoji="1" lang="en-US" altLang="ja-JP" sz="2000" i="1">
                                <a:latin typeface="Cambria Math" panose="02040503050406030204" pitchFamily="18" charset="0"/>
                              </a:rPr>
                              <m:t>𝑗</m:t>
                            </m:r>
                          </m:e>
                          <m:sub>
                            <m:r>
                              <a:rPr kumimoji="1" lang="en-US" altLang="ja-JP" sz="2000" i="1">
                                <a:latin typeface="Cambria Math" panose="02040503050406030204" pitchFamily="18" charset="0"/>
                              </a:rPr>
                              <m:t>𝑐</m:t>
                            </m:r>
                          </m:sub>
                        </m:sSub>
                        <m:r>
                          <a:rPr kumimoji="1" lang="en-US" altLang="ja-JP" sz="2000" i="1">
                            <a:latin typeface="Cambria Math" panose="02040503050406030204" pitchFamily="18" charset="0"/>
                          </a:rPr>
                          <m:t>, </m:t>
                        </m:r>
                        <m:sSub>
                          <m:sSubPr>
                            <m:ctrlPr>
                              <a:rPr kumimoji="1" lang="en-US" altLang="ja-JP" sz="2000" i="1">
                                <a:latin typeface="Cambria Math" panose="02040503050406030204" pitchFamily="18" charset="0"/>
                              </a:rPr>
                            </m:ctrlPr>
                          </m:sSubPr>
                          <m:e>
                            <m:r>
                              <a:rPr kumimoji="1" lang="en-US" altLang="ja-JP" sz="2000" i="1">
                                <a:latin typeface="Cambria Math" panose="02040503050406030204" pitchFamily="18" charset="0"/>
                              </a:rPr>
                              <m:t>𝑛</m:t>
                            </m:r>
                          </m:e>
                          <m:sub>
                            <m:r>
                              <a:rPr kumimoji="1" lang="en-US" altLang="ja-JP" sz="2000" i="1">
                                <a:latin typeface="Cambria Math" panose="02040503050406030204" pitchFamily="18" charset="0"/>
                              </a:rPr>
                              <m:t>𝑐</m:t>
                            </m:r>
                          </m:sub>
                        </m:sSub>
                      </m:e>
                    </m:d>
                  </m:oMath>
                </a14:m>
                <a:r>
                  <a:rPr kumimoji="1" lang="en-US" altLang="ja-JP" sz="2000" dirty="0">
                    <a:latin typeface="Times New Roman" panose="02020603050405020304" pitchFamily="18" charset="0"/>
                    <a:cs typeface="Times New Roman" panose="02020603050405020304" pitchFamily="18" charset="0"/>
                  </a:rPr>
                  <a:t>)</a:t>
                </a:r>
              </a:p>
              <a:p>
                <a:pPr algn="ctr" defTabSz="914400">
                  <a:lnSpc>
                    <a:spcPct val="90000"/>
                  </a:lnSpc>
                  <a:spcBef>
                    <a:spcPts val="1000"/>
                  </a:spcBef>
                </a:pPr>
                <a:r>
                  <a:rPr kumimoji="1"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a:latin typeface="Cambria Math" panose="02040503050406030204" pitchFamily="18" charset="0"/>
                          </a:rPr>
                        </m:ctrlPr>
                      </m:sSubPr>
                      <m:e>
                        <m:r>
                          <a:rPr kumimoji="1" lang="en-US" altLang="ja-JP" sz="2000" i="1">
                            <a:latin typeface="Cambria Math" panose="02040503050406030204" pitchFamily="18" charset="0"/>
                          </a:rPr>
                          <m:t>𝑉</m:t>
                        </m:r>
                      </m:e>
                      <m:sub>
                        <m:r>
                          <a:rPr kumimoji="1" lang="en-US" altLang="ja-JP" sz="2000" i="1">
                            <a:latin typeface="Cambria Math" panose="02040503050406030204" pitchFamily="18" charset="0"/>
                          </a:rPr>
                          <m:t>𝑐</m:t>
                        </m:r>
                        <m:sSup>
                          <m:sSupPr>
                            <m:ctrlPr>
                              <a:rPr kumimoji="1" lang="en-US" altLang="ja-JP" sz="2000" i="1">
                                <a:latin typeface="Cambria Math" panose="02040503050406030204" pitchFamily="18" charset="0"/>
                              </a:rPr>
                            </m:ctrlPr>
                          </m:sSupPr>
                          <m:e>
                            <m:r>
                              <a:rPr kumimoji="1" lang="en-US" altLang="ja-JP" sz="2000" i="1">
                                <a:latin typeface="Cambria Math" panose="02040503050406030204" pitchFamily="18" charset="0"/>
                              </a:rPr>
                              <m:t>𝑐</m:t>
                            </m:r>
                          </m:e>
                          <m:sup>
                            <m:r>
                              <a:rPr kumimoji="1" lang="en-US" altLang="ja-JP" sz="2000" i="1">
                                <a:latin typeface="Cambria Math" panose="02040503050406030204" pitchFamily="18" charset="0"/>
                              </a:rPr>
                              <m:t>′</m:t>
                            </m:r>
                          </m:sup>
                        </m:sSup>
                      </m:sub>
                    </m:sSub>
                  </m:oMath>
                </a14:m>
                <a:r>
                  <a:rPr kumimoji="1" lang="en-US" altLang="ja-JP" sz="2000" dirty="0">
                    <a:latin typeface="Times New Roman" panose="02020603050405020304" pitchFamily="18" charset="0"/>
                    <a:cs typeface="Times New Roman" panose="02020603050405020304" pitchFamily="18" charset="0"/>
                  </a:rPr>
                  <a:t>: Optical potential(Between </a:t>
                </a:r>
                <a14:m>
                  <m:oMath xmlns:m="http://schemas.openxmlformats.org/officeDocument/2006/math">
                    <m:r>
                      <a:rPr kumimoji="1" lang="en-US" altLang="ja-JP" sz="2000" i="1">
                        <a:latin typeface="Cambria Math" panose="02040503050406030204" pitchFamily="18" charset="0"/>
                      </a:rPr>
                      <m:t>𝑐</m:t>
                    </m:r>
                    <m:r>
                      <a:rPr kumimoji="1" lang="en-US" altLang="ja-JP" sz="2000" b="0" i="0" smtClean="0">
                        <a:latin typeface="Cambria Math" panose="02040503050406030204" pitchFamily="18" charset="0"/>
                      </a:rPr>
                      <m:t> </m:t>
                    </m:r>
                    <m:r>
                      <m:rPr>
                        <m:sty m:val="p"/>
                      </m:rPr>
                      <a:rPr kumimoji="1" lang="en-US" altLang="ja-JP" sz="2000" b="0" i="0" smtClean="0">
                        <a:latin typeface="Cambria Math" panose="02040503050406030204" pitchFamily="18" charset="0"/>
                      </a:rPr>
                      <m:t>and</m:t>
                    </m:r>
                    <m:r>
                      <a:rPr kumimoji="1" lang="en-US" altLang="ja-JP" sz="2000" b="0" i="1" smtClean="0">
                        <a:latin typeface="Cambria Math" panose="02040503050406030204" pitchFamily="18" charset="0"/>
                      </a:rPr>
                      <m:t> </m:t>
                    </m:r>
                    <m:r>
                      <a:rPr kumimoji="1" lang="en-US" altLang="ja-JP" sz="2000" i="1">
                        <a:latin typeface="Cambria Math" panose="02040503050406030204" pitchFamily="18" charset="0"/>
                      </a:rPr>
                      <m:t>𝑐</m:t>
                    </m:r>
                    <m:r>
                      <a:rPr kumimoji="1" lang="en-US" altLang="ja-JP" sz="2000" i="1">
                        <a:latin typeface="Cambria Math" panose="02040503050406030204" pitchFamily="18" charset="0"/>
                      </a:rPr>
                      <m:t>′</m:t>
                    </m:r>
                  </m:oMath>
                </a14:m>
                <a:r>
                  <a:rPr kumimoji="1" lang="en-US" altLang="ja-JP" sz="2000" dirty="0">
                    <a:latin typeface="Times New Roman" panose="02020603050405020304" pitchFamily="18" charset="0"/>
                    <a:cs typeface="Times New Roman" panose="02020603050405020304" pitchFamily="18" charset="0"/>
                  </a:rPr>
                  <a:t> channels)</a:t>
                </a:r>
              </a:p>
            </p:txBody>
          </p:sp>
        </mc:Choice>
        <mc:Fallback xmlns="">
          <p:sp>
            <p:nvSpPr>
              <p:cNvPr id="12" name="正方形/長方形 11">
                <a:extLst>
                  <a:ext uri="{FF2B5EF4-FFF2-40B4-BE49-F238E27FC236}">
                    <a16:creationId xmlns:a16="http://schemas.microsoft.com/office/drawing/2014/main" id="{5A2E71BF-ED2C-46FA-82A3-1F50582AA3A8}"/>
                  </a:ext>
                </a:extLst>
              </p:cNvPr>
              <p:cNvSpPr>
                <a:spLocks noRot="1" noChangeAspect="1" noMove="1" noResize="1" noEditPoints="1" noAdjustHandles="1" noChangeArrowheads="1" noChangeShapeType="1" noTextEdit="1"/>
              </p:cNvSpPr>
              <p:nvPr/>
            </p:nvSpPr>
            <p:spPr>
              <a:xfrm>
                <a:off x="1932539" y="2074665"/>
                <a:ext cx="7549498" cy="1183081"/>
              </a:xfrm>
              <a:prstGeom prst="rect">
                <a:avLst/>
              </a:prstGeom>
              <a:blipFill>
                <a:blip r:embed="rId3"/>
                <a:stretch>
                  <a:fillRect t="-5155" b="-7732"/>
                </a:stretch>
              </a:blipFill>
            </p:spPr>
            <p:txBody>
              <a:bodyPr/>
              <a:lstStyle/>
              <a:p>
                <a:r>
                  <a:rPr lang="ja-JP" altLang="en-US">
                    <a:noFill/>
                  </a:rPr>
                  <a:t> </a:t>
                </a:r>
              </a:p>
            </p:txBody>
          </p:sp>
        </mc:Fallback>
      </mc:AlternateContent>
      <p:sp>
        <p:nvSpPr>
          <p:cNvPr id="29" name="テキスト ボックス 28">
            <a:extLst>
              <a:ext uri="{FF2B5EF4-FFF2-40B4-BE49-F238E27FC236}">
                <a16:creationId xmlns:a16="http://schemas.microsoft.com/office/drawing/2014/main" id="{AE466BD6-5FE6-4530-916D-E948DEA13701}"/>
              </a:ext>
            </a:extLst>
          </p:cNvPr>
          <p:cNvSpPr txBox="1"/>
          <p:nvPr/>
        </p:nvSpPr>
        <p:spPr>
          <a:xfrm>
            <a:off x="646042" y="3184757"/>
            <a:ext cx="11907079" cy="415498"/>
          </a:xfrm>
          <a:prstGeom prst="rect">
            <a:avLst/>
          </a:prstGeom>
          <a:noFill/>
        </p:spPr>
        <p:txBody>
          <a:bodyPr wrap="square">
            <a:spAutoFit/>
          </a:bodyPr>
          <a:lstStyle/>
          <a:p>
            <a:pPr marL="0" indent="0">
              <a:buNone/>
            </a:pPr>
            <a:r>
              <a:rPr lang="en-US" altLang="ja-JP" sz="2100" dirty="0">
                <a:latin typeface="Times New Roman" panose="02020603050405020304" pitchFamily="18" charset="0"/>
                <a:cs typeface="Times New Roman" panose="02020603050405020304" pitchFamily="18" charset="0"/>
              </a:rPr>
              <a:t>We solve coupled channel equations using CCONE            </a:t>
            </a:r>
            <a:r>
              <a:rPr lang="en-US" altLang="ja-JP" sz="1600" dirty="0">
                <a:ea typeface="+mj-ea"/>
                <a:cs typeface="Times New Roman" panose="02020603050405020304" pitchFamily="18" charset="0"/>
              </a:rPr>
              <a:t>O. Iwamoto et al., </a:t>
            </a:r>
            <a:r>
              <a:rPr lang="en-US" altLang="ja-JP" sz="1600" dirty="0" err="1">
                <a:ea typeface="+mj-ea"/>
                <a:cs typeface="Times New Roman" panose="02020603050405020304" pitchFamily="18" charset="0"/>
              </a:rPr>
              <a:t>Nucl</a:t>
            </a:r>
            <a:r>
              <a:rPr lang="en-US" altLang="ja-JP" sz="1600" dirty="0">
                <a:ea typeface="+mj-ea"/>
                <a:cs typeface="Times New Roman" panose="02020603050405020304" pitchFamily="18" charset="0"/>
              </a:rPr>
              <a:t>. Data. Sheets 131, 259 (2016)</a:t>
            </a:r>
            <a:endParaRPr lang="ja-JP" altLang="en-US" sz="1100" dirty="0">
              <a:ea typeface="+mj-ea"/>
              <a:cs typeface="Times New Roman" panose="02020603050405020304" pitchFamily="18" charset="0"/>
            </a:endParaRPr>
          </a:p>
        </p:txBody>
      </p:sp>
      <p:pic>
        <p:nvPicPr>
          <p:cNvPr id="13" name="図 12">
            <a:extLst>
              <a:ext uri="{FF2B5EF4-FFF2-40B4-BE49-F238E27FC236}">
                <a16:creationId xmlns:a16="http://schemas.microsoft.com/office/drawing/2014/main" id="{25ED5FE9-EBCB-47F0-820C-63BABC734F0D}"/>
              </a:ext>
            </a:extLst>
          </p:cNvPr>
          <p:cNvPicPr>
            <a:picLocks noChangeAspect="1"/>
          </p:cNvPicPr>
          <p:nvPr/>
        </p:nvPicPr>
        <p:blipFill rotWithShape="1">
          <a:blip r:embed="rId4"/>
          <a:srcRect l="6657" t="39135" r="7051" b="42172"/>
          <a:stretch/>
        </p:blipFill>
        <p:spPr>
          <a:xfrm>
            <a:off x="1932539" y="1149262"/>
            <a:ext cx="8079271" cy="984463"/>
          </a:xfrm>
          <a:prstGeom prst="rect">
            <a:avLst/>
          </a:prstGeom>
        </p:spPr>
      </p:pic>
      <p:sp>
        <p:nvSpPr>
          <p:cNvPr id="48" name="テキスト ボックス 47">
            <a:extLst>
              <a:ext uri="{FF2B5EF4-FFF2-40B4-BE49-F238E27FC236}">
                <a16:creationId xmlns:a16="http://schemas.microsoft.com/office/drawing/2014/main" id="{25EF510B-46E6-7792-B7AB-C86BF8CC6C89}"/>
              </a:ext>
            </a:extLst>
          </p:cNvPr>
          <p:cNvSpPr txBox="1"/>
          <p:nvPr/>
        </p:nvSpPr>
        <p:spPr>
          <a:xfrm>
            <a:off x="3115400" y="6044051"/>
            <a:ext cx="4189950" cy="584775"/>
          </a:xfrm>
          <a:prstGeom prst="rect">
            <a:avLst/>
          </a:prstGeom>
          <a:noFill/>
        </p:spPr>
        <p:txBody>
          <a:bodyPr wrap="square">
            <a:spAutoFit/>
          </a:bodyPr>
          <a:lstStyle/>
          <a:p>
            <a:pPr marL="0" indent="0">
              <a:buNone/>
            </a:pPr>
            <a:r>
              <a:rPr lang="en-US" altLang="ja-JP" sz="3200" dirty="0">
                <a:latin typeface="Times New Roman" panose="02020603050405020304" pitchFamily="18" charset="0"/>
                <a:cs typeface="Times New Roman" panose="02020603050405020304" pitchFamily="18" charset="0"/>
              </a:rPr>
              <a:t>Estimate optimum value  </a:t>
            </a:r>
            <a:endParaRPr lang="ja-JP" altLang="en-US" sz="3200" dirty="0">
              <a:latin typeface="Times New Roman" panose="02020603050405020304" pitchFamily="18" charset="0"/>
              <a:cs typeface="Times New Roman" panose="02020603050405020304" pitchFamily="18" charset="0"/>
            </a:endParaRPr>
          </a:p>
        </p:txBody>
      </p:sp>
      <p:pic>
        <p:nvPicPr>
          <p:cNvPr id="49" name="図 48" descr="時計と文字の加工写真&#10;&#10;低い精度で自動的に生成された説明">
            <a:extLst>
              <a:ext uri="{FF2B5EF4-FFF2-40B4-BE49-F238E27FC236}">
                <a16:creationId xmlns:a16="http://schemas.microsoft.com/office/drawing/2014/main" id="{68F2A612-D3E0-250C-6838-B34026711597}"/>
              </a:ext>
            </a:extLst>
          </p:cNvPr>
          <p:cNvPicPr>
            <a:picLocks noChangeAspect="1"/>
          </p:cNvPicPr>
          <p:nvPr/>
        </p:nvPicPr>
        <p:blipFill rotWithShape="1">
          <a:blip r:embed="rId5">
            <a:extLst>
              <a:ext uri="{28A0092B-C50C-407E-A947-70E740481C1C}">
                <a14:useLocalDpi xmlns:a14="http://schemas.microsoft.com/office/drawing/2010/main" val="0"/>
              </a:ext>
            </a:extLst>
          </a:blip>
          <a:srcRect l="20821" t="2797" r="63422" b="49837"/>
          <a:stretch/>
        </p:blipFill>
        <p:spPr>
          <a:xfrm>
            <a:off x="7329348" y="6033134"/>
            <a:ext cx="1261720" cy="595692"/>
          </a:xfrm>
          <a:prstGeom prst="rect">
            <a:avLst/>
          </a:prstGeom>
          <a:ln>
            <a:noFill/>
          </a:ln>
        </p:spPr>
      </p:pic>
      <p:sp>
        <p:nvSpPr>
          <p:cNvPr id="58" name="スライド番号プレースホルダー 4">
            <a:extLst>
              <a:ext uri="{FF2B5EF4-FFF2-40B4-BE49-F238E27FC236}">
                <a16:creationId xmlns:a16="http://schemas.microsoft.com/office/drawing/2014/main" id="{43FC8CD6-3E8A-4314-3D74-E8CD66EE870C}"/>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4</a:t>
            </a:fld>
            <a:endParaRPr kumimoji="1" lang="ja-JP" altLang="en-US" sz="1800" dirty="0"/>
          </a:p>
        </p:txBody>
      </p:sp>
      <p:pic>
        <p:nvPicPr>
          <p:cNvPr id="14" name="図 13" descr="グラフィカル ユーザー インターフェイス&#10;&#10;低い精度で自動的に生成された説明">
            <a:extLst>
              <a:ext uri="{FF2B5EF4-FFF2-40B4-BE49-F238E27FC236}">
                <a16:creationId xmlns:a16="http://schemas.microsoft.com/office/drawing/2014/main" id="{D9C42825-80D1-51F0-AA7D-0916A2510E6C}"/>
              </a:ext>
            </a:extLst>
          </p:cNvPr>
          <p:cNvPicPr>
            <a:picLocks noChangeAspect="1"/>
          </p:cNvPicPr>
          <p:nvPr/>
        </p:nvPicPr>
        <p:blipFill rotWithShape="1">
          <a:blip r:embed="rId6">
            <a:extLst>
              <a:ext uri="{28A0092B-C50C-407E-A947-70E740481C1C}">
                <a14:useLocalDpi xmlns:a14="http://schemas.microsoft.com/office/drawing/2010/main" val="0"/>
              </a:ext>
            </a:extLst>
          </a:blip>
          <a:srcRect r="69160"/>
          <a:stretch/>
        </p:blipFill>
        <p:spPr>
          <a:xfrm>
            <a:off x="374801" y="3788016"/>
            <a:ext cx="3616431" cy="1812192"/>
          </a:xfrm>
          <a:prstGeom prst="rect">
            <a:avLst/>
          </a:prstGeom>
          <a:ln>
            <a:solidFill>
              <a:schemeClr val="tx1"/>
            </a:solidFill>
          </a:ln>
        </p:spPr>
      </p:pic>
      <p:sp>
        <p:nvSpPr>
          <p:cNvPr id="11" name="正方形/長方形 10">
            <a:extLst>
              <a:ext uri="{FF2B5EF4-FFF2-40B4-BE49-F238E27FC236}">
                <a16:creationId xmlns:a16="http://schemas.microsoft.com/office/drawing/2014/main" id="{8A91176F-8561-FB3D-D372-885C01A11B61}"/>
              </a:ext>
            </a:extLst>
          </p:cNvPr>
          <p:cNvSpPr/>
          <p:nvPr/>
        </p:nvSpPr>
        <p:spPr>
          <a:xfrm>
            <a:off x="6684172" y="5576070"/>
            <a:ext cx="5595729" cy="338554"/>
          </a:xfrm>
          <a:prstGeom prst="rect">
            <a:avLst/>
          </a:prstGeom>
        </p:spPr>
        <p:txBody>
          <a:bodyPr wrap="square">
            <a:spAutoFit/>
          </a:bodyPr>
          <a:lstStyle/>
          <a:p>
            <a:pPr fontAlgn="base"/>
            <a:r>
              <a:rPr lang="en-US" altLang="ja-JP" sz="1600" dirty="0"/>
              <a:t>S</a:t>
            </a:r>
            <a:r>
              <a:rPr kumimoji="1" lang="en-US" altLang="ja-JP" sz="1600" dirty="0"/>
              <a:t>. </a:t>
            </a:r>
            <a:r>
              <a:rPr lang="en-US" altLang="ja-JP" sz="1600" dirty="0" err="1"/>
              <a:t>Kunieda</a:t>
            </a:r>
            <a:r>
              <a:rPr lang="en-US" altLang="ja-JP" sz="1600" dirty="0"/>
              <a:t> et al</a:t>
            </a:r>
            <a:r>
              <a:rPr kumimoji="1" lang="en-US" altLang="ja-JP" sz="1600" dirty="0"/>
              <a:t>, J. </a:t>
            </a:r>
            <a:r>
              <a:rPr kumimoji="1" lang="en-US" altLang="ja-JP" sz="1600" dirty="0" err="1"/>
              <a:t>Nucl</a:t>
            </a:r>
            <a:r>
              <a:rPr kumimoji="1" lang="en-US" altLang="ja-JP" sz="1600" dirty="0"/>
              <a:t>. Sci. Technol. 44, 838-852 (2007) </a:t>
            </a:r>
            <a:endParaRPr lang="en-US" altLang="ja-JP" sz="1600" dirty="0"/>
          </a:p>
        </p:txBody>
      </p:sp>
      <p:pic>
        <p:nvPicPr>
          <p:cNvPr id="4" name="図 3" descr="グラフィカル ユーザー インターフェイス&#10;&#10;低い精度で自動的に生成された説明">
            <a:extLst>
              <a:ext uri="{FF2B5EF4-FFF2-40B4-BE49-F238E27FC236}">
                <a16:creationId xmlns:a16="http://schemas.microsoft.com/office/drawing/2014/main" id="{AD4BBB1C-4A91-332C-10EE-7299B623A93D}"/>
              </a:ext>
            </a:extLst>
          </p:cNvPr>
          <p:cNvPicPr>
            <a:picLocks noChangeAspect="1"/>
          </p:cNvPicPr>
          <p:nvPr/>
        </p:nvPicPr>
        <p:blipFill rotWithShape="1">
          <a:blip r:embed="rId6">
            <a:extLst>
              <a:ext uri="{28A0092B-C50C-407E-A947-70E740481C1C}">
                <a14:useLocalDpi xmlns:a14="http://schemas.microsoft.com/office/drawing/2010/main" val="0"/>
              </a:ext>
            </a:extLst>
          </a:blip>
          <a:srcRect l="34177"/>
          <a:stretch/>
        </p:blipFill>
        <p:spPr>
          <a:xfrm>
            <a:off x="3991232" y="3788016"/>
            <a:ext cx="7718873" cy="1812192"/>
          </a:xfrm>
          <a:prstGeom prst="rect">
            <a:avLst/>
          </a:prstGeom>
          <a:ln>
            <a:solidFill>
              <a:schemeClr val="tx1"/>
            </a:solidFill>
          </a:ln>
        </p:spPr>
      </p:pic>
      <p:sp>
        <p:nvSpPr>
          <p:cNvPr id="5" name="正方形/長方形 4">
            <a:extLst>
              <a:ext uri="{FF2B5EF4-FFF2-40B4-BE49-F238E27FC236}">
                <a16:creationId xmlns:a16="http://schemas.microsoft.com/office/drawing/2014/main" id="{C8875600-1383-9D12-7B53-3AB83CE7C763}"/>
              </a:ext>
            </a:extLst>
          </p:cNvPr>
          <p:cNvSpPr/>
          <p:nvPr/>
        </p:nvSpPr>
        <p:spPr>
          <a:xfrm>
            <a:off x="3910913" y="3800372"/>
            <a:ext cx="86497" cy="1788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solidFill>
              </a:ln>
              <a:solidFill>
                <a:schemeClr val="bg1"/>
              </a:solidFill>
            </a:endParaRPr>
          </a:p>
        </p:txBody>
      </p:sp>
    </p:spTree>
    <p:extLst>
      <p:ext uri="{BB962C8B-B14F-4D97-AF65-F5344CB8AC3E}">
        <p14:creationId xmlns:p14="http://schemas.microsoft.com/office/powerpoint/2010/main" val="30231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ガウス過程 Pythonライブラリ事例 - mech engineer's IT">
            <a:extLst>
              <a:ext uri="{FF2B5EF4-FFF2-40B4-BE49-F238E27FC236}">
                <a16:creationId xmlns:a16="http://schemas.microsoft.com/office/drawing/2014/main" id="{3244C4D0-5CE7-4175-9EEF-6B0BD7034F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51" r="25308"/>
          <a:stretch/>
        </p:blipFill>
        <p:spPr bwMode="auto">
          <a:xfrm>
            <a:off x="6974650" y="1272976"/>
            <a:ext cx="3632022" cy="238148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8937EE77-8444-4886-B2CA-BABA9147E1BA}"/>
              </a:ext>
            </a:extLst>
          </p:cNvPr>
          <p:cNvSpPr>
            <a:spLocks noGrp="1"/>
          </p:cNvSpPr>
          <p:nvPr>
            <p:ph type="title"/>
          </p:nvPr>
        </p:nvSpPr>
        <p:spPr>
          <a:xfrm>
            <a:off x="2152650" y="103833"/>
            <a:ext cx="7886700" cy="647211"/>
          </a:xfrm>
        </p:spPr>
        <p:txBody>
          <a:bodyPr>
            <a:normAutofit/>
          </a:body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Framework : Machine Learning part</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8" name="コンテンツ プレースホルダー 2">
            <a:extLst>
              <a:ext uri="{FF2B5EF4-FFF2-40B4-BE49-F238E27FC236}">
                <a16:creationId xmlns:a16="http://schemas.microsoft.com/office/drawing/2014/main" id="{85FF85A2-8C11-4ADF-98C9-8D4ACB0BF053}"/>
              </a:ext>
            </a:extLst>
          </p:cNvPr>
          <p:cNvSpPr txBox="1">
            <a:spLocks/>
          </p:cNvSpPr>
          <p:nvPr/>
        </p:nvSpPr>
        <p:spPr>
          <a:xfrm>
            <a:off x="549343" y="1519796"/>
            <a:ext cx="6708707" cy="1137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A model that estimates a function</a:t>
            </a:r>
            <a:br>
              <a:rPr lang="en-US" altLang="ja-JP" sz="2400" dirty="0">
                <a:solidFill>
                  <a:prstClr val="black"/>
                </a:solidFill>
                <a:latin typeface="Times New Roman" panose="02020603050405020304" pitchFamily="18" charset="0"/>
                <a:cs typeface="Times New Roman" panose="02020603050405020304" pitchFamily="18" charset="0"/>
              </a:rPr>
            </a:br>
            <a:r>
              <a:rPr lang="en-US" altLang="ja-JP" sz="2400" dirty="0">
                <a:solidFill>
                  <a:prstClr val="black"/>
                </a:solidFill>
                <a:latin typeface="Times New Roman" panose="02020603050405020304" pitchFamily="18" charset="0"/>
                <a:cs typeface="Times New Roman" panose="02020603050405020304" pitchFamily="18" charset="0"/>
              </a:rPr>
              <a:t>    from inputs     and output     variables, and</a:t>
            </a:r>
            <a:br>
              <a:rPr lang="en-US" altLang="ja-JP" sz="2400" dirty="0">
                <a:solidFill>
                  <a:prstClr val="black"/>
                </a:solidFill>
                <a:latin typeface="Times New Roman" panose="02020603050405020304" pitchFamily="18" charset="0"/>
                <a:cs typeface="Times New Roman" panose="02020603050405020304" pitchFamily="18" charset="0"/>
              </a:rPr>
            </a:br>
            <a:r>
              <a:rPr lang="en-US" altLang="ja-JP"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sysClr val="windowText" lastClr="000000"/>
                </a:solidFill>
                <a:latin typeface="Times New Roman" panose="02020603050405020304" pitchFamily="18" charset="0"/>
                <a:cs typeface="Times New Roman" panose="02020603050405020304" pitchFamily="18" charset="0"/>
              </a:rPr>
              <a:t>find the minimum value of the objective  function</a:t>
            </a:r>
            <a:endParaRPr lang="ja-JP" altLang="en-US" sz="2400" dirty="0">
              <a:latin typeface="Times New Roman" panose="02020603050405020304" pitchFamily="18" charset="0"/>
              <a:cs typeface="Times New Roman" panose="02020603050405020304" pitchFamily="18" charset="0"/>
            </a:endParaRPr>
          </a:p>
        </p:txBody>
      </p:sp>
      <p:sp>
        <p:nvSpPr>
          <p:cNvPr id="14" name="コンテンツ プレースホルダー 2">
            <a:extLst>
              <a:ext uri="{FF2B5EF4-FFF2-40B4-BE49-F238E27FC236}">
                <a16:creationId xmlns:a16="http://schemas.microsoft.com/office/drawing/2014/main" id="{DC246FB8-A498-48DC-A3D8-AA35C188E319}"/>
              </a:ext>
            </a:extLst>
          </p:cNvPr>
          <p:cNvSpPr txBox="1">
            <a:spLocks/>
          </p:cNvSpPr>
          <p:nvPr/>
        </p:nvSpPr>
        <p:spPr>
          <a:xfrm>
            <a:off x="474167" y="4939524"/>
            <a:ext cx="10533704" cy="1119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〇 </a:t>
            </a:r>
            <a:r>
              <a:rPr lang="en-US" altLang="ja-JP" sz="2400" dirty="0">
                <a:latin typeface="Times New Roman" panose="02020603050405020304" pitchFamily="18" charset="0"/>
                <a:cs typeface="Times New Roman" panose="02020603050405020304" pitchFamily="18" charset="0"/>
              </a:rPr>
              <a:t>Determine the potential parameters      to minimize the Objective function    .</a:t>
            </a:r>
            <a:endParaRPr lang="ja-JP" altLang="en-US" sz="2400" dirty="0">
              <a:latin typeface="Times New Roman" panose="02020603050405020304" pitchFamily="18" charset="0"/>
              <a:cs typeface="Times New Roman" panose="02020603050405020304" pitchFamily="18" charset="0"/>
            </a:endParaRPr>
          </a:p>
          <a:p>
            <a:pPr marL="0" indent="0">
              <a:buNone/>
            </a:pPr>
            <a:endParaRPr lang="en-US" altLang="ja-JP" sz="2400" dirty="0">
              <a:latin typeface="Times New Roman" panose="02020603050405020304" pitchFamily="18" charset="0"/>
              <a:cs typeface="Times New Roman" panose="02020603050405020304" pitchFamily="18" charset="0"/>
            </a:endParaRPr>
          </a:p>
        </p:txBody>
      </p:sp>
      <p:pic>
        <p:nvPicPr>
          <p:cNvPr id="12" name="グラフィックス 11">
            <a:extLst>
              <a:ext uri="{FF2B5EF4-FFF2-40B4-BE49-F238E27FC236}">
                <a16:creationId xmlns:a16="http://schemas.microsoft.com/office/drawing/2014/main" id="{CE4A3067-DF70-489D-AA03-E832F2F356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78402" y="1572780"/>
            <a:ext cx="950400" cy="303149"/>
          </a:xfrm>
          <a:prstGeom prst="rect">
            <a:avLst/>
          </a:prstGeom>
        </p:spPr>
      </p:pic>
      <p:pic>
        <p:nvPicPr>
          <p:cNvPr id="13" name="グラフィックス 12">
            <a:extLst>
              <a:ext uri="{FF2B5EF4-FFF2-40B4-BE49-F238E27FC236}">
                <a16:creationId xmlns:a16="http://schemas.microsoft.com/office/drawing/2014/main" id="{7304C1D8-8244-44AC-93D9-3CB88715B9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37600" y="1980678"/>
            <a:ext cx="158400" cy="216000"/>
          </a:xfrm>
          <a:prstGeom prst="rect">
            <a:avLst/>
          </a:prstGeom>
        </p:spPr>
      </p:pic>
      <p:pic>
        <p:nvPicPr>
          <p:cNvPr id="18" name="グラフィックス 17">
            <a:extLst>
              <a:ext uri="{FF2B5EF4-FFF2-40B4-BE49-F238E27FC236}">
                <a16:creationId xmlns:a16="http://schemas.microsoft.com/office/drawing/2014/main" id="{8547145E-5AB5-4AF1-8B9A-93AC6358C2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76000" y="2002061"/>
            <a:ext cx="180000" cy="180000"/>
          </a:xfrm>
          <a:prstGeom prst="rect">
            <a:avLst/>
          </a:prstGeom>
        </p:spPr>
      </p:pic>
      <p:grpSp>
        <p:nvGrpSpPr>
          <p:cNvPr id="9" name="グループ化 8">
            <a:extLst>
              <a:ext uri="{FF2B5EF4-FFF2-40B4-BE49-F238E27FC236}">
                <a16:creationId xmlns:a16="http://schemas.microsoft.com/office/drawing/2014/main" id="{C1D8783F-3298-4483-9F3B-14E5B8A75584}"/>
              </a:ext>
            </a:extLst>
          </p:cNvPr>
          <p:cNvGrpSpPr/>
          <p:nvPr/>
        </p:nvGrpSpPr>
        <p:grpSpPr>
          <a:xfrm>
            <a:off x="4036800" y="5355979"/>
            <a:ext cx="3804566" cy="751055"/>
            <a:chOff x="3984768" y="5004788"/>
            <a:chExt cx="3804566" cy="751055"/>
          </a:xfrm>
        </p:grpSpPr>
        <p:sp>
          <p:nvSpPr>
            <p:cNvPr id="15" name="コンテンツ プレースホルダー 2">
              <a:extLst>
                <a:ext uri="{FF2B5EF4-FFF2-40B4-BE49-F238E27FC236}">
                  <a16:creationId xmlns:a16="http://schemas.microsoft.com/office/drawing/2014/main" id="{6E86D20D-7E05-4BE0-BA90-A8C968C31AA0}"/>
                </a:ext>
              </a:extLst>
            </p:cNvPr>
            <p:cNvSpPr txBox="1">
              <a:spLocks/>
            </p:cNvSpPr>
            <p:nvPr/>
          </p:nvSpPr>
          <p:spPr>
            <a:xfrm>
              <a:off x="3984770" y="5004788"/>
              <a:ext cx="3804564" cy="453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200" dirty="0">
                  <a:solidFill>
                    <a:prstClr val="black"/>
                  </a:solidFill>
                  <a:latin typeface="Times New Roman" panose="02020603050405020304" pitchFamily="18" charset="0"/>
                  <a:cs typeface="Times New Roman" panose="02020603050405020304" pitchFamily="18" charset="0"/>
                </a:rPr>
                <a:t>  :Parameter of optical potential</a:t>
              </a:r>
            </a:p>
          </p:txBody>
        </p:sp>
        <p:sp>
          <p:nvSpPr>
            <p:cNvPr id="17" name="コンテンツ プレースホルダー 2">
              <a:extLst>
                <a:ext uri="{FF2B5EF4-FFF2-40B4-BE49-F238E27FC236}">
                  <a16:creationId xmlns:a16="http://schemas.microsoft.com/office/drawing/2014/main" id="{6CCE33C7-803C-4289-853A-10F5783E67E9}"/>
                </a:ext>
              </a:extLst>
            </p:cNvPr>
            <p:cNvSpPr txBox="1">
              <a:spLocks/>
            </p:cNvSpPr>
            <p:nvPr/>
          </p:nvSpPr>
          <p:spPr>
            <a:xfrm>
              <a:off x="3984769" y="5302218"/>
              <a:ext cx="2847831" cy="453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200" dirty="0">
                  <a:solidFill>
                    <a:prstClr val="black"/>
                  </a:solidFill>
                </a:rPr>
                <a:t>  :</a:t>
              </a:r>
              <a:r>
                <a:rPr lang="en-US" altLang="ja-JP" sz="2200" dirty="0">
                  <a:solidFill>
                    <a:prstClr val="black"/>
                  </a:solidFill>
                  <a:latin typeface="Times New Roman" panose="02020603050405020304" pitchFamily="18" charset="0"/>
                  <a:cs typeface="Times New Roman" panose="02020603050405020304" pitchFamily="18" charset="0"/>
                </a:rPr>
                <a:t>Evaluation function </a:t>
              </a:r>
            </a:p>
            <a:p>
              <a:pPr marL="0" indent="0">
                <a:buNone/>
              </a:pPr>
              <a:endParaRPr lang="ja-JP" altLang="en-US" sz="2200" dirty="0"/>
            </a:p>
          </p:txBody>
        </p:sp>
        <p:pic>
          <p:nvPicPr>
            <p:cNvPr id="21" name="グラフィックス 20">
              <a:extLst>
                <a:ext uri="{FF2B5EF4-FFF2-40B4-BE49-F238E27FC236}">
                  <a16:creationId xmlns:a16="http://schemas.microsoft.com/office/drawing/2014/main" id="{C22B554A-AAC9-4C57-9279-E7BAE0FA93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6368" y="5370790"/>
              <a:ext cx="158400" cy="216000"/>
            </a:xfrm>
            <a:prstGeom prst="rect">
              <a:avLst/>
            </a:prstGeom>
          </p:spPr>
        </p:pic>
        <p:pic>
          <p:nvPicPr>
            <p:cNvPr id="22" name="グラフィックス 21">
              <a:extLst>
                <a:ext uri="{FF2B5EF4-FFF2-40B4-BE49-F238E27FC236}">
                  <a16:creationId xmlns:a16="http://schemas.microsoft.com/office/drawing/2014/main" id="{6DF58E2A-32CE-45E8-8F5F-2C4FF066A2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84768" y="5088763"/>
              <a:ext cx="180000" cy="180000"/>
            </a:xfrm>
            <a:prstGeom prst="rect">
              <a:avLst/>
            </a:prstGeom>
          </p:spPr>
        </p:pic>
      </p:grpSp>
      <p:pic>
        <p:nvPicPr>
          <p:cNvPr id="24" name="グラフィックス 23">
            <a:extLst>
              <a:ext uri="{FF2B5EF4-FFF2-40B4-BE49-F238E27FC236}">
                <a16:creationId xmlns:a16="http://schemas.microsoft.com/office/drawing/2014/main" id="{77F4A0C6-E614-41A0-8CEA-CEFE01BFC8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0716" y="5049847"/>
            <a:ext cx="180000" cy="180000"/>
          </a:xfrm>
          <a:prstGeom prst="rect">
            <a:avLst/>
          </a:prstGeom>
        </p:spPr>
      </p:pic>
      <p:pic>
        <p:nvPicPr>
          <p:cNvPr id="25" name="グラフィックス 24">
            <a:extLst>
              <a:ext uri="{FF2B5EF4-FFF2-40B4-BE49-F238E27FC236}">
                <a16:creationId xmlns:a16="http://schemas.microsoft.com/office/drawing/2014/main" id="{556C8818-F35F-44DD-99C8-AAD335DC40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9350" y="5023397"/>
            <a:ext cx="158400" cy="216000"/>
          </a:xfrm>
          <a:prstGeom prst="rect">
            <a:avLst/>
          </a:prstGeom>
        </p:spPr>
      </p:pic>
      <p:sp>
        <p:nvSpPr>
          <p:cNvPr id="28" name="コンテンツ プレースホルダー 2">
            <a:extLst>
              <a:ext uri="{FF2B5EF4-FFF2-40B4-BE49-F238E27FC236}">
                <a16:creationId xmlns:a16="http://schemas.microsoft.com/office/drawing/2014/main" id="{5D711110-3EE8-4F74-AA3F-E4CDF65D2B52}"/>
              </a:ext>
            </a:extLst>
          </p:cNvPr>
          <p:cNvSpPr txBox="1">
            <a:spLocks/>
          </p:cNvSpPr>
          <p:nvPr/>
        </p:nvSpPr>
        <p:spPr>
          <a:xfrm>
            <a:off x="4834784" y="6070929"/>
            <a:ext cx="6633774" cy="3960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200" dirty="0">
                <a:solidFill>
                  <a:prstClr val="black"/>
                </a:solidFill>
                <a:latin typeface="Times New Roman" panose="02020603050405020304" pitchFamily="18" charset="0"/>
                <a:cs typeface="Times New Roman" panose="02020603050405020304" pitchFamily="18" charset="0"/>
              </a:rPr>
              <a:t>We use </a:t>
            </a:r>
            <a:r>
              <a:rPr lang="en-US" altLang="ja-JP" sz="2200" dirty="0" err="1">
                <a:solidFill>
                  <a:prstClr val="black"/>
                </a:solidFill>
                <a:latin typeface="Times New Roman" panose="02020603050405020304" pitchFamily="18" charset="0"/>
                <a:cs typeface="Times New Roman" panose="02020603050405020304" pitchFamily="18" charset="0"/>
              </a:rPr>
              <a:t>GPyOpt</a:t>
            </a:r>
            <a:r>
              <a:rPr lang="en-US" altLang="ja-JP" sz="2200" dirty="0">
                <a:solidFill>
                  <a:prstClr val="black"/>
                </a:solidFill>
                <a:latin typeface="Times New Roman" panose="02020603050405020304" pitchFamily="18" charset="0"/>
                <a:cs typeface="Times New Roman" panose="02020603050405020304" pitchFamily="18" charset="0"/>
              </a:rPr>
              <a:t> as Library of Gaussian process regression</a:t>
            </a:r>
          </a:p>
        </p:txBody>
      </p:sp>
      <p:sp>
        <p:nvSpPr>
          <p:cNvPr id="2" name="正方形/長方形 1">
            <a:extLst>
              <a:ext uri="{FF2B5EF4-FFF2-40B4-BE49-F238E27FC236}">
                <a16:creationId xmlns:a16="http://schemas.microsoft.com/office/drawing/2014/main" id="{11793E75-2803-4279-8E52-EC9C1607197B}"/>
              </a:ext>
            </a:extLst>
          </p:cNvPr>
          <p:cNvSpPr/>
          <p:nvPr/>
        </p:nvSpPr>
        <p:spPr>
          <a:xfrm>
            <a:off x="7711474" y="6392086"/>
            <a:ext cx="3642985" cy="369332"/>
          </a:xfrm>
          <a:prstGeom prst="rect">
            <a:avLst/>
          </a:prstGeom>
        </p:spPr>
        <p:txBody>
          <a:bodyPr wrap="none">
            <a:spAutoFit/>
          </a:bodyPr>
          <a:lstStyle/>
          <a:p>
            <a:r>
              <a:rPr lang="ja-JP" altLang="en-US" dirty="0">
                <a:latin typeface="Times New Roman" panose="02020603050405020304" pitchFamily="18" charset="0"/>
                <a:cs typeface="Times New Roman" panose="02020603050405020304" pitchFamily="18" charset="0"/>
              </a:rPr>
              <a:t>https://sheffieldml.github.io/GPyOpt/</a:t>
            </a:r>
          </a:p>
        </p:txBody>
      </p:sp>
      <p:sp>
        <p:nvSpPr>
          <p:cNvPr id="3" name="正方形/長方形 2"/>
          <p:cNvSpPr/>
          <p:nvPr/>
        </p:nvSpPr>
        <p:spPr>
          <a:xfrm>
            <a:off x="433969" y="760701"/>
            <a:ext cx="7495963" cy="461665"/>
          </a:xfrm>
          <a:prstGeom prst="rect">
            <a:avLst/>
          </a:prstGeom>
        </p:spPr>
        <p:txBody>
          <a:bodyPr wrap="none">
            <a:spAutoFit/>
          </a:bodyPr>
          <a:lstStyle/>
          <a:p>
            <a:r>
              <a:rPr lang="ja-JP" altLang="en-US" sz="2400" dirty="0">
                <a:solidFill>
                  <a:sysClr val="windowText" lastClr="000000"/>
                </a:solidFill>
                <a:latin typeface="Times New Roman" panose="02020603050405020304" pitchFamily="18" charset="0"/>
                <a:cs typeface="Times New Roman" panose="02020603050405020304" pitchFamily="18" charset="0"/>
              </a:rPr>
              <a:t>〇 </a:t>
            </a:r>
            <a:r>
              <a:rPr lang="en-US" altLang="ja-JP" sz="2400" dirty="0">
                <a:latin typeface="Times New Roman" panose="02020603050405020304" pitchFamily="18" charset="0"/>
                <a:ea typeface="游ゴシック Medium" panose="020B0500000000000000" pitchFamily="50" charset="-128"/>
                <a:cs typeface="Times New Roman" panose="02020603050405020304" pitchFamily="18" charset="0"/>
              </a:rPr>
              <a:t>Bayesian optimization with</a:t>
            </a:r>
            <a:r>
              <a:rPr lang="ja-JP" altLang="en-US" sz="2400" dirty="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latin typeface="Times New Roman" panose="02020603050405020304" pitchFamily="18" charset="0"/>
                <a:cs typeface="Times New Roman" panose="02020603050405020304" pitchFamily="18" charset="0"/>
              </a:rPr>
              <a:t>Gaussian process regression</a:t>
            </a:r>
            <a:endParaRPr lang="en-US" altLang="ja-JP" sz="2400" dirty="0">
              <a:latin typeface="Times New Roman" panose="02020603050405020304" pitchFamily="18" charset="0"/>
              <a:cs typeface="Times New Roman" panose="02020603050405020304" pitchFamily="18" charset="0"/>
            </a:endParaRPr>
          </a:p>
        </p:txBody>
      </p:sp>
      <p:sp>
        <p:nvSpPr>
          <p:cNvPr id="29" name="スライド番号プレースホルダー 4">
            <a:extLst>
              <a:ext uri="{FF2B5EF4-FFF2-40B4-BE49-F238E27FC236}">
                <a16:creationId xmlns:a16="http://schemas.microsoft.com/office/drawing/2014/main" id="{42DCAE27-0F1A-4B3E-B0C9-82833030928E}"/>
              </a:ext>
            </a:extLst>
          </p:cNvPr>
          <p:cNvSpPr txBox="1">
            <a:spLocks/>
          </p:cNvSpPr>
          <p:nvPr/>
        </p:nvSpPr>
        <p:spPr>
          <a:xfrm>
            <a:off x="8513301" y="3081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a:pPr/>
              <a:t>5</a:t>
            </a:fld>
            <a:endParaRPr kumimoji="1" lang="ja-JP" altLang="en-US" dirty="0"/>
          </a:p>
        </p:txBody>
      </p:sp>
      <p:sp>
        <p:nvSpPr>
          <p:cNvPr id="27" name="コンテンツ プレースホルダー 2">
            <a:extLst>
              <a:ext uri="{FF2B5EF4-FFF2-40B4-BE49-F238E27FC236}">
                <a16:creationId xmlns:a16="http://schemas.microsoft.com/office/drawing/2014/main" id="{49CED9B1-2B74-44A4-A2D0-46A7436DF8DA}"/>
              </a:ext>
            </a:extLst>
          </p:cNvPr>
          <p:cNvSpPr txBox="1">
            <a:spLocks/>
          </p:cNvSpPr>
          <p:nvPr/>
        </p:nvSpPr>
        <p:spPr>
          <a:xfrm>
            <a:off x="474167" y="2975660"/>
            <a:ext cx="8566625" cy="11591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prstClr val="black"/>
                </a:solidFill>
                <a:latin typeface="Times New Roman" panose="02020603050405020304" pitchFamily="18" charset="0"/>
                <a:cs typeface="Times New Roman" panose="02020603050405020304" pitchFamily="18" charset="0"/>
              </a:rPr>
              <a:t>〇</a:t>
            </a:r>
            <a:r>
              <a:rPr lang="en-US" altLang="ja-JP" sz="2400" dirty="0">
                <a:solidFill>
                  <a:prstClr val="black"/>
                </a:solidFill>
                <a:latin typeface="Times New Roman" panose="02020603050405020304" pitchFamily="18" charset="0"/>
                <a:cs typeface="Times New Roman" panose="02020603050405020304" pitchFamily="18" charset="0"/>
              </a:rPr>
              <a:t>Objective function describes the deviation between</a:t>
            </a:r>
            <a:br>
              <a:rPr lang="en-US" altLang="ja-JP" sz="2400" dirty="0">
                <a:solidFill>
                  <a:prstClr val="black"/>
                </a:solidFill>
                <a:latin typeface="Times New Roman" panose="02020603050405020304" pitchFamily="18" charset="0"/>
                <a:cs typeface="Times New Roman" panose="02020603050405020304" pitchFamily="18" charset="0"/>
              </a:rPr>
            </a:br>
            <a:r>
              <a:rPr lang="en-US" altLang="ja-JP" sz="2400" dirty="0">
                <a:solidFill>
                  <a:prstClr val="black"/>
                </a:solidFill>
                <a:latin typeface="Times New Roman" panose="02020603050405020304" pitchFamily="18" charset="0"/>
                <a:cs typeface="Times New Roman" panose="02020603050405020304" pitchFamily="18" charset="0"/>
              </a:rPr>
              <a:t>    experimental data and theoretical calculation.</a:t>
            </a:r>
            <a:br>
              <a:rPr lang="en-US" altLang="ja-JP" sz="2400" dirty="0">
                <a:solidFill>
                  <a:prstClr val="black"/>
                </a:solidFill>
                <a:latin typeface="Times New Roman" panose="02020603050405020304" pitchFamily="18" charset="0"/>
                <a:cs typeface="Times New Roman" panose="02020603050405020304" pitchFamily="18" charset="0"/>
              </a:rPr>
            </a:br>
            <a:r>
              <a:rPr lang="ja-JP" altLang="en-US" sz="2400" dirty="0">
                <a:solidFill>
                  <a:prstClr val="black"/>
                </a:solidFill>
              </a:rPr>
              <a:t>　 </a:t>
            </a:r>
            <a:endParaRPr lang="en-US" altLang="ja-JP" sz="2400" dirty="0"/>
          </a:p>
        </p:txBody>
      </p:sp>
      <p:pic>
        <p:nvPicPr>
          <p:cNvPr id="23" name="図 22">
            <a:extLst>
              <a:ext uri="{FF2B5EF4-FFF2-40B4-BE49-F238E27FC236}">
                <a16:creationId xmlns:a16="http://schemas.microsoft.com/office/drawing/2014/main" id="{888311EB-6E75-4B10-BF6C-EBF8AFA949A0}"/>
              </a:ext>
            </a:extLst>
          </p:cNvPr>
          <p:cNvPicPr>
            <a:picLocks noChangeAspect="1"/>
          </p:cNvPicPr>
          <p:nvPr/>
        </p:nvPicPr>
        <p:blipFill rotWithShape="1">
          <a:blip r:embed="rId10"/>
          <a:srcRect l="17683" t="44970" r="42445" b="43055"/>
          <a:stretch/>
        </p:blipFill>
        <p:spPr>
          <a:xfrm>
            <a:off x="3256176" y="3754443"/>
            <a:ext cx="5945252" cy="1004448"/>
          </a:xfrm>
          <a:prstGeom prst="rect">
            <a:avLst/>
          </a:prstGeom>
        </p:spPr>
      </p:pic>
      <p:sp>
        <p:nvSpPr>
          <p:cNvPr id="4" name="スライド番号プレースホルダー 4">
            <a:extLst>
              <a:ext uri="{FF2B5EF4-FFF2-40B4-BE49-F238E27FC236}">
                <a16:creationId xmlns:a16="http://schemas.microsoft.com/office/drawing/2014/main" id="{B38A738A-1B7E-4817-CA28-64DEE3BB9521}"/>
              </a:ext>
            </a:extLst>
          </p:cNvPr>
          <p:cNvSpPr txBox="1">
            <a:spLocks/>
          </p:cNvSpPr>
          <p:nvPr/>
        </p:nvSpPr>
        <p:spPr>
          <a:xfrm>
            <a:off x="9876787" y="651501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5</a:t>
            </a:fld>
            <a:endParaRPr kumimoji="1" lang="ja-JP" altLang="en-US" sz="1800" dirty="0"/>
          </a:p>
        </p:txBody>
      </p:sp>
    </p:spTree>
    <p:extLst>
      <p:ext uri="{BB962C8B-B14F-4D97-AF65-F5344CB8AC3E}">
        <p14:creationId xmlns:p14="http://schemas.microsoft.com/office/powerpoint/2010/main" val="112343194"/>
      </p:ext>
    </p:extLst>
  </p:cSld>
  <p:clrMapOvr>
    <a:masterClrMapping/>
  </p:clrMapOvr>
  <mc:AlternateContent xmlns:mc="http://schemas.openxmlformats.org/markup-compatibility/2006" xmlns:p14="http://schemas.microsoft.com/office/powerpoint/2010/main">
    <mc:Choice Requires="p14">
      <p:transition spd="slow" p14:dur="2000" advTm="56141"/>
    </mc:Choice>
    <mc:Fallback xmlns="">
      <p:transition spd="slow" advTm="5614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3357FD0B-41E0-05D3-D835-19D99C904419}"/>
              </a:ext>
            </a:extLst>
          </p:cNvPr>
          <p:cNvSpPr/>
          <p:nvPr/>
        </p:nvSpPr>
        <p:spPr>
          <a:xfrm>
            <a:off x="652428" y="1785452"/>
            <a:ext cx="10730563" cy="4209753"/>
          </a:xfrm>
          <a:prstGeom prst="roundRect">
            <a:avLst>
              <a:gd name="adj" fmla="val 19500"/>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タイトル 1">
            <a:extLst>
              <a:ext uri="{FF2B5EF4-FFF2-40B4-BE49-F238E27FC236}">
                <a16:creationId xmlns:a16="http://schemas.microsoft.com/office/drawing/2014/main" id="{F94523EF-76B2-ADCD-62B9-CC008DDF1526}"/>
              </a:ext>
            </a:extLst>
          </p:cNvPr>
          <p:cNvSpPr txBox="1">
            <a:spLocks/>
          </p:cNvSpPr>
          <p:nvPr/>
        </p:nvSpPr>
        <p:spPr>
          <a:xfrm>
            <a:off x="2085975" y="-146597"/>
            <a:ext cx="8639690" cy="1308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Framework: Research Procedure</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35" name="スライド番号プレースホルダー 4">
            <a:extLst>
              <a:ext uri="{FF2B5EF4-FFF2-40B4-BE49-F238E27FC236}">
                <a16:creationId xmlns:a16="http://schemas.microsoft.com/office/drawing/2014/main" id="{739AC830-F86A-7907-CEEA-F1F30B937979}"/>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6</a:t>
            </a:fld>
            <a:endParaRPr kumimoji="1" lang="ja-JP" altLang="en-US" sz="1800" dirty="0"/>
          </a:p>
        </p:txBody>
      </p:sp>
      <mc:AlternateContent xmlns:mc="http://schemas.openxmlformats.org/markup-compatibility/2006" xmlns:a14="http://schemas.microsoft.com/office/drawing/2010/main">
        <mc:Choice Requires="a14">
          <p:graphicFrame>
            <p:nvGraphicFramePr>
              <p:cNvPr id="16" name="表 2">
                <a:extLst>
                  <a:ext uri="{FF2B5EF4-FFF2-40B4-BE49-F238E27FC236}">
                    <a16:creationId xmlns:a16="http://schemas.microsoft.com/office/drawing/2014/main" id="{6763F12E-9D73-8266-1F99-BA9502AEFE1A}"/>
                  </a:ext>
                </a:extLst>
              </p:cNvPr>
              <p:cNvGraphicFramePr>
                <a:graphicFrameLocks noGrp="1"/>
              </p:cNvGraphicFramePr>
              <p:nvPr>
                <p:extLst>
                  <p:ext uri="{D42A27DB-BD31-4B8C-83A1-F6EECF244321}">
                    <p14:modId xmlns:p14="http://schemas.microsoft.com/office/powerpoint/2010/main" val="2170322963"/>
                  </p:ext>
                </p:extLst>
              </p:nvPr>
            </p:nvGraphicFramePr>
            <p:xfrm>
              <a:off x="1000688" y="2813137"/>
              <a:ext cx="4443393" cy="1956245"/>
            </p:xfrm>
            <a:graphic>
              <a:graphicData uri="http://schemas.openxmlformats.org/drawingml/2006/table">
                <a:tbl>
                  <a:tblPr firstRow="1" bandRow="1">
                    <a:tableStyleId>{5C22544A-7EE6-4342-B048-85BDC9FD1C3A}</a:tableStyleId>
                  </a:tblPr>
                  <a:tblGrid>
                    <a:gridCol w="2395932">
                      <a:extLst>
                        <a:ext uri="{9D8B030D-6E8A-4147-A177-3AD203B41FA5}">
                          <a16:colId xmlns:a16="http://schemas.microsoft.com/office/drawing/2014/main" val="1762353656"/>
                        </a:ext>
                      </a:extLst>
                    </a:gridCol>
                    <a:gridCol w="2047461">
                      <a:extLst>
                        <a:ext uri="{9D8B030D-6E8A-4147-A177-3AD203B41FA5}">
                          <a16:colId xmlns:a16="http://schemas.microsoft.com/office/drawing/2014/main" val="728619838"/>
                        </a:ext>
                      </a:extLst>
                    </a:gridCol>
                  </a:tblGrid>
                  <a:tr h="370840">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Input : Energy (MeV)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Output:</a:t>
                          </a:r>
                          <a:r>
                            <a:rPr lang="en-US" altLang="ja-JP" sz="1800" baseline="0" dirty="0">
                              <a:solidFill>
                                <a:schemeClr val="bg1"/>
                              </a:solidFill>
                              <a:latin typeface="Times New Roman" panose="02020603050405020304" pitchFamily="18" charset="0"/>
                              <a:cs typeface="Times New Roman" panose="02020603050405020304" pitchFamily="18" charset="0"/>
                            </a:rPr>
                            <a:t> </a:t>
                          </a:r>
                          <a:r>
                            <a:rPr lang="en-US" altLang="ja-JP" sz="18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sz="1800" i="1" smtClean="0">
                                      <a:solidFill>
                                        <a:schemeClr val="bg1"/>
                                      </a:solidFill>
                                      <a:latin typeface="Cambria Math" panose="02040503050406030204" pitchFamily="18" charset="0"/>
                                      <a:cs typeface="Times New Roman" panose="02020603050405020304" pitchFamily="18" charset="0"/>
                                    </a:rPr>
                                  </m:ctrlPr>
                                </m:sSubSupPr>
                                <m:e>
                                  <m:r>
                                    <a:rPr lang="en-US" altLang="ja-JP" sz="1800" b="0" i="1" smtClean="0">
                                      <a:solidFill>
                                        <a:schemeClr val="bg1"/>
                                      </a:solidFill>
                                      <a:latin typeface="Cambria Math" panose="02040503050406030204" pitchFamily="18" charset="0"/>
                                      <a:cs typeface="Times New Roman" panose="02020603050405020304" pitchFamily="18" charset="0"/>
                                    </a:rPr>
                                    <m:t>𝑣</m:t>
                                  </m:r>
                                </m:e>
                                <m:sub>
                                  <m:r>
                                    <a:rPr lang="en-US" altLang="ja-JP" sz="1800" b="0" i="1" smtClean="0">
                                      <a:solidFill>
                                        <a:schemeClr val="bg1"/>
                                      </a:solidFill>
                                      <a:latin typeface="Cambria Math" panose="02040503050406030204" pitchFamily="18" charset="0"/>
                                      <a:cs typeface="Times New Roman" panose="02020603050405020304" pitchFamily="18" charset="0"/>
                                    </a:rPr>
                                    <m:t>𝑅</m:t>
                                  </m:r>
                                </m:sub>
                                <m:sup>
                                  <m:r>
                                    <a:rPr lang="en-US" altLang="ja-JP" sz="1800" b="0" i="1" smtClean="0">
                                      <a:solidFill>
                                        <a:schemeClr val="bg1"/>
                                      </a:solidFill>
                                      <a:latin typeface="Cambria Math" panose="02040503050406030204" pitchFamily="18" charset="0"/>
                                      <a:cs typeface="Times New Roman" panose="02020603050405020304" pitchFamily="18" charset="0"/>
                                    </a:rPr>
                                    <m:t>0</m:t>
                                  </m:r>
                                </m:sup>
                              </m:sSubSup>
                            </m:oMath>
                          </a14:m>
                          <a:r>
                            <a:rPr kumimoji="1" lang="ja-JP" altLang="en-US" dirty="0">
                              <a:solidFill>
                                <a:schemeClr val="bg1"/>
                              </a:solidFill>
                              <a:latin typeface="Times New Roman" panose="02020603050405020304" pitchFamily="18" charset="0"/>
                              <a:cs typeface="Times New Roman" panose="02020603050405020304" pitchFamily="18" charset="0"/>
                            </a:rPr>
                            <a:t> </a:t>
                          </a:r>
                          <a:r>
                            <a:rPr kumimoji="1" lang="en-US" altLang="ja-JP" dirty="0">
                              <a:solidFill>
                                <a:schemeClr val="bg1"/>
                              </a:solidFill>
                              <a:latin typeface="Times New Roman" panose="02020603050405020304" pitchFamily="18" charset="0"/>
                              <a:cs typeface="Times New Roman" panose="02020603050405020304" pitchFamily="18" charset="0"/>
                            </a:rPr>
                            <a:t>(MeV)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96853430"/>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6</a:t>
                          </a:r>
                        </a:p>
                      </a:txBody>
                      <a:tcPr/>
                    </a:tc>
                    <a:tc>
                      <a:txBody>
                        <a:bodyPr/>
                        <a:lstStyle/>
                        <a:p>
                          <a:pPr algn="ctr"/>
                          <a:r>
                            <a:rPr kumimoji="1" lang="en-US" altLang="ja-JP" sz="2000" b="1" dirty="0">
                              <a:latin typeface="Times New Roman" panose="02020603050405020304" pitchFamily="18" charset="0"/>
                              <a:cs typeface="Times New Roman" panose="02020603050405020304" pitchFamily="18" charset="0"/>
                            </a:rPr>
                            <a:t>50.0</a:t>
                          </a:r>
                          <a:endParaRPr kumimoji="1" lang="ja-JP" alt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52936131"/>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7</a:t>
                          </a:r>
                          <a:endParaRPr kumimoji="1" lang="ja-JP" altLang="en-US" sz="20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49.0</a:t>
                          </a:r>
                        </a:p>
                      </a:txBody>
                      <a:tcPr/>
                    </a:tc>
                    <a:extLst>
                      <a:ext uri="{0D108BD9-81ED-4DB2-BD59-A6C34878D82A}">
                        <a16:rowId xmlns:a16="http://schemas.microsoft.com/office/drawing/2014/main" val="4232639203"/>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15</a:t>
                          </a:r>
                        </a:p>
                      </a:txBody>
                      <a:tcPr/>
                    </a:tc>
                    <a:tc>
                      <a:txBody>
                        <a:bodyPr/>
                        <a:lstStyle/>
                        <a:p>
                          <a:pPr algn="ctr"/>
                          <a:r>
                            <a:rPr kumimoji="1" lang="en-US" altLang="ja-JP" sz="2000" b="1" dirty="0">
                              <a:latin typeface="Times New Roman" panose="02020603050405020304" pitchFamily="18" charset="0"/>
                              <a:cs typeface="Times New Roman" panose="02020603050405020304" pitchFamily="18" charset="0"/>
                            </a:rPr>
                            <a:t>48.8</a:t>
                          </a:r>
                          <a:endParaRPr kumimoji="1" lang="ja-JP" alt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3876811"/>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17</a:t>
                          </a:r>
                          <a:endParaRPr kumimoji="1" lang="ja-JP" altLang="en-US" sz="20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47.6</a:t>
                          </a:r>
                        </a:p>
                      </a:txBody>
                      <a:tcPr/>
                    </a:tc>
                    <a:extLst>
                      <a:ext uri="{0D108BD9-81ED-4DB2-BD59-A6C34878D82A}">
                        <a16:rowId xmlns:a16="http://schemas.microsoft.com/office/drawing/2014/main" val="478602275"/>
                      </a:ext>
                    </a:extLst>
                  </a:tr>
                </a:tbl>
              </a:graphicData>
            </a:graphic>
          </p:graphicFrame>
        </mc:Choice>
        <mc:Fallback xmlns="">
          <p:graphicFrame>
            <p:nvGraphicFramePr>
              <p:cNvPr id="16" name="表 2">
                <a:extLst>
                  <a:ext uri="{FF2B5EF4-FFF2-40B4-BE49-F238E27FC236}">
                    <a16:creationId xmlns:a16="http://schemas.microsoft.com/office/drawing/2014/main" id="{6763F12E-9D73-8266-1F99-BA9502AEFE1A}"/>
                  </a:ext>
                </a:extLst>
              </p:cNvPr>
              <p:cNvGraphicFramePr>
                <a:graphicFrameLocks noGrp="1"/>
              </p:cNvGraphicFramePr>
              <p:nvPr>
                <p:extLst>
                  <p:ext uri="{D42A27DB-BD31-4B8C-83A1-F6EECF244321}">
                    <p14:modId xmlns:p14="http://schemas.microsoft.com/office/powerpoint/2010/main" val="2170322963"/>
                  </p:ext>
                </p:extLst>
              </p:nvPr>
            </p:nvGraphicFramePr>
            <p:xfrm>
              <a:off x="1000688" y="2813137"/>
              <a:ext cx="4443393" cy="1956245"/>
            </p:xfrm>
            <a:graphic>
              <a:graphicData uri="http://schemas.openxmlformats.org/drawingml/2006/table">
                <a:tbl>
                  <a:tblPr firstRow="1" bandRow="1">
                    <a:tableStyleId>{5C22544A-7EE6-4342-B048-85BDC9FD1C3A}</a:tableStyleId>
                  </a:tblPr>
                  <a:tblGrid>
                    <a:gridCol w="2395932">
                      <a:extLst>
                        <a:ext uri="{9D8B030D-6E8A-4147-A177-3AD203B41FA5}">
                          <a16:colId xmlns:a16="http://schemas.microsoft.com/office/drawing/2014/main" val="1762353656"/>
                        </a:ext>
                      </a:extLst>
                    </a:gridCol>
                    <a:gridCol w="2047461">
                      <a:extLst>
                        <a:ext uri="{9D8B030D-6E8A-4147-A177-3AD203B41FA5}">
                          <a16:colId xmlns:a16="http://schemas.microsoft.com/office/drawing/2014/main" val="728619838"/>
                        </a:ext>
                      </a:extLst>
                    </a:gridCol>
                  </a:tblGrid>
                  <a:tr h="371285">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Input : Energy (MeV)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ja-JP"/>
                        </a:p>
                      </a:txBody>
                      <a:tcPr>
                        <a:blipFill>
                          <a:blip r:embed="rId3"/>
                          <a:stretch>
                            <a:fillRect l="-117560" t="-8197" r="-1190" b="-455738"/>
                          </a:stretch>
                        </a:blipFill>
                      </a:tcPr>
                    </a:tc>
                    <a:extLst>
                      <a:ext uri="{0D108BD9-81ED-4DB2-BD59-A6C34878D82A}">
                        <a16:rowId xmlns:a16="http://schemas.microsoft.com/office/drawing/2014/main" val="1396853430"/>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6</a:t>
                          </a:r>
                        </a:p>
                      </a:txBody>
                      <a:tcPr/>
                    </a:tc>
                    <a:tc>
                      <a:txBody>
                        <a:bodyPr/>
                        <a:lstStyle/>
                        <a:p>
                          <a:pPr algn="ctr"/>
                          <a:r>
                            <a:rPr kumimoji="1" lang="en-US" altLang="ja-JP" sz="2000" b="1" dirty="0">
                              <a:latin typeface="Times New Roman" panose="02020603050405020304" pitchFamily="18" charset="0"/>
                              <a:cs typeface="Times New Roman" panose="02020603050405020304" pitchFamily="18" charset="0"/>
                            </a:rPr>
                            <a:t>50.0</a:t>
                          </a:r>
                          <a:endParaRPr kumimoji="1" lang="ja-JP" alt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52936131"/>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7</a:t>
                          </a:r>
                          <a:endParaRPr kumimoji="1" lang="ja-JP" altLang="en-US" sz="20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49.0</a:t>
                          </a:r>
                        </a:p>
                      </a:txBody>
                      <a:tcPr/>
                    </a:tc>
                    <a:extLst>
                      <a:ext uri="{0D108BD9-81ED-4DB2-BD59-A6C34878D82A}">
                        <a16:rowId xmlns:a16="http://schemas.microsoft.com/office/drawing/2014/main" val="4232639203"/>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15</a:t>
                          </a:r>
                        </a:p>
                      </a:txBody>
                      <a:tcPr/>
                    </a:tc>
                    <a:tc>
                      <a:txBody>
                        <a:bodyPr/>
                        <a:lstStyle/>
                        <a:p>
                          <a:pPr algn="ctr"/>
                          <a:r>
                            <a:rPr kumimoji="1" lang="en-US" altLang="ja-JP" sz="2000" b="1" dirty="0">
                              <a:latin typeface="Times New Roman" panose="02020603050405020304" pitchFamily="18" charset="0"/>
                              <a:cs typeface="Times New Roman" panose="02020603050405020304" pitchFamily="18" charset="0"/>
                            </a:rPr>
                            <a:t>48.8</a:t>
                          </a:r>
                          <a:endParaRPr kumimoji="1" lang="ja-JP" alt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3876811"/>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17</a:t>
                          </a:r>
                          <a:endParaRPr kumimoji="1" lang="ja-JP" altLang="en-US" sz="20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47.6</a:t>
                          </a:r>
                        </a:p>
                      </a:txBody>
                      <a:tcPr/>
                    </a:tc>
                    <a:extLst>
                      <a:ext uri="{0D108BD9-81ED-4DB2-BD59-A6C34878D82A}">
                        <a16:rowId xmlns:a16="http://schemas.microsoft.com/office/drawing/2014/main" val="478602275"/>
                      </a:ext>
                    </a:extLst>
                  </a:tr>
                </a:tbl>
              </a:graphicData>
            </a:graphic>
          </p:graphicFrame>
        </mc:Fallback>
      </mc:AlternateContent>
      <p:pic>
        <p:nvPicPr>
          <p:cNvPr id="17" name="図 16">
            <a:extLst>
              <a:ext uri="{FF2B5EF4-FFF2-40B4-BE49-F238E27FC236}">
                <a16:creationId xmlns:a16="http://schemas.microsoft.com/office/drawing/2014/main" id="{82CC1319-B131-B893-D490-BC22ED8301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86129" y="2653932"/>
            <a:ext cx="3134245" cy="3227232"/>
          </a:xfrm>
          <a:prstGeom prst="rect">
            <a:avLst/>
          </a:prstGeom>
        </p:spPr>
      </p:pic>
      <mc:AlternateContent xmlns:mc="http://schemas.openxmlformats.org/markup-compatibility/2006" xmlns:a14="http://schemas.microsoft.com/office/drawing/2010/main">
        <mc:Choice Requires="a14">
          <p:sp>
            <p:nvSpPr>
              <p:cNvPr id="21" name="コンテンツ プレースホルダー 2">
                <a:extLst>
                  <a:ext uri="{FF2B5EF4-FFF2-40B4-BE49-F238E27FC236}">
                    <a16:creationId xmlns:a16="http://schemas.microsoft.com/office/drawing/2014/main" id="{C1DE1E23-9402-274A-2ADF-3C282EBF066C}"/>
                  </a:ext>
                </a:extLst>
              </p:cNvPr>
              <p:cNvSpPr txBox="1">
                <a:spLocks/>
              </p:cNvSpPr>
              <p:nvPr/>
            </p:nvSpPr>
            <p:spPr>
              <a:xfrm>
                <a:off x="1368911" y="2106828"/>
                <a:ext cx="4319992" cy="7273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solidFill>
                      <a:prstClr val="black"/>
                    </a:solidFill>
                    <a:latin typeface="Times New Roman" panose="02020603050405020304" pitchFamily="18" charset="0"/>
                    <a:cs typeface="Times New Roman" panose="02020603050405020304" pitchFamily="18" charset="0"/>
                  </a:rPr>
                  <a:t>1, Collect</a:t>
                </a:r>
                <a:r>
                  <a:rPr lang="en-US" altLang="ja-JP" dirty="0">
                    <a:latin typeface="Times New Roman" panose="02020603050405020304" pitchFamily="18" charset="0"/>
                    <a:cs typeface="Times New Roman" panose="02020603050405020304" pitchFamily="18" charset="0"/>
                  </a:rPr>
                  <a:t> the </a:t>
                </a:r>
                <a14:m>
                  <m:oMath xmlns:m="http://schemas.openxmlformats.org/officeDocument/2006/math">
                    <m:sSubSup>
                      <m:sSubSupPr>
                        <m:ctrlPr>
                          <a:rPr lang="en-US" altLang="ja-JP" i="1" smtClean="0">
                            <a:solidFill>
                              <a:prstClr val="black"/>
                            </a:solidFill>
                            <a:latin typeface="Cambria Math" panose="02040503050406030204" pitchFamily="18" charset="0"/>
                            <a:cs typeface="Times New Roman" panose="02020603050405020304" pitchFamily="18" charset="0"/>
                          </a:rPr>
                        </m:ctrlPr>
                      </m:sSubSupPr>
                      <m:e>
                        <m:r>
                          <a:rPr lang="en-US" altLang="ja-JP" b="0" i="1" smtClean="0">
                            <a:solidFill>
                              <a:prstClr val="black"/>
                            </a:solidFill>
                            <a:latin typeface="Cambria Math" panose="02040503050406030204" pitchFamily="18" charset="0"/>
                            <a:cs typeface="Times New Roman" panose="02020603050405020304" pitchFamily="18" charset="0"/>
                          </a:rPr>
                          <m:t>𝑣</m:t>
                        </m:r>
                      </m:e>
                      <m:sub>
                        <m:r>
                          <a:rPr lang="en-US" altLang="ja-JP" b="0" i="1" smtClean="0">
                            <a:solidFill>
                              <a:prstClr val="black"/>
                            </a:solidFill>
                            <a:latin typeface="Cambria Math" panose="02040503050406030204" pitchFamily="18" charset="0"/>
                            <a:cs typeface="Times New Roman" panose="02020603050405020304" pitchFamily="18" charset="0"/>
                          </a:rPr>
                          <m:t>𝑅</m:t>
                        </m:r>
                      </m:sub>
                      <m:sup>
                        <m:r>
                          <a:rPr lang="en-US" altLang="ja-JP" b="0" i="1" smtClean="0">
                            <a:solidFill>
                              <a:prstClr val="black"/>
                            </a:solidFill>
                            <a:latin typeface="Cambria Math" panose="02040503050406030204" pitchFamily="18" charset="0"/>
                            <a:cs typeface="Times New Roman" panose="02020603050405020304" pitchFamily="18" charset="0"/>
                          </a:rPr>
                          <m:t>0</m:t>
                        </m:r>
                      </m:sup>
                    </m:sSubSup>
                    <m:d>
                      <m:dPr>
                        <m:ctrlPr>
                          <a:rPr lang="en-US" altLang="ja-JP" b="0" i="1" smtClean="0">
                            <a:solidFill>
                              <a:prstClr val="black"/>
                            </a:solidFill>
                            <a:latin typeface="Cambria Math" panose="02040503050406030204" pitchFamily="18" charset="0"/>
                            <a:cs typeface="Times New Roman" panose="02020603050405020304" pitchFamily="18" charset="0"/>
                          </a:rPr>
                        </m:ctrlPr>
                      </m:dPr>
                      <m:e>
                        <m:r>
                          <a:rPr lang="en-US" altLang="ja-JP" b="0" i="1" smtClean="0">
                            <a:solidFill>
                              <a:prstClr val="black"/>
                            </a:solidFill>
                            <a:latin typeface="Cambria Math" panose="02040503050406030204" pitchFamily="18" charset="0"/>
                            <a:cs typeface="Times New Roman" panose="02020603050405020304" pitchFamily="18" charset="0"/>
                          </a:rPr>
                          <m:t>𝐸</m:t>
                        </m:r>
                      </m:e>
                    </m:d>
                  </m:oMath>
                </a14:m>
                <a:r>
                  <a:rPr lang="en-US" altLang="ja-JP" dirty="0">
                    <a:latin typeface="Times New Roman" panose="02020603050405020304" pitchFamily="18" charset="0"/>
                    <a:cs typeface="Times New Roman" panose="02020603050405020304" pitchFamily="18" charset="0"/>
                  </a:rPr>
                  <a:t> list  </a:t>
                </a:r>
                <a:endParaRPr lang="ja-JP" altLang="en-US" dirty="0">
                  <a:latin typeface="Times New Roman" panose="02020603050405020304" pitchFamily="18" charset="0"/>
                  <a:cs typeface="Times New Roman" panose="02020603050405020304" pitchFamily="18" charset="0"/>
                </a:endParaRPr>
              </a:p>
            </p:txBody>
          </p:sp>
        </mc:Choice>
        <mc:Fallback xmlns="">
          <p:sp>
            <p:nvSpPr>
              <p:cNvPr id="21" name="コンテンツ プレースホルダー 2">
                <a:extLst>
                  <a:ext uri="{FF2B5EF4-FFF2-40B4-BE49-F238E27FC236}">
                    <a16:creationId xmlns:a16="http://schemas.microsoft.com/office/drawing/2014/main" id="{C1DE1E23-9402-274A-2ADF-3C282EBF066C}"/>
                  </a:ext>
                </a:extLst>
              </p:cNvPr>
              <p:cNvSpPr txBox="1">
                <a:spLocks noRot="1" noChangeAspect="1" noMove="1" noResize="1" noEditPoints="1" noAdjustHandles="1" noChangeArrowheads="1" noChangeShapeType="1" noTextEdit="1"/>
              </p:cNvSpPr>
              <p:nvPr/>
            </p:nvSpPr>
            <p:spPr>
              <a:xfrm>
                <a:off x="1368911" y="2106828"/>
                <a:ext cx="4319992" cy="727332"/>
              </a:xfrm>
              <a:prstGeom prst="rect">
                <a:avLst/>
              </a:prstGeom>
              <a:blipFill>
                <a:blip r:embed="rId5"/>
                <a:stretch>
                  <a:fillRect l="-2966" t="-134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コンテンツ プレースホルダー 2">
                <a:extLst>
                  <a:ext uri="{FF2B5EF4-FFF2-40B4-BE49-F238E27FC236}">
                    <a16:creationId xmlns:a16="http://schemas.microsoft.com/office/drawing/2014/main" id="{CFC57D77-9A4D-501B-A676-50F9B7644AF5}"/>
                  </a:ext>
                </a:extLst>
              </p:cNvPr>
              <p:cNvSpPr txBox="1">
                <a:spLocks/>
              </p:cNvSpPr>
              <p:nvPr/>
            </p:nvSpPr>
            <p:spPr>
              <a:xfrm>
                <a:off x="6287530" y="2105681"/>
                <a:ext cx="4752543" cy="501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solidFill>
                      <a:prstClr val="black"/>
                    </a:solidFill>
                    <a:latin typeface="Times New Roman" panose="02020603050405020304" pitchFamily="18" charset="0"/>
                    <a:cs typeface="Times New Roman" panose="02020603050405020304" pitchFamily="18" charset="0"/>
                  </a:rPr>
                  <a:t>2, Predict</a:t>
                </a:r>
                <a:r>
                  <a:rPr lang="en-US" altLang="ja-JP" dirty="0">
                    <a:latin typeface="Times New Roman" panose="02020603050405020304" pitchFamily="18" charset="0"/>
                    <a:cs typeface="Times New Roman" panose="02020603050405020304" pitchFamily="18" charset="0"/>
                  </a:rPr>
                  <a:t> the </a:t>
                </a:r>
                <a14:m>
                  <m:oMath xmlns:m="http://schemas.openxmlformats.org/officeDocument/2006/math">
                    <m:sSubSup>
                      <m:sSubSupPr>
                        <m:ctrlPr>
                          <a:rPr lang="en-US" altLang="ja-JP" i="1" smtClean="0">
                            <a:solidFill>
                              <a:prstClr val="black"/>
                            </a:solidFill>
                            <a:latin typeface="Cambria Math" panose="02040503050406030204" pitchFamily="18" charset="0"/>
                            <a:cs typeface="Times New Roman" panose="02020603050405020304" pitchFamily="18" charset="0"/>
                          </a:rPr>
                        </m:ctrlPr>
                      </m:sSubSupPr>
                      <m:e>
                        <m:r>
                          <a:rPr lang="en-US" altLang="ja-JP" b="0" i="1" smtClean="0">
                            <a:solidFill>
                              <a:prstClr val="black"/>
                            </a:solidFill>
                            <a:latin typeface="Cambria Math" panose="02040503050406030204" pitchFamily="18" charset="0"/>
                            <a:cs typeface="Times New Roman" panose="02020603050405020304" pitchFamily="18" charset="0"/>
                          </a:rPr>
                          <m:t>𝑣</m:t>
                        </m:r>
                      </m:e>
                      <m:sub>
                        <m:r>
                          <a:rPr lang="en-US" altLang="ja-JP" b="0" i="1" smtClean="0">
                            <a:solidFill>
                              <a:prstClr val="black"/>
                            </a:solidFill>
                            <a:latin typeface="Cambria Math" panose="02040503050406030204" pitchFamily="18" charset="0"/>
                            <a:cs typeface="Times New Roman" panose="02020603050405020304" pitchFamily="18" charset="0"/>
                          </a:rPr>
                          <m:t>𝑅</m:t>
                        </m:r>
                      </m:sub>
                      <m:sup>
                        <m:r>
                          <a:rPr lang="en-US" altLang="ja-JP" b="0" i="1" smtClean="0">
                            <a:solidFill>
                              <a:prstClr val="black"/>
                            </a:solidFill>
                            <a:latin typeface="Cambria Math" panose="02040503050406030204" pitchFamily="18" charset="0"/>
                            <a:cs typeface="Times New Roman" panose="02020603050405020304" pitchFamily="18" charset="0"/>
                          </a:rPr>
                          <m:t>0</m:t>
                        </m:r>
                      </m:sup>
                    </m:sSubSup>
                    <m:d>
                      <m:dPr>
                        <m:ctrlPr>
                          <a:rPr lang="en-US" altLang="ja-JP" b="0" i="1" smtClean="0">
                            <a:solidFill>
                              <a:prstClr val="black"/>
                            </a:solidFill>
                            <a:latin typeface="Cambria Math" panose="02040503050406030204" pitchFamily="18" charset="0"/>
                            <a:cs typeface="Times New Roman" panose="02020603050405020304" pitchFamily="18" charset="0"/>
                          </a:rPr>
                        </m:ctrlPr>
                      </m:dPr>
                      <m:e>
                        <m:r>
                          <a:rPr lang="en-US" altLang="ja-JP" b="0" i="1" smtClean="0">
                            <a:solidFill>
                              <a:prstClr val="black"/>
                            </a:solidFill>
                            <a:latin typeface="Cambria Math" panose="02040503050406030204" pitchFamily="18" charset="0"/>
                            <a:cs typeface="Times New Roman" panose="02020603050405020304" pitchFamily="18" charset="0"/>
                          </a:rPr>
                          <m:t>𝐸</m:t>
                        </m:r>
                      </m:e>
                    </m:d>
                  </m:oMath>
                </a14:m>
                <a:r>
                  <a:rPr lang="en-US" altLang="ja-JP" dirty="0">
                    <a:latin typeface="Times New Roman" panose="02020603050405020304" pitchFamily="18" charset="0"/>
                    <a:cs typeface="Times New Roman" panose="02020603050405020304" pitchFamily="18" charset="0"/>
                  </a:rPr>
                  <a:t> using ML   </a:t>
                </a:r>
                <a:endParaRPr lang="ja-JP" altLang="en-US" dirty="0">
                  <a:latin typeface="Times New Roman" panose="02020603050405020304" pitchFamily="18" charset="0"/>
                  <a:cs typeface="Times New Roman" panose="02020603050405020304" pitchFamily="18" charset="0"/>
                </a:endParaRPr>
              </a:p>
            </p:txBody>
          </p:sp>
        </mc:Choice>
        <mc:Fallback xmlns="">
          <p:sp>
            <p:nvSpPr>
              <p:cNvPr id="22" name="コンテンツ プレースホルダー 2">
                <a:extLst>
                  <a:ext uri="{FF2B5EF4-FFF2-40B4-BE49-F238E27FC236}">
                    <a16:creationId xmlns:a16="http://schemas.microsoft.com/office/drawing/2014/main" id="{CFC57D77-9A4D-501B-A676-50F9B7644AF5}"/>
                  </a:ext>
                </a:extLst>
              </p:cNvPr>
              <p:cNvSpPr txBox="1">
                <a:spLocks noRot="1" noChangeAspect="1" noMove="1" noResize="1" noEditPoints="1" noAdjustHandles="1" noChangeArrowheads="1" noChangeShapeType="1" noTextEdit="1"/>
              </p:cNvSpPr>
              <p:nvPr/>
            </p:nvSpPr>
            <p:spPr>
              <a:xfrm>
                <a:off x="6287530" y="2105681"/>
                <a:ext cx="4752543" cy="501921"/>
              </a:xfrm>
              <a:prstGeom prst="rect">
                <a:avLst/>
              </a:prstGeom>
              <a:blipFill>
                <a:blip r:embed="rId6"/>
                <a:stretch>
                  <a:fillRect l="-2564" t="-18072" r="-3718" b="-30120"/>
                </a:stretch>
              </a:blipFill>
            </p:spPr>
            <p:txBody>
              <a:bodyPr/>
              <a:lstStyle/>
              <a:p>
                <a:r>
                  <a:rPr lang="ja-JP" altLang="en-US">
                    <a:noFill/>
                  </a:rPr>
                  <a:t> </a:t>
                </a:r>
              </a:p>
            </p:txBody>
          </p:sp>
        </mc:Fallback>
      </mc:AlternateContent>
      <p:sp>
        <p:nvSpPr>
          <p:cNvPr id="24" name="コンテンツ プレースホルダー 2">
            <a:extLst>
              <a:ext uri="{FF2B5EF4-FFF2-40B4-BE49-F238E27FC236}">
                <a16:creationId xmlns:a16="http://schemas.microsoft.com/office/drawing/2014/main" id="{6694E5E6-C9C8-5FB9-01B2-87191030595E}"/>
              </a:ext>
            </a:extLst>
          </p:cNvPr>
          <p:cNvSpPr txBox="1">
            <a:spLocks/>
          </p:cNvSpPr>
          <p:nvPr/>
        </p:nvSpPr>
        <p:spPr>
          <a:xfrm>
            <a:off x="5841901" y="3638556"/>
            <a:ext cx="891256" cy="828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800" dirty="0">
                <a:solidFill>
                  <a:prstClr val="black"/>
                </a:solidFill>
                <a:latin typeface="Times New Roman" panose="02020603050405020304" pitchFamily="18" charset="0"/>
                <a:cs typeface="Times New Roman" panose="02020603050405020304" pitchFamily="18" charset="0"/>
              </a:rPr>
              <a:t>⇒</a:t>
            </a:r>
            <a:endParaRPr lang="ja-JP" altLang="en-US" sz="4800" dirty="0">
              <a:latin typeface="Times New Roman" panose="02020603050405020304" pitchFamily="18" charset="0"/>
              <a:cs typeface="Times New Roman" panose="02020603050405020304" pitchFamily="18" charset="0"/>
            </a:endParaRPr>
          </a:p>
        </p:txBody>
      </p:sp>
      <p:sp>
        <p:nvSpPr>
          <p:cNvPr id="9" name="正方形/長方形 8">
            <a:extLst>
              <a:ext uri="{FF2B5EF4-FFF2-40B4-BE49-F238E27FC236}">
                <a16:creationId xmlns:a16="http://schemas.microsoft.com/office/drawing/2014/main" id="{886588AB-8E18-EF13-0FAA-A1152022D649}"/>
              </a:ext>
            </a:extLst>
          </p:cNvPr>
          <p:cNvSpPr/>
          <p:nvPr/>
        </p:nvSpPr>
        <p:spPr>
          <a:xfrm>
            <a:off x="1003657" y="1511467"/>
            <a:ext cx="10022867" cy="480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コンテンツ プレースホルダー 2">
                <a:extLst>
                  <a:ext uri="{FF2B5EF4-FFF2-40B4-BE49-F238E27FC236}">
                    <a16:creationId xmlns:a16="http://schemas.microsoft.com/office/drawing/2014/main" id="{DC246FB8-A498-48DC-A3D8-AA35C188E319}"/>
                  </a:ext>
                </a:extLst>
              </p:cNvPr>
              <p:cNvSpPr txBox="1">
                <a:spLocks/>
              </p:cNvSpPr>
              <p:nvPr/>
            </p:nvSpPr>
            <p:spPr>
              <a:xfrm>
                <a:off x="953962" y="1511467"/>
                <a:ext cx="10145745" cy="523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prstClr val="black"/>
                    </a:solidFill>
                    <a:latin typeface="Times New Roman" panose="02020603050405020304" pitchFamily="18" charset="0"/>
                    <a:cs typeface="Times New Roman" panose="02020603050405020304" pitchFamily="18" charset="0"/>
                  </a:rPr>
                  <a:t>☆ </a:t>
                </a:r>
                <a:r>
                  <a:rPr lang="en-US" altLang="ja-JP" dirty="0">
                    <a:solidFill>
                      <a:prstClr val="black"/>
                    </a:solidFill>
                    <a:latin typeface="Times New Roman" panose="02020603050405020304" pitchFamily="18" charset="0"/>
                    <a:cs typeface="Times New Roman" panose="02020603050405020304" pitchFamily="18" charset="0"/>
                  </a:rPr>
                  <a:t>Predict</a:t>
                </a:r>
                <a:r>
                  <a:rPr lang="en-US" altLang="ja-JP" dirty="0">
                    <a:latin typeface="Times New Roman" panose="02020603050405020304" pitchFamily="18" charset="0"/>
                    <a:cs typeface="Times New Roman" panose="02020603050405020304" pitchFamily="18" charset="0"/>
                  </a:rPr>
                  <a:t> the energy dependence of </a:t>
                </a:r>
                <a14:m>
                  <m:oMath xmlns:m="http://schemas.openxmlformats.org/officeDocument/2006/math">
                    <m:sSubSup>
                      <m:sSubSupPr>
                        <m:ctrlPr>
                          <a:rPr lang="en-US" altLang="ja-JP" i="1" smtClean="0">
                            <a:solidFill>
                              <a:prstClr val="black"/>
                            </a:solidFill>
                            <a:latin typeface="Cambria Math" panose="02040503050406030204" pitchFamily="18" charset="0"/>
                            <a:cs typeface="Times New Roman" panose="02020603050405020304" pitchFamily="18" charset="0"/>
                          </a:rPr>
                        </m:ctrlPr>
                      </m:sSubSupPr>
                      <m:e>
                        <m:r>
                          <a:rPr lang="en-US" altLang="ja-JP" b="0" i="1" smtClean="0">
                            <a:solidFill>
                              <a:prstClr val="black"/>
                            </a:solidFill>
                            <a:latin typeface="Cambria Math" panose="02040503050406030204" pitchFamily="18" charset="0"/>
                            <a:cs typeface="Times New Roman" panose="02020603050405020304" pitchFamily="18" charset="0"/>
                          </a:rPr>
                          <m:t>𝑣</m:t>
                        </m:r>
                      </m:e>
                      <m:sub>
                        <m:r>
                          <a:rPr lang="en-US" altLang="ja-JP" b="0" i="1" smtClean="0">
                            <a:solidFill>
                              <a:prstClr val="black"/>
                            </a:solidFill>
                            <a:latin typeface="Cambria Math" panose="02040503050406030204" pitchFamily="18" charset="0"/>
                            <a:cs typeface="Times New Roman" panose="02020603050405020304" pitchFamily="18" charset="0"/>
                          </a:rPr>
                          <m:t>𝑅</m:t>
                        </m:r>
                      </m:sub>
                      <m:sup>
                        <m:r>
                          <a:rPr lang="en-US" altLang="ja-JP" b="0" i="1" smtClean="0">
                            <a:solidFill>
                              <a:prstClr val="black"/>
                            </a:solidFill>
                            <a:latin typeface="Cambria Math" panose="02040503050406030204" pitchFamily="18" charset="0"/>
                            <a:cs typeface="Times New Roman" panose="02020603050405020304" pitchFamily="18" charset="0"/>
                          </a:rPr>
                          <m:t>0</m:t>
                        </m:r>
                      </m:sup>
                    </m:sSubSup>
                    <m:r>
                      <a:rPr lang="en-US" altLang="ja-JP" b="0" i="1" smtClean="0">
                        <a:solidFill>
                          <a:prstClr val="black"/>
                        </a:solidFill>
                        <a:latin typeface="Cambria Math" panose="02040503050406030204" pitchFamily="18" charset="0"/>
                        <a:cs typeface="Times New Roman" panose="02020603050405020304" pitchFamily="18" charset="0"/>
                      </a:rPr>
                      <m:t>(</m:t>
                    </m:r>
                    <m:r>
                      <a:rPr lang="en-US" altLang="ja-JP" b="0" i="1" smtClean="0">
                        <a:solidFill>
                          <a:prstClr val="black"/>
                        </a:solidFill>
                        <a:latin typeface="Cambria Math" panose="02040503050406030204" pitchFamily="18" charset="0"/>
                        <a:cs typeface="Times New Roman" panose="02020603050405020304" pitchFamily="18" charset="0"/>
                      </a:rPr>
                      <m:t>𝐸</m:t>
                    </m:r>
                    <m:r>
                      <a:rPr lang="en-US" altLang="ja-JP" b="0" i="1" smtClean="0">
                        <a:solidFill>
                          <a:prstClr val="black"/>
                        </a:solidFill>
                        <a:latin typeface="Cambria Math" panose="02040503050406030204" pitchFamily="18" charset="0"/>
                        <a:cs typeface="Times New Roman" panose="02020603050405020304" pitchFamily="18" charset="0"/>
                      </a:rPr>
                      <m:t>)</m:t>
                    </m:r>
                  </m:oMath>
                </a14:m>
                <a:r>
                  <a:rPr lang="en-US" altLang="ja-JP" dirty="0">
                    <a:latin typeface="Times New Roman" panose="02020603050405020304" pitchFamily="18" charset="0"/>
                    <a:cs typeface="Times New Roman" panose="02020603050405020304" pitchFamily="18" charset="0"/>
                  </a:rPr>
                  <a:t> by the following process. </a:t>
                </a:r>
                <a:endParaRPr lang="ja-JP" altLang="en-US" dirty="0">
                  <a:latin typeface="Times New Roman" panose="02020603050405020304" pitchFamily="18" charset="0"/>
                  <a:cs typeface="Times New Roman" panose="02020603050405020304" pitchFamily="18" charset="0"/>
                </a:endParaRPr>
              </a:p>
            </p:txBody>
          </p:sp>
        </mc:Choice>
        <mc:Fallback xmlns="">
          <p:sp>
            <p:nvSpPr>
              <p:cNvPr id="14" name="コンテンツ プレースホルダー 2">
                <a:extLst>
                  <a:ext uri="{FF2B5EF4-FFF2-40B4-BE49-F238E27FC236}">
                    <a16:creationId xmlns:a16="http://schemas.microsoft.com/office/drawing/2014/main" id="{DC246FB8-A498-48DC-A3D8-AA35C188E319}"/>
                  </a:ext>
                </a:extLst>
              </p:cNvPr>
              <p:cNvSpPr txBox="1">
                <a:spLocks noRot="1" noChangeAspect="1" noMove="1" noResize="1" noEditPoints="1" noAdjustHandles="1" noChangeArrowheads="1" noChangeShapeType="1" noTextEdit="1"/>
              </p:cNvSpPr>
              <p:nvPr/>
            </p:nvSpPr>
            <p:spPr>
              <a:xfrm>
                <a:off x="953962" y="1511467"/>
                <a:ext cx="10145745" cy="523220"/>
              </a:xfrm>
              <a:prstGeom prst="rect">
                <a:avLst/>
              </a:prstGeom>
              <a:blipFill>
                <a:blip r:embed="rId7"/>
                <a:stretch>
                  <a:fillRect l="-1201" t="-20930" r="-1081" b="-2674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60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a:extLst>
              <a:ext uri="{FF2B5EF4-FFF2-40B4-BE49-F238E27FC236}">
                <a16:creationId xmlns:a16="http://schemas.microsoft.com/office/drawing/2014/main" id="{F94523EF-76B2-ADCD-62B9-CC008DDF1526}"/>
              </a:ext>
            </a:extLst>
          </p:cNvPr>
          <p:cNvSpPr txBox="1">
            <a:spLocks/>
          </p:cNvSpPr>
          <p:nvPr/>
        </p:nvSpPr>
        <p:spPr>
          <a:xfrm>
            <a:off x="2085975" y="-146597"/>
            <a:ext cx="8639690" cy="1308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Framework: Research Procedure</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
        <p:nvSpPr>
          <p:cNvPr id="35" name="スライド番号プレースホルダー 4">
            <a:extLst>
              <a:ext uri="{FF2B5EF4-FFF2-40B4-BE49-F238E27FC236}">
                <a16:creationId xmlns:a16="http://schemas.microsoft.com/office/drawing/2014/main" id="{739AC830-F86A-7907-CEEA-F1F30B937979}"/>
              </a:ext>
            </a:extLst>
          </p:cNvPr>
          <p:cNvSpPr txBox="1">
            <a:spLocks/>
          </p:cNvSpPr>
          <p:nvPr/>
        </p:nvSpPr>
        <p:spPr>
          <a:xfrm>
            <a:off x="9876787" y="6508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7</a:t>
            </a:fld>
            <a:endParaRPr kumimoji="1" lang="ja-JP" altLang="en-US" sz="1800" dirty="0"/>
          </a:p>
        </p:txBody>
      </p:sp>
      <p:pic>
        <p:nvPicPr>
          <p:cNvPr id="17" name="図 16">
            <a:extLst>
              <a:ext uri="{FF2B5EF4-FFF2-40B4-BE49-F238E27FC236}">
                <a16:creationId xmlns:a16="http://schemas.microsoft.com/office/drawing/2014/main" id="{82CC1319-B131-B893-D490-BC22ED8301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86128" y="2657027"/>
            <a:ext cx="3134245" cy="3227233"/>
          </a:xfrm>
          <a:prstGeom prst="rect">
            <a:avLst/>
          </a:prstGeom>
        </p:spPr>
      </p:pic>
      <p:sp>
        <p:nvSpPr>
          <p:cNvPr id="30" name="正方形/長方形 29">
            <a:extLst>
              <a:ext uri="{FF2B5EF4-FFF2-40B4-BE49-F238E27FC236}">
                <a16:creationId xmlns:a16="http://schemas.microsoft.com/office/drawing/2014/main" id="{D15D102B-F5C0-FA75-E486-82658A9259E6}"/>
              </a:ext>
            </a:extLst>
          </p:cNvPr>
          <p:cNvSpPr/>
          <p:nvPr/>
        </p:nvSpPr>
        <p:spPr>
          <a:xfrm>
            <a:off x="812127" y="887450"/>
            <a:ext cx="10022867" cy="480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19637CB0-A680-44D6-DB39-E3C168285565}"/>
              </a:ext>
            </a:extLst>
          </p:cNvPr>
          <p:cNvSpPr/>
          <p:nvPr/>
        </p:nvSpPr>
        <p:spPr>
          <a:xfrm>
            <a:off x="652428" y="1785452"/>
            <a:ext cx="10730563" cy="4209753"/>
          </a:xfrm>
          <a:prstGeom prst="roundRect">
            <a:avLst>
              <a:gd name="adj" fmla="val 19500"/>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graphicFrame>
            <p:nvGraphicFramePr>
              <p:cNvPr id="19" name="表 2">
                <a:extLst>
                  <a:ext uri="{FF2B5EF4-FFF2-40B4-BE49-F238E27FC236}">
                    <a16:creationId xmlns:a16="http://schemas.microsoft.com/office/drawing/2014/main" id="{33A09A58-3C01-20D8-7E97-C03C9D69BE98}"/>
                  </a:ext>
                </a:extLst>
              </p:cNvPr>
              <p:cNvGraphicFramePr>
                <a:graphicFrameLocks noGrp="1"/>
              </p:cNvGraphicFramePr>
              <p:nvPr>
                <p:extLst>
                  <p:ext uri="{D42A27DB-BD31-4B8C-83A1-F6EECF244321}">
                    <p14:modId xmlns:p14="http://schemas.microsoft.com/office/powerpoint/2010/main" val="300095706"/>
                  </p:ext>
                </p:extLst>
              </p:nvPr>
            </p:nvGraphicFramePr>
            <p:xfrm>
              <a:off x="1000688" y="2813137"/>
              <a:ext cx="4443393" cy="1956245"/>
            </p:xfrm>
            <a:graphic>
              <a:graphicData uri="http://schemas.openxmlformats.org/drawingml/2006/table">
                <a:tbl>
                  <a:tblPr firstRow="1" bandRow="1">
                    <a:tableStyleId>{5C22544A-7EE6-4342-B048-85BDC9FD1C3A}</a:tableStyleId>
                  </a:tblPr>
                  <a:tblGrid>
                    <a:gridCol w="2395932">
                      <a:extLst>
                        <a:ext uri="{9D8B030D-6E8A-4147-A177-3AD203B41FA5}">
                          <a16:colId xmlns:a16="http://schemas.microsoft.com/office/drawing/2014/main" val="1762353656"/>
                        </a:ext>
                      </a:extLst>
                    </a:gridCol>
                    <a:gridCol w="2047461">
                      <a:extLst>
                        <a:ext uri="{9D8B030D-6E8A-4147-A177-3AD203B41FA5}">
                          <a16:colId xmlns:a16="http://schemas.microsoft.com/office/drawing/2014/main" val="728619838"/>
                        </a:ext>
                      </a:extLst>
                    </a:gridCol>
                  </a:tblGrid>
                  <a:tr h="370840">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Input : Energy (MeV)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Output:</a:t>
                          </a:r>
                          <a:r>
                            <a:rPr lang="en-US" altLang="ja-JP" sz="1800" baseline="0" dirty="0">
                              <a:solidFill>
                                <a:schemeClr val="bg1"/>
                              </a:solidFill>
                              <a:latin typeface="Times New Roman" panose="02020603050405020304" pitchFamily="18" charset="0"/>
                              <a:cs typeface="Times New Roman" panose="02020603050405020304" pitchFamily="18" charset="0"/>
                            </a:rPr>
                            <a:t> </a:t>
                          </a:r>
                          <a:r>
                            <a:rPr lang="en-US" altLang="ja-JP" sz="18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sz="1800" i="1" smtClean="0">
                                      <a:solidFill>
                                        <a:schemeClr val="bg1"/>
                                      </a:solidFill>
                                      <a:latin typeface="Cambria Math" panose="02040503050406030204" pitchFamily="18" charset="0"/>
                                      <a:cs typeface="Times New Roman" panose="02020603050405020304" pitchFamily="18" charset="0"/>
                                    </a:rPr>
                                  </m:ctrlPr>
                                </m:sSubSupPr>
                                <m:e>
                                  <m:r>
                                    <a:rPr lang="en-US" altLang="ja-JP" sz="1800" b="0" i="1" smtClean="0">
                                      <a:solidFill>
                                        <a:schemeClr val="bg1"/>
                                      </a:solidFill>
                                      <a:latin typeface="Cambria Math" panose="02040503050406030204" pitchFamily="18" charset="0"/>
                                      <a:cs typeface="Times New Roman" panose="02020603050405020304" pitchFamily="18" charset="0"/>
                                    </a:rPr>
                                    <m:t>𝑣</m:t>
                                  </m:r>
                                </m:e>
                                <m:sub>
                                  <m:r>
                                    <a:rPr lang="en-US" altLang="ja-JP" sz="1800" b="0" i="1" smtClean="0">
                                      <a:solidFill>
                                        <a:schemeClr val="bg1"/>
                                      </a:solidFill>
                                      <a:latin typeface="Cambria Math" panose="02040503050406030204" pitchFamily="18" charset="0"/>
                                      <a:cs typeface="Times New Roman" panose="02020603050405020304" pitchFamily="18" charset="0"/>
                                    </a:rPr>
                                    <m:t>𝑅</m:t>
                                  </m:r>
                                </m:sub>
                                <m:sup>
                                  <m:r>
                                    <a:rPr lang="en-US" altLang="ja-JP" sz="1800" b="0" i="1" smtClean="0">
                                      <a:solidFill>
                                        <a:schemeClr val="bg1"/>
                                      </a:solidFill>
                                      <a:latin typeface="Cambria Math" panose="02040503050406030204" pitchFamily="18" charset="0"/>
                                      <a:cs typeface="Times New Roman" panose="02020603050405020304" pitchFamily="18" charset="0"/>
                                    </a:rPr>
                                    <m:t>0</m:t>
                                  </m:r>
                                </m:sup>
                              </m:sSubSup>
                            </m:oMath>
                          </a14:m>
                          <a:r>
                            <a:rPr kumimoji="1" lang="ja-JP" altLang="en-US" dirty="0">
                              <a:solidFill>
                                <a:schemeClr val="bg1"/>
                              </a:solidFill>
                              <a:latin typeface="Times New Roman" panose="02020603050405020304" pitchFamily="18" charset="0"/>
                              <a:cs typeface="Times New Roman" panose="02020603050405020304" pitchFamily="18" charset="0"/>
                            </a:rPr>
                            <a:t> </a:t>
                          </a:r>
                          <a:r>
                            <a:rPr kumimoji="1" lang="en-US" altLang="ja-JP" dirty="0">
                              <a:solidFill>
                                <a:schemeClr val="bg1"/>
                              </a:solidFill>
                              <a:latin typeface="Times New Roman" panose="02020603050405020304" pitchFamily="18" charset="0"/>
                              <a:cs typeface="Times New Roman" panose="02020603050405020304" pitchFamily="18" charset="0"/>
                            </a:rPr>
                            <a:t>(MeV)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96853430"/>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6</a:t>
                          </a:r>
                        </a:p>
                      </a:txBody>
                      <a:tcPr/>
                    </a:tc>
                    <a:tc>
                      <a:txBody>
                        <a:bodyPr/>
                        <a:lstStyle/>
                        <a:p>
                          <a:pPr algn="ctr"/>
                          <a:r>
                            <a:rPr kumimoji="1" lang="en-US" altLang="ja-JP" sz="2000" b="1" dirty="0">
                              <a:latin typeface="Times New Roman" panose="02020603050405020304" pitchFamily="18" charset="0"/>
                              <a:cs typeface="Times New Roman" panose="02020603050405020304" pitchFamily="18" charset="0"/>
                            </a:rPr>
                            <a:t>50.0</a:t>
                          </a:r>
                          <a:endParaRPr kumimoji="1" lang="ja-JP" alt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52936131"/>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7</a:t>
                          </a:r>
                          <a:endParaRPr kumimoji="1" lang="ja-JP" altLang="en-US" sz="20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49.0</a:t>
                          </a:r>
                        </a:p>
                      </a:txBody>
                      <a:tcPr/>
                    </a:tc>
                    <a:extLst>
                      <a:ext uri="{0D108BD9-81ED-4DB2-BD59-A6C34878D82A}">
                        <a16:rowId xmlns:a16="http://schemas.microsoft.com/office/drawing/2014/main" val="4232639203"/>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15</a:t>
                          </a:r>
                        </a:p>
                      </a:txBody>
                      <a:tcPr/>
                    </a:tc>
                    <a:tc>
                      <a:txBody>
                        <a:bodyPr/>
                        <a:lstStyle/>
                        <a:p>
                          <a:pPr algn="ctr"/>
                          <a:r>
                            <a:rPr kumimoji="1" lang="en-US" altLang="ja-JP" sz="2000" b="1" dirty="0">
                              <a:latin typeface="Times New Roman" panose="02020603050405020304" pitchFamily="18" charset="0"/>
                              <a:cs typeface="Times New Roman" panose="02020603050405020304" pitchFamily="18" charset="0"/>
                            </a:rPr>
                            <a:t>48.8</a:t>
                          </a:r>
                          <a:endParaRPr kumimoji="1" lang="ja-JP" alt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3876811"/>
                      </a:ext>
                    </a:extLst>
                  </a:tr>
                  <a:tr h="370840">
                    <a:tc>
                      <a:txBody>
                        <a:bodyPr/>
                        <a:lstStyle/>
                        <a:p>
                          <a:pPr algn="ctr"/>
                          <a:r>
                            <a:rPr kumimoji="1" lang="en-US" altLang="ja-JP" sz="2000" b="1" dirty="0">
                              <a:latin typeface="Times New Roman" panose="02020603050405020304" pitchFamily="18" charset="0"/>
                              <a:cs typeface="Times New Roman" panose="02020603050405020304" pitchFamily="18" charset="0"/>
                            </a:rPr>
                            <a:t>17</a:t>
                          </a:r>
                          <a:endParaRPr kumimoji="1" lang="ja-JP" altLang="en-US" sz="20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47.6</a:t>
                          </a:r>
                        </a:p>
                      </a:txBody>
                      <a:tcPr/>
                    </a:tc>
                    <a:extLst>
                      <a:ext uri="{0D108BD9-81ED-4DB2-BD59-A6C34878D82A}">
                        <a16:rowId xmlns:a16="http://schemas.microsoft.com/office/drawing/2014/main" val="478602275"/>
                      </a:ext>
                    </a:extLst>
                  </a:tr>
                </a:tbl>
              </a:graphicData>
            </a:graphic>
          </p:graphicFrame>
        </mc:Choice>
        <mc:Fallback xmlns="">
          <p:graphicFrame>
            <p:nvGraphicFramePr>
              <p:cNvPr id="19" name="表 2">
                <a:extLst>
                  <a:ext uri="{FF2B5EF4-FFF2-40B4-BE49-F238E27FC236}">
                    <a16:creationId xmlns:a16="http://schemas.microsoft.com/office/drawing/2014/main" id="{33A09A58-3C01-20D8-7E97-C03C9D69BE98}"/>
                  </a:ext>
                </a:extLst>
              </p:cNvPr>
              <p:cNvGraphicFramePr>
                <a:graphicFrameLocks noGrp="1"/>
              </p:cNvGraphicFramePr>
              <p:nvPr>
                <p:extLst>
                  <p:ext uri="{D42A27DB-BD31-4B8C-83A1-F6EECF244321}">
                    <p14:modId xmlns:p14="http://schemas.microsoft.com/office/powerpoint/2010/main" val="300095706"/>
                  </p:ext>
                </p:extLst>
              </p:nvPr>
            </p:nvGraphicFramePr>
            <p:xfrm>
              <a:off x="1000688" y="2813137"/>
              <a:ext cx="4443393" cy="1956245"/>
            </p:xfrm>
            <a:graphic>
              <a:graphicData uri="http://schemas.openxmlformats.org/drawingml/2006/table">
                <a:tbl>
                  <a:tblPr firstRow="1" bandRow="1">
                    <a:tableStyleId>{5C22544A-7EE6-4342-B048-85BDC9FD1C3A}</a:tableStyleId>
                  </a:tblPr>
                  <a:tblGrid>
                    <a:gridCol w="2395932">
                      <a:extLst>
                        <a:ext uri="{9D8B030D-6E8A-4147-A177-3AD203B41FA5}">
                          <a16:colId xmlns:a16="http://schemas.microsoft.com/office/drawing/2014/main" val="1762353656"/>
                        </a:ext>
                      </a:extLst>
                    </a:gridCol>
                    <a:gridCol w="2047461">
                      <a:extLst>
                        <a:ext uri="{9D8B030D-6E8A-4147-A177-3AD203B41FA5}">
                          <a16:colId xmlns:a16="http://schemas.microsoft.com/office/drawing/2014/main" val="728619838"/>
                        </a:ext>
                      </a:extLst>
                    </a:gridCol>
                  </a:tblGrid>
                  <a:tr h="371285">
                    <a:tc>
                      <a:txBody>
                        <a:bodyPr/>
                        <a:lstStyle/>
                        <a:p>
                          <a:r>
                            <a:rPr lang="en-US" altLang="ja-JP" sz="1800" dirty="0">
                              <a:solidFill>
                                <a:schemeClr val="bg1"/>
                              </a:solidFill>
                              <a:latin typeface="Times New Roman" panose="02020603050405020304" pitchFamily="18" charset="0"/>
                              <a:cs typeface="Times New Roman" panose="02020603050405020304" pitchFamily="18" charset="0"/>
                            </a:rPr>
                            <a:t>Input : Energy (MeV)</a:t>
                          </a:r>
                          <a:endParaRPr kumimoji="1" lang="ja-JP" alt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ja-JP"/>
                        </a:p>
                      </a:txBody>
                      <a:tcPr>
                        <a:blipFill>
                          <a:blip r:embed="rId4"/>
                          <a:stretch>
                            <a:fillRect l="-117560" t="-8197" r="-1190" b="-455738"/>
                          </a:stretch>
                        </a:blipFill>
                      </a:tcPr>
                    </a:tc>
                    <a:extLst>
                      <a:ext uri="{0D108BD9-81ED-4DB2-BD59-A6C34878D82A}">
                        <a16:rowId xmlns:a16="http://schemas.microsoft.com/office/drawing/2014/main" val="1396853430"/>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6</a:t>
                          </a:r>
                        </a:p>
                      </a:txBody>
                      <a:tcPr/>
                    </a:tc>
                    <a:tc>
                      <a:txBody>
                        <a:bodyPr/>
                        <a:lstStyle/>
                        <a:p>
                          <a:pPr algn="ctr"/>
                          <a:r>
                            <a:rPr kumimoji="1" lang="en-US" altLang="ja-JP" sz="2000" b="1" dirty="0">
                              <a:latin typeface="Times New Roman" panose="02020603050405020304" pitchFamily="18" charset="0"/>
                              <a:cs typeface="Times New Roman" panose="02020603050405020304" pitchFamily="18" charset="0"/>
                            </a:rPr>
                            <a:t>50.0</a:t>
                          </a:r>
                          <a:endParaRPr kumimoji="1" lang="ja-JP" alt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52936131"/>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7</a:t>
                          </a:r>
                          <a:endParaRPr kumimoji="1" lang="ja-JP" altLang="en-US" sz="20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49.0</a:t>
                          </a:r>
                        </a:p>
                      </a:txBody>
                      <a:tcPr/>
                    </a:tc>
                    <a:extLst>
                      <a:ext uri="{0D108BD9-81ED-4DB2-BD59-A6C34878D82A}">
                        <a16:rowId xmlns:a16="http://schemas.microsoft.com/office/drawing/2014/main" val="4232639203"/>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15</a:t>
                          </a:r>
                        </a:p>
                      </a:txBody>
                      <a:tcPr/>
                    </a:tc>
                    <a:tc>
                      <a:txBody>
                        <a:bodyPr/>
                        <a:lstStyle/>
                        <a:p>
                          <a:pPr algn="ctr"/>
                          <a:r>
                            <a:rPr kumimoji="1" lang="en-US" altLang="ja-JP" sz="2000" b="1" dirty="0">
                              <a:latin typeface="Times New Roman" panose="02020603050405020304" pitchFamily="18" charset="0"/>
                              <a:cs typeface="Times New Roman" panose="02020603050405020304" pitchFamily="18" charset="0"/>
                            </a:rPr>
                            <a:t>48.8</a:t>
                          </a:r>
                          <a:endParaRPr kumimoji="1" lang="ja-JP" alt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3876811"/>
                      </a:ext>
                    </a:extLst>
                  </a:tr>
                  <a:tr h="396240">
                    <a:tc>
                      <a:txBody>
                        <a:bodyPr/>
                        <a:lstStyle/>
                        <a:p>
                          <a:pPr algn="ctr"/>
                          <a:r>
                            <a:rPr kumimoji="1" lang="en-US" altLang="ja-JP" sz="2000" b="1" dirty="0">
                              <a:latin typeface="Times New Roman" panose="02020603050405020304" pitchFamily="18" charset="0"/>
                              <a:cs typeface="Times New Roman" panose="02020603050405020304" pitchFamily="18" charset="0"/>
                            </a:rPr>
                            <a:t>17</a:t>
                          </a:r>
                          <a:endParaRPr kumimoji="1" lang="ja-JP" altLang="en-US" sz="20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47.6</a:t>
                          </a:r>
                        </a:p>
                      </a:txBody>
                      <a:tcPr/>
                    </a:tc>
                    <a:extLst>
                      <a:ext uri="{0D108BD9-81ED-4DB2-BD59-A6C34878D82A}">
                        <a16:rowId xmlns:a16="http://schemas.microsoft.com/office/drawing/2014/main" val="478602275"/>
                      </a:ext>
                    </a:extLst>
                  </a:tr>
                </a:tbl>
              </a:graphicData>
            </a:graphic>
          </p:graphicFrame>
        </mc:Fallback>
      </mc:AlternateContent>
      <p:pic>
        <p:nvPicPr>
          <p:cNvPr id="21" name="図 20">
            <a:extLst>
              <a:ext uri="{FF2B5EF4-FFF2-40B4-BE49-F238E27FC236}">
                <a16:creationId xmlns:a16="http://schemas.microsoft.com/office/drawing/2014/main" id="{92437D7B-CF57-8360-B934-34CE11927B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86129" y="2653932"/>
            <a:ext cx="3134245" cy="3227232"/>
          </a:xfrm>
          <a:prstGeom prst="rect">
            <a:avLst/>
          </a:prstGeom>
        </p:spPr>
      </p:pic>
      <mc:AlternateContent xmlns:mc="http://schemas.openxmlformats.org/markup-compatibility/2006" xmlns:a14="http://schemas.microsoft.com/office/drawing/2010/main">
        <mc:Choice Requires="a14">
          <p:sp>
            <p:nvSpPr>
              <p:cNvPr id="22" name="コンテンツ プレースホルダー 2">
                <a:extLst>
                  <a:ext uri="{FF2B5EF4-FFF2-40B4-BE49-F238E27FC236}">
                    <a16:creationId xmlns:a16="http://schemas.microsoft.com/office/drawing/2014/main" id="{532315AA-D3C3-F7D9-EC14-013B89A0C956}"/>
                  </a:ext>
                </a:extLst>
              </p:cNvPr>
              <p:cNvSpPr txBox="1">
                <a:spLocks/>
              </p:cNvSpPr>
              <p:nvPr/>
            </p:nvSpPr>
            <p:spPr>
              <a:xfrm>
                <a:off x="1368911" y="2106828"/>
                <a:ext cx="4319992" cy="7273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solidFill>
                      <a:prstClr val="black"/>
                    </a:solidFill>
                    <a:latin typeface="Times New Roman" panose="02020603050405020304" pitchFamily="18" charset="0"/>
                    <a:cs typeface="Times New Roman" panose="02020603050405020304" pitchFamily="18" charset="0"/>
                  </a:rPr>
                  <a:t>1, Collect</a:t>
                </a:r>
                <a:r>
                  <a:rPr lang="en-US" altLang="ja-JP" dirty="0">
                    <a:latin typeface="Times New Roman" panose="02020603050405020304" pitchFamily="18" charset="0"/>
                    <a:cs typeface="Times New Roman" panose="02020603050405020304" pitchFamily="18" charset="0"/>
                  </a:rPr>
                  <a:t> the </a:t>
                </a:r>
                <a14:m>
                  <m:oMath xmlns:m="http://schemas.openxmlformats.org/officeDocument/2006/math">
                    <m:sSubSup>
                      <m:sSubSupPr>
                        <m:ctrlPr>
                          <a:rPr lang="en-US" altLang="ja-JP" i="1" smtClean="0">
                            <a:solidFill>
                              <a:prstClr val="black"/>
                            </a:solidFill>
                            <a:latin typeface="Cambria Math" panose="02040503050406030204" pitchFamily="18" charset="0"/>
                            <a:cs typeface="Times New Roman" panose="02020603050405020304" pitchFamily="18" charset="0"/>
                          </a:rPr>
                        </m:ctrlPr>
                      </m:sSubSupPr>
                      <m:e>
                        <m:r>
                          <a:rPr lang="en-US" altLang="ja-JP" b="0" i="1" smtClean="0">
                            <a:solidFill>
                              <a:prstClr val="black"/>
                            </a:solidFill>
                            <a:latin typeface="Cambria Math" panose="02040503050406030204" pitchFamily="18" charset="0"/>
                            <a:cs typeface="Times New Roman" panose="02020603050405020304" pitchFamily="18" charset="0"/>
                          </a:rPr>
                          <m:t>𝑣</m:t>
                        </m:r>
                      </m:e>
                      <m:sub>
                        <m:r>
                          <a:rPr lang="en-US" altLang="ja-JP" b="0" i="1" smtClean="0">
                            <a:solidFill>
                              <a:prstClr val="black"/>
                            </a:solidFill>
                            <a:latin typeface="Cambria Math" panose="02040503050406030204" pitchFamily="18" charset="0"/>
                            <a:cs typeface="Times New Roman" panose="02020603050405020304" pitchFamily="18" charset="0"/>
                          </a:rPr>
                          <m:t>𝑅</m:t>
                        </m:r>
                      </m:sub>
                      <m:sup>
                        <m:r>
                          <a:rPr lang="en-US" altLang="ja-JP" b="0" i="1" smtClean="0">
                            <a:solidFill>
                              <a:prstClr val="black"/>
                            </a:solidFill>
                            <a:latin typeface="Cambria Math" panose="02040503050406030204" pitchFamily="18" charset="0"/>
                            <a:cs typeface="Times New Roman" panose="02020603050405020304" pitchFamily="18" charset="0"/>
                          </a:rPr>
                          <m:t>0</m:t>
                        </m:r>
                      </m:sup>
                    </m:sSubSup>
                    <m:d>
                      <m:dPr>
                        <m:ctrlPr>
                          <a:rPr lang="en-US" altLang="ja-JP" b="0" i="1" smtClean="0">
                            <a:solidFill>
                              <a:prstClr val="black"/>
                            </a:solidFill>
                            <a:latin typeface="Cambria Math" panose="02040503050406030204" pitchFamily="18" charset="0"/>
                            <a:cs typeface="Times New Roman" panose="02020603050405020304" pitchFamily="18" charset="0"/>
                          </a:rPr>
                        </m:ctrlPr>
                      </m:dPr>
                      <m:e>
                        <m:r>
                          <a:rPr lang="en-US" altLang="ja-JP" b="0" i="1" smtClean="0">
                            <a:solidFill>
                              <a:prstClr val="black"/>
                            </a:solidFill>
                            <a:latin typeface="Cambria Math" panose="02040503050406030204" pitchFamily="18" charset="0"/>
                            <a:cs typeface="Times New Roman" panose="02020603050405020304" pitchFamily="18" charset="0"/>
                          </a:rPr>
                          <m:t>𝐸</m:t>
                        </m:r>
                      </m:e>
                    </m:d>
                  </m:oMath>
                </a14:m>
                <a:r>
                  <a:rPr lang="en-US" altLang="ja-JP" dirty="0">
                    <a:latin typeface="Times New Roman" panose="02020603050405020304" pitchFamily="18" charset="0"/>
                    <a:cs typeface="Times New Roman" panose="02020603050405020304" pitchFamily="18" charset="0"/>
                  </a:rPr>
                  <a:t> list  </a:t>
                </a:r>
                <a:endParaRPr lang="ja-JP" altLang="en-US" dirty="0">
                  <a:latin typeface="Times New Roman" panose="02020603050405020304" pitchFamily="18" charset="0"/>
                  <a:cs typeface="Times New Roman" panose="02020603050405020304" pitchFamily="18" charset="0"/>
                </a:endParaRPr>
              </a:p>
            </p:txBody>
          </p:sp>
        </mc:Choice>
        <mc:Fallback xmlns="">
          <p:sp>
            <p:nvSpPr>
              <p:cNvPr id="22" name="コンテンツ プレースホルダー 2">
                <a:extLst>
                  <a:ext uri="{FF2B5EF4-FFF2-40B4-BE49-F238E27FC236}">
                    <a16:creationId xmlns:a16="http://schemas.microsoft.com/office/drawing/2014/main" id="{532315AA-D3C3-F7D9-EC14-013B89A0C956}"/>
                  </a:ext>
                </a:extLst>
              </p:cNvPr>
              <p:cNvSpPr txBox="1">
                <a:spLocks noRot="1" noChangeAspect="1" noMove="1" noResize="1" noEditPoints="1" noAdjustHandles="1" noChangeArrowheads="1" noChangeShapeType="1" noTextEdit="1"/>
              </p:cNvSpPr>
              <p:nvPr/>
            </p:nvSpPr>
            <p:spPr>
              <a:xfrm>
                <a:off x="1368911" y="2106828"/>
                <a:ext cx="4319992" cy="727332"/>
              </a:xfrm>
              <a:prstGeom prst="rect">
                <a:avLst/>
              </a:prstGeom>
              <a:blipFill>
                <a:blip r:embed="rId6"/>
                <a:stretch>
                  <a:fillRect l="-2966" t="-134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コンテンツ プレースホルダー 2">
                <a:extLst>
                  <a:ext uri="{FF2B5EF4-FFF2-40B4-BE49-F238E27FC236}">
                    <a16:creationId xmlns:a16="http://schemas.microsoft.com/office/drawing/2014/main" id="{DA67410E-6098-38FE-F16D-1258E19D57B3}"/>
                  </a:ext>
                </a:extLst>
              </p:cNvPr>
              <p:cNvSpPr txBox="1">
                <a:spLocks/>
              </p:cNvSpPr>
              <p:nvPr/>
            </p:nvSpPr>
            <p:spPr>
              <a:xfrm>
                <a:off x="6287530" y="2105681"/>
                <a:ext cx="4752543" cy="501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solidFill>
                      <a:prstClr val="black"/>
                    </a:solidFill>
                    <a:latin typeface="Times New Roman" panose="02020603050405020304" pitchFamily="18" charset="0"/>
                    <a:cs typeface="Times New Roman" panose="02020603050405020304" pitchFamily="18" charset="0"/>
                  </a:rPr>
                  <a:t>2, Predict</a:t>
                </a:r>
                <a:r>
                  <a:rPr lang="en-US" altLang="ja-JP" dirty="0">
                    <a:latin typeface="Times New Roman" panose="02020603050405020304" pitchFamily="18" charset="0"/>
                    <a:cs typeface="Times New Roman" panose="02020603050405020304" pitchFamily="18" charset="0"/>
                  </a:rPr>
                  <a:t> the </a:t>
                </a:r>
                <a14:m>
                  <m:oMath xmlns:m="http://schemas.openxmlformats.org/officeDocument/2006/math">
                    <m:sSubSup>
                      <m:sSubSupPr>
                        <m:ctrlPr>
                          <a:rPr lang="en-US" altLang="ja-JP" i="1" smtClean="0">
                            <a:solidFill>
                              <a:prstClr val="black"/>
                            </a:solidFill>
                            <a:latin typeface="Cambria Math" panose="02040503050406030204" pitchFamily="18" charset="0"/>
                            <a:cs typeface="Times New Roman" panose="02020603050405020304" pitchFamily="18" charset="0"/>
                          </a:rPr>
                        </m:ctrlPr>
                      </m:sSubSupPr>
                      <m:e>
                        <m:r>
                          <a:rPr lang="en-US" altLang="ja-JP" b="0" i="1" smtClean="0">
                            <a:solidFill>
                              <a:prstClr val="black"/>
                            </a:solidFill>
                            <a:latin typeface="Cambria Math" panose="02040503050406030204" pitchFamily="18" charset="0"/>
                            <a:cs typeface="Times New Roman" panose="02020603050405020304" pitchFamily="18" charset="0"/>
                          </a:rPr>
                          <m:t>𝑣</m:t>
                        </m:r>
                      </m:e>
                      <m:sub>
                        <m:r>
                          <a:rPr lang="en-US" altLang="ja-JP" b="0" i="1" smtClean="0">
                            <a:solidFill>
                              <a:prstClr val="black"/>
                            </a:solidFill>
                            <a:latin typeface="Cambria Math" panose="02040503050406030204" pitchFamily="18" charset="0"/>
                            <a:cs typeface="Times New Roman" panose="02020603050405020304" pitchFamily="18" charset="0"/>
                          </a:rPr>
                          <m:t>𝑅</m:t>
                        </m:r>
                      </m:sub>
                      <m:sup>
                        <m:r>
                          <a:rPr lang="en-US" altLang="ja-JP" b="0" i="1" smtClean="0">
                            <a:solidFill>
                              <a:prstClr val="black"/>
                            </a:solidFill>
                            <a:latin typeface="Cambria Math" panose="02040503050406030204" pitchFamily="18" charset="0"/>
                            <a:cs typeface="Times New Roman" panose="02020603050405020304" pitchFamily="18" charset="0"/>
                          </a:rPr>
                          <m:t>0</m:t>
                        </m:r>
                      </m:sup>
                    </m:sSubSup>
                    <m:d>
                      <m:dPr>
                        <m:ctrlPr>
                          <a:rPr lang="en-US" altLang="ja-JP" b="0" i="1" smtClean="0">
                            <a:solidFill>
                              <a:prstClr val="black"/>
                            </a:solidFill>
                            <a:latin typeface="Cambria Math" panose="02040503050406030204" pitchFamily="18" charset="0"/>
                            <a:cs typeface="Times New Roman" panose="02020603050405020304" pitchFamily="18" charset="0"/>
                          </a:rPr>
                        </m:ctrlPr>
                      </m:dPr>
                      <m:e>
                        <m:r>
                          <a:rPr lang="en-US" altLang="ja-JP" b="0" i="1" smtClean="0">
                            <a:solidFill>
                              <a:prstClr val="black"/>
                            </a:solidFill>
                            <a:latin typeface="Cambria Math" panose="02040503050406030204" pitchFamily="18" charset="0"/>
                            <a:cs typeface="Times New Roman" panose="02020603050405020304" pitchFamily="18" charset="0"/>
                          </a:rPr>
                          <m:t>𝐸</m:t>
                        </m:r>
                      </m:e>
                    </m:d>
                  </m:oMath>
                </a14:m>
                <a:r>
                  <a:rPr lang="en-US" altLang="ja-JP" dirty="0">
                    <a:latin typeface="Times New Roman" panose="02020603050405020304" pitchFamily="18" charset="0"/>
                    <a:cs typeface="Times New Roman" panose="02020603050405020304" pitchFamily="18" charset="0"/>
                  </a:rPr>
                  <a:t> using ML   </a:t>
                </a:r>
                <a:endParaRPr lang="ja-JP" altLang="en-US" dirty="0">
                  <a:latin typeface="Times New Roman" panose="02020603050405020304" pitchFamily="18" charset="0"/>
                  <a:cs typeface="Times New Roman" panose="02020603050405020304" pitchFamily="18" charset="0"/>
                </a:endParaRPr>
              </a:p>
            </p:txBody>
          </p:sp>
        </mc:Choice>
        <mc:Fallback xmlns="">
          <p:sp>
            <p:nvSpPr>
              <p:cNvPr id="24" name="コンテンツ プレースホルダー 2">
                <a:extLst>
                  <a:ext uri="{FF2B5EF4-FFF2-40B4-BE49-F238E27FC236}">
                    <a16:creationId xmlns:a16="http://schemas.microsoft.com/office/drawing/2014/main" id="{DA67410E-6098-38FE-F16D-1258E19D57B3}"/>
                  </a:ext>
                </a:extLst>
              </p:cNvPr>
              <p:cNvSpPr txBox="1">
                <a:spLocks noRot="1" noChangeAspect="1" noMove="1" noResize="1" noEditPoints="1" noAdjustHandles="1" noChangeArrowheads="1" noChangeShapeType="1" noTextEdit="1"/>
              </p:cNvSpPr>
              <p:nvPr/>
            </p:nvSpPr>
            <p:spPr>
              <a:xfrm>
                <a:off x="6287530" y="2105681"/>
                <a:ext cx="4752543" cy="501921"/>
              </a:xfrm>
              <a:prstGeom prst="rect">
                <a:avLst/>
              </a:prstGeom>
              <a:blipFill>
                <a:blip r:embed="rId7"/>
                <a:stretch>
                  <a:fillRect l="-2564" t="-18072" r="-3718" b="-30120"/>
                </a:stretch>
              </a:blipFill>
            </p:spPr>
            <p:txBody>
              <a:bodyPr/>
              <a:lstStyle/>
              <a:p>
                <a:r>
                  <a:rPr lang="ja-JP" altLang="en-US">
                    <a:noFill/>
                  </a:rPr>
                  <a:t> </a:t>
                </a:r>
              </a:p>
            </p:txBody>
          </p:sp>
        </mc:Fallback>
      </mc:AlternateContent>
      <p:sp>
        <p:nvSpPr>
          <p:cNvPr id="25" name="コンテンツ プレースホルダー 2">
            <a:extLst>
              <a:ext uri="{FF2B5EF4-FFF2-40B4-BE49-F238E27FC236}">
                <a16:creationId xmlns:a16="http://schemas.microsoft.com/office/drawing/2014/main" id="{07F85ED4-B4BB-4601-B4F0-A6946558062E}"/>
              </a:ext>
            </a:extLst>
          </p:cNvPr>
          <p:cNvSpPr txBox="1">
            <a:spLocks/>
          </p:cNvSpPr>
          <p:nvPr/>
        </p:nvSpPr>
        <p:spPr>
          <a:xfrm>
            <a:off x="5841901" y="3638556"/>
            <a:ext cx="891256" cy="828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800" dirty="0">
                <a:solidFill>
                  <a:prstClr val="black"/>
                </a:solidFill>
                <a:latin typeface="Times New Roman" panose="02020603050405020304" pitchFamily="18" charset="0"/>
                <a:cs typeface="Times New Roman" panose="02020603050405020304" pitchFamily="18" charset="0"/>
              </a:rPr>
              <a:t>⇒</a:t>
            </a:r>
            <a:endParaRPr lang="ja-JP" altLang="en-US" sz="4800" dirty="0">
              <a:latin typeface="Times New Roman" panose="02020603050405020304" pitchFamily="18" charset="0"/>
              <a:cs typeface="Times New Roman" panose="02020603050405020304" pitchFamily="18" charset="0"/>
            </a:endParaRPr>
          </a:p>
        </p:txBody>
      </p:sp>
      <p:sp>
        <p:nvSpPr>
          <p:cNvPr id="32" name="正方形/長方形 31">
            <a:extLst>
              <a:ext uri="{FF2B5EF4-FFF2-40B4-BE49-F238E27FC236}">
                <a16:creationId xmlns:a16="http://schemas.microsoft.com/office/drawing/2014/main" id="{29438ABA-45C0-A048-8255-39DC0BC276A6}"/>
              </a:ext>
            </a:extLst>
          </p:cNvPr>
          <p:cNvSpPr/>
          <p:nvPr/>
        </p:nvSpPr>
        <p:spPr>
          <a:xfrm>
            <a:off x="1003657" y="1511467"/>
            <a:ext cx="10022867" cy="480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3" name="コンテンツ プレースホルダー 2">
                <a:extLst>
                  <a:ext uri="{FF2B5EF4-FFF2-40B4-BE49-F238E27FC236}">
                    <a16:creationId xmlns:a16="http://schemas.microsoft.com/office/drawing/2014/main" id="{B3C98A65-4FCE-BEC6-7EAB-0F00B813F137}"/>
                  </a:ext>
                </a:extLst>
              </p:cNvPr>
              <p:cNvSpPr txBox="1">
                <a:spLocks/>
              </p:cNvSpPr>
              <p:nvPr/>
            </p:nvSpPr>
            <p:spPr>
              <a:xfrm>
                <a:off x="953962" y="1511467"/>
                <a:ext cx="10145745" cy="523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prstClr val="black"/>
                    </a:solidFill>
                    <a:latin typeface="Times New Roman" panose="02020603050405020304" pitchFamily="18" charset="0"/>
                    <a:cs typeface="Times New Roman" panose="02020603050405020304" pitchFamily="18" charset="0"/>
                  </a:rPr>
                  <a:t>☆ </a:t>
                </a:r>
                <a:r>
                  <a:rPr lang="en-US" altLang="ja-JP" dirty="0">
                    <a:solidFill>
                      <a:prstClr val="black"/>
                    </a:solidFill>
                    <a:latin typeface="Times New Roman" panose="02020603050405020304" pitchFamily="18" charset="0"/>
                    <a:cs typeface="Times New Roman" panose="02020603050405020304" pitchFamily="18" charset="0"/>
                  </a:rPr>
                  <a:t>Predict</a:t>
                </a:r>
                <a:r>
                  <a:rPr lang="en-US" altLang="ja-JP" dirty="0">
                    <a:latin typeface="Times New Roman" panose="02020603050405020304" pitchFamily="18" charset="0"/>
                    <a:cs typeface="Times New Roman" panose="02020603050405020304" pitchFamily="18" charset="0"/>
                  </a:rPr>
                  <a:t> the energy dependence of </a:t>
                </a:r>
                <a14:m>
                  <m:oMath xmlns:m="http://schemas.openxmlformats.org/officeDocument/2006/math">
                    <m:sSubSup>
                      <m:sSubSupPr>
                        <m:ctrlPr>
                          <a:rPr lang="en-US" altLang="ja-JP" i="1" smtClean="0">
                            <a:solidFill>
                              <a:prstClr val="black"/>
                            </a:solidFill>
                            <a:latin typeface="Cambria Math" panose="02040503050406030204" pitchFamily="18" charset="0"/>
                            <a:cs typeface="Times New Roman" panose="02020603050405020304" pitchFamily="18" charset="0"/>
                          </a:rPr>
                        </m:ctrlPr>
                      </m:sSubSupPr>
                      <m:e>
                        <m:r>
                          <a:rPr lang="en-US" altLang="ja-JP" b="0" i="1" smtClean="0">
                            <a:solidFill>
                              <a:prstClr val="black"/>
                            </a:solidFill>
                            <a:latin typeface="Cambria Math" panose="02040503050406030204" pitchFamily="18" charset="0"/>
                            <a:cs typeface="Times New Roman" panose="02020603050405020304" pitchFamily="18" charset="0"/>
                          </a:rPr>
                          <m:t>𝑣</m:t>
                        </m:r>
                      </m:e>
                      <m:sub>
                        <m:r>
                          <a:rPr lang="en-US" altLang="ja-JP" b="0" i="1" smtClean="0">
                            <a:solidFill>
                              <a:prstClr val="black"/>
                            </a:solidFill>
                            <a:latin typeface="Cambria Math" panose="02040503050406030204" pitchFamily="18" charset="0"/>
                            <a:cs typeface="Times New Roman" panose="02020603050405020304" pitchFamily="18" charset="0"/>
                          </a:rPr>
                          <m:t>𝑅</m:t>
                        </m:r>
                      </m:sub>
                      <m:sup>
                        <m:r>
                          <a:rPr lang="en-US" altLang="ja-JP" b="0" i="1" smtClean="0">
                            <a:solidFill>
                              <a:prstClr val="black"/>
                            </a:solidFill>
                            <a:latin typeface="Cambria Math" panose="02040503050406030204" pitchFamily="18" charset="0"/>
                            <a:cs typeface="Times New Roman" panose="02020603050405020304" pitchFamily="18" charset="0"/>
                          </a:rPr>
                          <m:t>0</m:t>
                        </m:r>
                      </m:sup>
                    </m:sSubSup>
                    <m:r>
                      <a:rPr lang="en-US" altLang="ja-JP" b="0" i="1" smtClean="0">
                        <a:solidFill>
                          <a:prstClr val="black"/>
                        </a:solidFill>
                        <a:latin typeface="Cambria Math" panose="02040503050406030204" pitchFamily="18" charset="0"/>
                        <a:cs typeface="Times New Roman" panose="02020603050405020304" pitchFamily="18" charset="0"/>
                      </a:rPr>
                      <m:t>(</m:t>
                    </m:r>
                    <m:r>
                      <a:rPr lang="en-US" altLang="ja-JP" b="0" i="1" smtClean="0">
                        <a:solidFill>
                          <a:prstClr val="black"/>
                        </a:solidFill>
                        <a:latin typeface="Cambria Math" panose="02040503050406030204" pitchFamily="18" charset="0"/>
                        <a:cs typeface="Times New Roman" panose="02020603050405020304" pitchFamily="18" charset="0"/>
                      </a:rPr>
                      <m:t>𝐸</m:t>
                    </m:r>
                    <m:r>
                      <a:rPr lang="en-US" altLang="ja-JP" b="0" i="1" smtClean="0">
                        <a:solidFill>
                          <a:prstClr val="black"/>
                        </a:solidFill>
                        <a:latin typeface="Cambria Math" panose="02040503050406030204" pitchFamily="18" charset="0"/>
                        <a:cs typeface="Times New Roman" panose="02020603050405020304" pitchFamily="18" charset="0"/>
                      </a:rPr>
                      <m:t>)</m:t>
                    </m:r>
                  </m:oMath>
                </a14:m>
                <a:r>
                  <a:rPr lang="en-US" altLang="ja-JP" dirty="0">
                    <a:latin typeface="Times New Roman" panose="02020603050405020304" pitchFamily="18" charset="0"/>
                    <a:cs typeface="Times New Roman" panose="02020603050405020304" pitchFamily="18" charset="0"/>
                  </a:rPr>
                  <a:t> by the following process. </a:t>
                </a:r>
                <a:endParaRPr lang="ja-JP" altLang="en-US" dirty="0">
                  <a:latin typeface="Times New Roman" panose="02020603050405020304" pitchFamily="18" charset="0"/>
                  <a:cs typeface="Times New Roman" panose="02020603050405020304" pitchFamily="18" charset="0"/>
                </a:endParaRPr>
              </a:p>
            </p:txBody>
          </p:sp>
        </mc:Choice>
        <mc:Fallback xmlns="">
          <p:sp>
            <p:nvSpPr>
              <p:cNvPr id="33" name="コンテンツ プレースホルダー 2">
                <a:extLst>
                  <a:ext uri="{FF2B5EF4-FFF2-40B4-BE49-F238E27FC236}">
                    <a16:creationId xmlns:a16="http://schemas.microsoft.com/office/drawing/2014/main" id="{B3C98A65-4FCE-BEC6-7EAB-0F00B813F137}"/>
                  </a:ext>
                </a:extLst>
              </p:cNvPr>
              <p:cNvSpPr txBox="1">
                <a:spLocks noRot="1" noChangeAspect="1" noMove="1" noResize="1" noEditPoints="1" noAdjustHandles="1" noChangeArrowheads="1" noChangeShapeType="1" noTextEdit="1"/>
              </p:cNvSpPr>
              <p:nvPr/>
            </p:nvSpPr>
            <p:spPr>
              <a:xfrm>
                <a:off x="953962" y="1511467"/>
                <a:ext cx="10145745" cy="523220"/>
              </a:xfrm>
              <a:prstGeom prst="rect">
                <a:avLst/>
              </a:prstGeom>
              <a:blipFill>
                <a:blip r:embed="rId8"/>
                <a:stretch>
                  <a:fillRect l="-1201" t="-20930" r="-1081" b="-2674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0029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DD646A4-D3F5-4C71-94E5-5809BEF8DBA2}"/>
              </a:ext>
            </a:extLst>
          </p:cNvPr>
          <p:cNvPicPr>
            <a:picLocks noChangeAspect="1"/>
          </p:cNvPicPr>
          <p:nvPr/>
        </p:nvPicPr>
        <p:blipFill rotWithShape="1">
          <a:blip r:embed="rId3">
            <a:extLst>
              <a:ext uri="{28A0092B-C50C-407E-A947-70E740481C1C}">
                <a14:useLocalDpi xmlns:a14="http://schemas.microsoft.com/office/drawing/2010/main" val="0"/>
              </a:ext>
            </a:extLst>
          </a:blip>
          <a:srcRect l="5996" t="23059" r="20977" b="28050"/>
          <a:stretch/>
        </p:blipFill>
        <p:spPr>
          <a:xfrm>
            <a:off x="6647926" y="3124391"/>
            <a:ext cx="4119072" cy="3709322"/>
          </a:xfrm>
          <a:prstGeom prst="rect">
            <a:avLst/>
          </a:prstGeom>
        </p:spPr>
      </p:pic>
      <p:pic>
        <p:nvPicPr>
          <p:cNvPr id="6" name="図 5" descr="グラフ, 折れ線グラフ, ヒストグラム&#10;&#10;自動的に生成された説明" hidden="1">
            <a:extLst>
              <a:ext uri="{FF2B5EF4-FFF2-40B4-BE49-F238E27FC236}">
                <a16:creationId xmlns:a16="http://schemas.microsoft.com/office/drawing/2014/main" id="{FDB39DF4-E4C1-40A8-812E-FB8E4C845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181" y="2857500"/>
            <a:ext cx="3143250" cy="3143250"/>
          </a:xfrm>
          <a:prstGeom prst="rect">
            <a:avLst/>
          </a:prstGeom>
        </p:spPr>
      </p:pic>
      <p:pic>
        <p:nvPicPr>
          <p:cNvPr id="41" name="図 40" descr="テキスト&#10;&#10;自動的に生成された説明">
            <a:extLst>
              <a:ext uri="{FF2B5EF4-FFF2-40B4-BE49-F238E27FC236}">
                <a16:creationId xmlns:a16="http://schemas.microsoft.com/office/drawing/2014/main" id="{25B8DA92-A449-4F81-9543-ABD8B8C22CE1}"/>
              </a:ext>
            </a:extLst>
          </p:cNvPr>
          <p:cNvPicPr>
            <a:picLocks noChangeAspect="1"/>
          </p:cNvPicPr>
          <p:nvPr/>
        </p:nvPicPr>
        <p:blipFill rotWithShape="1">
          <a:blip r:embed="rId5">
            <a:extLst>
              <a:ext uri="{28A0092B-C50C-407E-A947-70E740481C1C}">
                <a14:useLocalDpi xmlns:a14="http://schemas.microsoft.com/office/drawing/2010/main" val="0"/>
              </a:ext>
            </a:extLst>
          </a:blip>
          <a:srcRect l="17138" t="9279" r="76925" b="27099"/>
          <a:stretch/>
        </p:blipFill>
        <p:spPr>
          <a:xfrm rot="16200000">
            <a:off x="6780930" y="3593615"/>
            <a:ext cx="264569" cy="356859"/>
          </a:xfrm>
          <a:prstGeom prst="rect">
            <a:avLst/>
          </a:prstGeom>
        </p:spPr>
      </p:pic>
      <p:sp>
        <p:nvSpPr>
          <p:cNvPr id="43" name="テキスト ボックス 42">
            <a:extLst>
              <a:ext uri="{FF2B5EF4-FFF2-40B4-BE49-F238E27FC236}">
                <a16:creationId xmlns:a16="http://schemas.microsoft.com/office/drawing/2014/main" id="{1D6F914E-DBD8-4EEE-B567-05C82FBD1632}"/>
              </a:ext>
            </a:extLst>
          </p:cNvPr>
          <p:cNvSpPr txBox="1"/>
          <p:nvPr/>
        </p:nvSpPr>
        <p:spPr>
          <a:xfrm>
            <a:off x="9815849" y="2981259"/>
            <a:ext cx="1310783" cy="470542"/>
          </a:xfrm>
          <a:prstGeom prst="rect">
            <a:avLst/>
          </a:prstGeom>
          <a:solidFill>
            <a:schemeClr val="bg1"/>
          </a:solidFill>
          <a:ln>
            <a:solidFill>
              <a:schemeClr val="tx1"/>
            </a:solidFill>
          </a:ln>
        </p:spPr>
        <p:txBody>
          <a:bodyPr wrap="square" rtlCol="0">
            <a:spAutoFit/>
          </a:bodyPr>
          <a:lstStyle/>
          <a:p>
            <a:pPr algn="ctr"/>
            <a:r>
              <a:rPr kumimoji="1" lang="en-US" altLang="ja-JP" sz="2400" dirty="0">
                <a:latin typeface="Times New Roman" panose="02020603050405020304" pitchFamily="18" charset="0"/>
                <a:cs typeface="Times New Roman" panose="02020603050405020304" pitchFamily="18" charset="0"/>
              </a:rPr>
              <a:t>n=3</a:t>
            </a:r>
            <a:endParaRPr kumimoji="1" lang="ja-JP" altLang="en-US" sz="2400" dirty="0">
              <a:latin typeface="Times New Roman" panose="02020603050405020304" pitchFamily="18" charset="0"/>
              <a:cs typeface="Times New Roman" panose="02020603050405020304" pitchFamily="18" charset="0"/>
            </a:endParaRPr>
          </a:p>
        </p:txBody>
      </p:sp>
      <p:pic>
        <p:nvPicPr>
          <p:cNvPr id="44" name="図 43" descr="ダイアグラム&#10;&#10;自動的に生成された説明">
            <a:extLst>
              <a:ext uri="{FF2B5EF4-FFF2-40B4-BE49-F238E27FC236}">
                <a16:creationId xmlns:a16="http://schemas.microsoft.com/office/drawing/2014/main" id="{F9F366C3-513D-42CE-9CA8-C34CD93E6A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0582" y="3115884"/>
            <a:ext cx="3924214" cy="4121491"/>
          </a:xfrm>
          <a:prstGeom prst="rect">
            <a:avLst/>
          </a:prstGeom>
        </p:spPr>
      </p:pic>
      <p:sp>
        <p:nvSpPr>
          <p:cNvPr id="13" name="スライド番号プレースホルダー 4">
            <a:extLst>
              <a:ext uri="{FF2B5EF4-FFF2-40B4-BE49-F238E27FC236}">
                <a16:creationId xmlns:a16="http://schemas.microsoft.com/office/drawing/2014/main" id="{41560ECA-7050-47DA-8E8B-8B1DBE14C67F}"/>
              </a:ext>
            </a:extLst>
          </p:cNvPr>
          <p:cNvSpPr txBox="1">
            <a:spLocks/>
          </p:cNvSpPr>
          <p:nvPr/>
        </p:nvSpPr>
        <p:spPr>
          <a:xfrm>
            <a:off x="9984335" y="6458178"/>
            <a:ext cx="2140989" cy="38608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8</a:t>
            </a:fld>
            <a:endParaRPr kumimoji="1" lang="ja-JP" altLang="en-US" sz="1800" dirty="0"/>
          </a:p>
        </p:txBody>
      </p:sp>
      <p:sp>
        <p:nvSpPr>
          <p:cNvPr id="14" name="正方形/長方形 13">
            <a:extLst>
              <a:ext uri="{FF2B5EF4-FFF2-40B4-BE49-F238E27FC236}">
                <a16:creationId xmlns:a16="http://schemas.microsoft.com/office/drawing/2014/main" id="{86A2CF13-5F45-4B18-B902-CB37C02C9322}"/>
              </a:ext>
            </a:extLst>
          </p:cNvPr>
          <p:cNvSpPr/>
          <p:nvPr/>
        </p:nvSpPr>
        <p:spPr>
          <a:xfrm>
            <a:off x="8624236" y="6568440"/>
            <a:ext cx="1051289" cy="19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0D45737-A046-4A31-B843-BD5DD99629BD}"/>
              </a:ext>
            </a:extLst>
          </p:cNvPr>
          <p:cNvSpPr/>
          <p:nvPr/>
        </p:nvSpPr>
        <p:spPr>
          <a:xfrm>
            <a:off x="4124282" y="3924457"/>
            <a:ext cx="227585" cy="630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44DCA052-C2C1-4057-AACE-5F9DFCE206DA}"/>
                  </a:ext>
                </a:extLst>
              </p:cNvPr>
              <p:cNvSpPr txBox="1"/>
              <p:nvPr/>
            </p:nvSpPr>
            <p:spPr>
              <a:xfrm>
                <a:off x="4102496" y="3873059"/>
                <a:ext cx="321178" cy="220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800" i="1" dirty="0" smtClean="0">
                              <a:latin typeface="Cambria Math" panose="02040503050406030204" pitchFamily="18" charset="0"/>
                              <a:cs typeface="Times New Roman" panose="02020603050405020304" pitchFamily="18" charset="0"/>
                            </a:rPr>
                          </m:ctrlPr>
                        </m:sSubSupPr>
                        <m:e>
                          <m:r>
                            <m:rPr>
                              <m:sty m:val="p"/>
                            </m:rPr>
                            <a:rPr lang="en-US" altLang="ja-JP" sz="800" dirty="0">
                              <a:latin typeface="Cambria Math" panose="02040503050406030204" pitchFamily="18" charset="0"/>
                              <a:cs typeface="Times New Roman" panose="02020603050405020304" pitchFamily="18" charset="0"/>
                            </a:rPr>
                            <m:t>V</m:t>
                          </m:r>
                        </m:e>
                        <m:sub>
                          <m:r>
                            <m:rPr>
                              <m:sty m:val="p"/>
                            </m:rPr>
                            <a:rPr lang="en-US" altLang="ja-JP" sz="800" dirty="0">
                              <a:latin typeface="Cambria Math" panose="02040503050406030204" pitchFamily="18" charset="0"/>
                              <a:cs typeface="Times New Roman" panose="02020603050405020304" pitchFamily="18" charset="0"/>
                            </a:rPr>
                            <m:t>R</m:t>
                          </m:r>
                        </m:sub>
                        <m:sup>
                          <m:r>
                            <a:rPr lang="en-US" altLang="ja-JP" sz="800" i="1" dirty="0">
                              <a:latin typeface="Cambria Math" panose="02040503050406030204" pitchFamily="18" charset="0"/>
                              <a:cs typeface="Times New Roman" panose="02020603050405020304" pitchFamily="18" charset="0"/>
                            </a:rPr>
                            <m:t>0</m:t>
                          </m:r>
                        </m:sup>
                      </m:sSubSup>
                    </m:oMath>
                  </m:oMathPara>
                </a14:m>
                <a:endParaRPr kumimoji="1" lang="ja-JP" altLang="en-US" sz="800" dirty="0"/>
              </a:p>
            </p:txBody>
          </p:sp>
        </mc:Choice>
        <mc:Fallback xmlns="">
          <p:sp>
            <p:nvSpPr>
              <p:cNvPr id="17" name="テキスト ボックス 16">
                <a:extLst>
                  <a:ext uri="{FF2B5EF4-FFF2-40B4-BE49-F238E27FC236}">
                    <a16:creationId xmlns:a16="http://schemas.microsoft.com/office/drawing/2014/main" id="{44DCA052-C2C1-4057-AACE-5F9DFCE206DA}"/>
                  </a:ext>
                </a:extLst>
              </p:cNvPr>
              <p:cNvSpPr txBox="1">
                <a:spLocks noRot="1" noChangeAspect="1" noMove="1" noResize="1" noEditPoints="1" noAdjustHandles="1" noChangeArrowheads="1" noChangeShapeType="1" noTextEdit="1"/>
              </p:cNvSpPr>
              <p:nvPr/>
            </p:nvSpPr>
            <p:spPr>
              <a:xfrm>
                <a:off x="4102496" y="3873059"/>
                <a:ext cx="321178" cy="22038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A106BA02-36CF-46F6-BA83-77AA17E3F5AC}"/>
                  </a:ext>
                </a:extLst>
              </p:cNvPr>
              <p:cNvSpPr txBox="1"/>
              <p:nvPr/>
            </p:nvSpPr>
            <p:spPr>
              <a:xfrm>
                <a:off x="4102496" y="4280471"/>
                <a:ext cx="321178" cy="220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800" i="1" dirty="0" smtClean="0">
                              <a:latin typeface="Cambria Math" panose="02040503050406030204" pitchFamily="18" charset="0"/>
                              <a:cs typeface="Times New Roman" panose="02020603050405020304" pitchFamily="18" charset="0"/>
                            </a:rPr>
                          </m:ctrlPr>
                        </m:sSubSupPr>
                        <m:e>
                          <m:r>
                            <m:rPr>
                              <m:sty m:val="p"/>
                            </m:rPr>
                            <a:rPr lang="en-US" altLang="ja-JP" sz="800" dirty="0">
                              <a:latin typeface="Cambria Math" panose="02040503050406030204" pitchFamily="18" charset="0"/>
                              <a:cs typeface="Times New Roman" panose="02020603050405020304" pitchFamily="18" charset="0"/>
                            </a:rPr>
                            <m:t>V</m:t>
                          </m:r>
                        </m:e>
                        <m:sub>
                          <m:r>
                            <m:rPr>
                              <m:sty m:val="p"/>
                            </m:rPr>
                            <a:rPr lang="en-US" altLang="ja-JP" sz="800" dirty="0">
                              <a:latin typeface="Cambria Math" panose="02040503050406030204" pitchFamily="18" charset="0"/>
                              <a:cs typeface="Times New Roman" panose="02020603050405020304" pitchFamily="18" charset="0"/>
                            </a:rPr>
                            <m:t>R</m:t>
                          </m:r>
                        </m:sub>
                        <m:sup>
                          <m:r>
                            <a:rPr lang="en-US" altLang="ja-JP" sz="800" i="1" dirty="0">
                              <a:latin typeface="Cambria Math" panose="02040503050406030204" pitchFamily="18" charset="0"/>
                              <a:cs typeface="Times New Roman" panose="02020603050405020304" pitchFamily="18" charset="0"/>
                            </a:rPr>
                            <m:t>0</m:t>
                          </m:r>
                        </m:sup>
                      </m:sSubSup>
                    </m:oMath>
                  </m:oMathPara>
                </a14:m>
                <a:endParaRPr kumimoji="1" lang="ja-JP" altLang="en-US" sz="800" dirty="0"/>
              </a:p>
            </p:txBody>
          </p:sp>
        </mc:Choice>
        <mc:Fallback xmlns="">
          <p:sp>
            <p:nvSpPr>
              <p:cNvPr id="18" name="テキスト ボックス 17">
                <a:extLst>
                  <a:ext uri="{FF2B5EF4-FFF2-40B4-BE49-F238E27FC236}">
                    <a16:creationId xmlns:a16="http://schemas.microsoft.com/office/drawing/2014/main" id="{A106BA02-36CF-46F6-BA83-77AA17E3F5AC}"/>
                  </a:ext>
                </a:extLst>
              </p:cNvPr>
              <p:cNvSpPr txBox="1">
                <a:spLocks noRot="1" noChangeAspect="1" noMove="1" noResize="1" noEditPoints="1" noAdjustHandles="1" noChangeArrowheads="1" noChangeShapeType="1" noTextEdit="1"/>
              </p:cNvSpPr>
              <p:nvPr/>
            </p:nvSpPr>
            <p:spPr>
              <a:xfrm>
                <a:off x="4102496" y="4280471"/>
                <a:ext cx="321178" cy="22038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8022DA7-55FA-468C-9BEE-BA58DAA2BC24}"/>
                  </a:ext>
                </a:extLst>
              </p:cNvPr>
              <p:cNvSpPr txBox="1"/>
              <p:nvPr/>
            </p:nvSpPr>
            <p:spPr>
              <a:xfrm>
                <a:off x="4102496" y="4060090"/>
                <a:ext cx="321178" cy="220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800" i="1" dirty="0" smtClean="0">
                              <a:latin typeface="Cambria Math" panose="02040503050406030204" pitchFamily="18" charset="0"/>
                              <a:cs typeface="Times New Roman" panose="02020603050405020304" pitchFamily="18" charset="0"/>
                            </a:rPr>
                          </m:ctrlPr>
                        </m:sSubSupPr>
                        <m:e>
                          <m:r>
                            <m:rPr>
                              <m:sty m:val="p"/>
                            </m:rPr>
                            <a:rPr lang="en-US" altLang="ja-JP" sz="800" dirty="0">
                              <a:latin typeface="Cambria Math" panose="02040503050406030204" pitchFamily="18" charset="0"/>
                              <a:cs typeface="Times New Roman" panose="02020603050405020304" pitchFamily="18" charset="0"/>
                            </a:rPr>
                            <m:t>V</m:t>
                          </m:r>
                        </m:e>
                        <m:sub>
                          <m:r>
                            <m:rPr>
                              <m:sty m:val="p"/>
                            </m:rPr>
                            <a:rPr lang="en-US" altLang="ja-JP" sz="800" dirty="0">
                              <a:latin typeface="Cambria Math" panose="02040503050406030204" pitchFamily="18" charset="0"/>
                              <a:cs typeface="Times New Roman" panose="02020603050405020304" pitchFamily="18" charset="0"/>
                            </a:rPr>
                            <m:t>R</m:t>
                          </m:r>
                        </m:sub>
                        <m:sup>
                          <m:r>
                            <a:rPr lang="en-US" altLang="ja-JP" sz="800" i="1" dirty="0">
                              <a:latin typeface="Cambria Math" panose="02040503050406030204" pitchFamily="18" charset="0"/>
                              <a:cs typeface="Times New Roman" panose="02020603050405020304" pitchFamily="18" charset="0"/>
                            </a:rPr>
                            <m:t>0</m:t>
                          </m:r>
                        </m:sup>
                      </m:sSubSup>
                    </m:oMath>
                  </m:oMathPara>
                </a14:m>
                <a:endParaRPr kumimoji="1" lang="ja-JP" altLang="en-US" sz="800" dirty="0"/>
              </a:p>
            </p:txBody>
          </p:sp>
        </mc:Choice>
        <mc:Fallback xmlns="">
          <p:sp>
            <p:nvSpPr>
              <p:cNvPr id="19" name="テキスト ボックス 18">
                <a:extLst>
                  <a:ext uri="{FF2B5EF4-FFF2-40B4-BE49-F238E27FC236}">
                    <a16:creationId xmlns:a16="http://schemas.microsoft.com/office/drawing/2014/main" id="{58022DA7-55FA-468C-9BEE-BA58DAA2BC24}"/>
                  </a:ext>
                </a:extLst>
              </p:cNvPr>
              <p:cNvSpPr txBox="1">
                <a:spLocks noRot="1" noChangeAspect="1" noMove="1" noResize="1" noEditPoints="1" noAdjustHandles="1" noChangeArrowheads="1" noChangeShapeType="1" noTextEdit="1"/>
              </p:cNvSpPr>
              <p:nvPr/>
            </p:nvSpPr>
            <p:spPr>
              <a:xfrm>
                <a:off x="4102496" y="4060090"/>
                <a:ext cx="321178" cy="22038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3D79CF38-8148-4FA5-B7EB-D8893404F349}"/>
                  </a:ext>
                </a:extLst>
              </p:cNvPr>
              <p:cNvSpPr txBox="1"/>
              <p:nvPr/>
            </p:nvSpPr>
            <p:spPr>
              <a:xfrm>
                <a:off x="8651931" y="6473182"/>
                <a:ext cx="1126590" cy="380553"/>
              </a:xfrm>
              <a:prstGeom prst="rect">
                <a:avLst/>
              </a:prstGeom>
              <a:noFill/>
            </p:spPr>
            <p:txBody>
              <a:bodyPr wrap="none" rtlCol="0">
                <a:spAutoFit/>
              </a:bodyPr>
              <a:lstStyle/>
              <a:p>
                <a14:m>
                  <m:oMath xmlns:m="http://schemas.openxmlformats.org/officeDocument/2006/math">
                    <m:sSubSup>
                      <m:sSubSupPr>
                        <m:ctrlPr>
                          <a:rPr lang="en-US" altLang="ja-JP" i="1" dirty="0" smtClean="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kumimoji="1" lang="en-US" altLang="ja-JP" dirty="0">
                    <a:latin typeface="Times New Roman" panose="02020603050405020304" pitchFamily="18" charset="0"/>
                    <a:cs typeface="Times New Roman" panose="02020603050405020304" pitchFamily="18" charset="0"/>
                  </a:rPr>
                  <a:t> [MeV]</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21" name="テキスト ボックス 20">
                <a:extLst>
                  <a:ext uri="{FF2B5EF4-FFF2-40B4-BE49-F238E27FC236}">
                    <a16:creationId xmlns:a16="http://schemas.microsoft.com/office/drawing/2014/main" id="{3D79CF38-8148-4FA5-B7EB-D8893404F349}"/>
                  </a:ext>
                </a:extLst>
              </p:cNvPr>
              <p:cNvSpPr txBox="1">
                <a:spLocks noRot="1" noChangeAspect="1" noMove="1" noResize="1" noEditPoints="1" noAdjustHandles="1" noChangeArrowheads="1" noChangeShapeType="1" noTextEdit="1"/>
              </p:cNvSpPr>
              <p:nvPr/>
            </p:nvSpPr>
            <p:spPr>
              <a:xfrm>
                <a:off x="8651931" y="6473182"/>
                <a:ext cx="1126590" cy="380553"/>
              </a:xfrm>
              <a:prstGeom prst="rect">
                <a:avLst/>
              </a:prstGeom>
              <a:blipFill>
                <a:blip r:embed="rId10"/>
                <a:stretch>
                  <a:fillRect t="-6452" r="-3784" b="-25806"/>
                </a:stretch>
              </a:blipFill>
            </p:spPr>
            <p:txBody>
              <a:bodyPr/>
              <a:lstStyle/>
              <a:p>
                <a:r>
                  <a:rPr lang="ja-JP" altLang="en-US">
                    <a:noFill/>
                  </a:rPr>
                  <a:t> </a:t>
                </a:r>
              </a:p>
            </p:txBody>
          </p:sp>
        </mc:Fallback>
      </mc:AlternateContent>
      <p:sp>
        <p:nvSpPr>
          <p:cNvPr id="22" name="タイトル 1">
            <a:extLst>
              <a:ext uri="{FF2B5EF4-FFF2-40B4-BE49-F238E27FC236}">
                <a16:creationId xmlns:a16="http://schemas.microsoft.com/office/drawing/2014/main" id="{FD2B01D1-8596-4CBF-8444-FC979B347879}"/>
              </a:ext>
            </a:extLst>
          </p:cNvPr>
          <p:cNvSpPr>
            <a:spLocks noGrp="1"/>
          </p:cNvSpPr>
          <p:nvPr>
            <p:ph type="title"/>
          </p:nvPr>
        </p:nvSpPr>
        <p:spPr>
          <a:xfrm>
            <a:off x="333375" y="377394"/>
            <a:ext cx="11525249" cy="510540"/>
          </a:xfrm>
        </p:spPr>
        <p:txBody>
          <a:bodyPr>
            <a:noAutofit/>
          </a:bodyPr>
          <a:lstStyle/>
          <a:p>
            <a:pPr algn="ctr"/>
            <a:r>
              <a:rPr lang="en-US" altLang="ja-JP" sz="3400" u="sng" dirty="0">
                <a:latin typeface="Times New Roman" panose="02020603050405020304" pitchFamily="18" charset="0"/>
                <a:ea typeface="游ゴシック Medium" panose="020B0500000000000000" pitchFamily="50" charset="-128"/>
                <a:cs typeface="Times New Roman" panose="02020603050405020304" pitchFamily="18" charset="0"/>
              </a:rPr>
              <a:t>Framework : An Example of optimization by machine learning</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コンテンツ プレースホルダー 2">
                <a:extLst>
                  <a:ext uri="{FF2B5EF4-FFF2-40B4-BE49-F238E27FC236}">
                    <a16:creationId xmlns:a16="http://schemas.microsoft.com/office/drawing/2014/main" id="{61F06193-2BBC-46C7-B3B0-C1309729D9E7}"/>
                  </a:ext>
                </a:extLst>
              </p:cNvPr>
              <p:cNvSpPr>
                <a:spLocks noGrp="1"/>
              </p:cNvSpPr>
              <p:nvPr>
                <p:ph idx="1"/>
              </p:nvPr>
            </p:nvSpPr>
            <p:spPr>
              <a:xfrm>
                <a:off x="123825" y="1165386"/>
                <a:ext cx="12382500" cy="1801313"/>
              </a:xfrm>
            </p:spPr>
            <p:txBody>
              <a:bodyPr>
                <a:normAutofit/>
              </a:bodyPr>
              <a:lstStyle/>
              <a:p>
                <a:pPr marL="0" indent="0">
                  <a:buNone/>
                </a:pPr>
                <a:r>
                  <a:rPr lang="en-US" altLang="ja-JP" dirty="0">
                    <a:latin typeface="Times New Roman" panose="02020603050405020304" pitchFamily="18" charset="0"/>
                    <a:cs typeface="Times New Roman" panose="02020603050405020304" pitchFamily="18" charset="0"/>
                  </a:rPr>
                  <a:t>Estimate the evaluation function about optical parameter </a:t>
                </a:r>
                <a14:m>
                  <m:oMath xmlns:m="http://schemas.openxmlformats.org/officeDocument/2006/math">
                    <m:sSubSup>
                      <m:sSubSupPr>
                        <m:ctrlPr>
                          <a:rPr lang="en-US" altLang="ja-JP" i="1" dirty="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lang="en-US" altLang="ja-JP" dirty="0">
                    <a:latin typeface="Times New Roman" panose="02020603050405020304" pitchFamily="18" charset="0"/>
                    <a:cs typeface="Times New Roman" panose="02020603050405020304" pitchFamily="18" charset="0"/>
                  </a:rPr>
                  <a:t> by </a:t>
                </a:r>
                <a:r>
                  <a:rPr lang="en-US" altLang="ja-JP" dirty="0">
                    <a:solidFill>
                      <a:prstClr val="black"/>
                    </a:solidFill>
                    <a:latin typeface="Times New Roman" panose="02020603050405020304" pitchFamily="18" charset="0"/>
                    <a:cs typeface="Times New Roman" panose="02020603050405020304" pitchFamily="18" charset="0"/>
                  </a:rPr>
                  <a:t>Gaussian process regression </a:t>
                </a:r>
                <a:r>
                  <a:rPr lang="en-US" altLang="ja-JP" dirty="0">
                    <a:latin typeface="Times New Roman" panose="02020603050405020304" pitchFamily="18" charset="0"/>
                    <a:cs typeface="Times New Roman" panose="02020603050405020304" pitchFamily="18" charset="0"/>
                  </a:rPr>
                  <a:t>from the sampling results .</a:t>
                </a:r>
                <a:br>
                  <a:rPr lang="en-US" altLang="ja-JP" dirty="0">
                    <a:latin typeface="Times New Roman" panose="02020603050405020304" pitchFamily="18" charset="0"/>
                    <a:cs typeface="Times New Roman" panose="02020603050405020304" pitchFamily="18" charset="0"/>
                  </a:rPr>
                </a:br>
                <a:r>
                  <a:rPr lang="en-US" altLang="ja-JP" dirty="0">
                    <a:latin typeface="Times New Roman" panose="02020603050405020304" pitchFamily="18" charset="0"/>
                    <a:cs typeface="Times New Roman" panose="02020603050405020304" pitchFamily="18" charset="0"/>
                  </a:rPr>
                  <a:t>Calculate the evaluation function for</a:t>
                </a:r>
                <a:r>
                  <a:rPr lang="ja-JP" alt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i="1" dirty="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lang="en-US" altLang="ja-JP" dirty="0">
                    <a:latin typeface="Times New Roman" panose="02020603050405020304" pitchFamily="18" charset="0"/>
                    <a:cs typeface="Times New Roman" panose="02020603050405020304" pitchFamily="18" charset="0"/>
                  </a:rPr>
                  <a:t>, where the large uncertainty and the small predicted value. </a:t>
                </a:r>
              </a:p>
            </p:txBody>
          </p:sp>
        </mc:Choice>
        <mc:Fallback xmlns="">
          <p:sp>
            <p:nvSpPr>
              <p:cNvPr id="23" name="コンテンツ プレースホルダー 2">
                <a:extLst>
                  <a:ext uri="{FF2B5EF4-FFF2-40B4-BE49-F238E27FC236}">
                    <a16:creationId xmlns:a16="http://schemas.microsoft.com/office/drawing/2014/main" id="{61F06193-2BBC-46C7-B3B0-C1309729D9E7}"/>
                  </a:ext>
                </a:extLst>
              </p:cNvPr>
              <p:cNvSpPr>
                <a:spLocks noGrp="1" noRot="1" noChangeAspect="1" noMove="1" noResize="1" noEditPoints="1" noAdjustHandles="1" noChangeArrowheads="1" noChangeShapeType="1" noTextEdit="1"/>
              </p:cNvSpPr>
              <p:nvPr>
                <p:ph idx="1"/>
              </p:nvPr>
            </p:nvSpPr>
            <p:spPr>
              <a:xfrm>
                <a:off x="123825" y="1165386"/>
                <a:ext cx="12382500" cy="1801313"/>
              </a:xfrm>
              <a:blipFill>
                <a:blip r:embed="rId11"/>
                <a:stretch>
                  <a:fillRect l="-984" t="-4730" b="-13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0242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 ヒストグラム&#10;&#10;自動的に生成された説明" hidden="1">
            <a:extLst>
              <a:ext uri="{FF2B5EF4-FFF2-40B4-BE49-F238E27FC236}">
                <a16:creationId xmlns:a16="http://schemas.microsoft.com/office/drawing/2014/main" id="{FDB39DF4-E4C1-40A8-812E-FB8E4C845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181" y="2857500"/>
            <a:ext cx="3143250" cy="3143250"/>
          </a:xfrm>
          <a:prstGeom prst="rect">
            <a:avLst/>
          </a:prstGeom>
        </p:spPr>
      </p:pic>
      <p:pic>
        <p:nvPicPr>
          <p:cNvPr id="29" name="図 28">
            <a:extLst>
              <a:ext uri="{FF2B5EF4-FFF2-40B4-BE49-F238E27FC236}">
                <a16:creationId xmlns:a16="http://schemas.microsoft.com/office/drawing/2014/main" id="{11432516-5C98-4B49-B30C-2BAEBFD6E3A3}"/>
              </a:ext>
            </a:extLst>
          </p:cNvPr>
          <p:cNvPicPr>
            <a:picLocks noChangeAspect="1"/>
          </p:cNvPicPr>
          <p:nvPr/>
        </p:nvPicPr>
        <p:blipFill rotWithShape="1">
          <a:blip r:embed="rId4">
            <a:extLst>
              <a:ext uri="{28A0092B-C50C-407E-A947-70E740481C1C}">
                <a14:useLocalDpi xmlns:a14="http://schemas.microsoft.com/office/drawing/2010/main" val="0"/>
              </a:ext>
            </a:extLst>
          </a:blip>
          <a:srcRect t="24946" r="19012" b="30869"/>
          <a:stretch/>
        </p:blipFill>
        <p:spPr>
          <a:xfrm>
            <a:off x="6305713" y="3115884"/>
            <a:ext cx="4568081" cy="3669837"/>
          </a:xfrm>
          <a:prstGeom prst="rect">
            <a:avLst/>
          </a:prstGeom>
        </p:spPr>
      </p:pic>
      <p:cxnSp>
        <p:nvCxnSpPr>
          <p:cNvPr id="30" name="直線コネクタ 29">
            <a:extLst>
              <a:ext uri="{FF2B5EF4-FFF2-40B4-BE49-F238E27FC236}">
                <a16:creationId xmlns:a16="http://schemas.microsoft.com/office/drawing/2014/main" id="{A88C9D63-B43D-48B8-9780-416017097822}"/>
              </a:ext>
            </a:extLst>
          </p:cNvPr>
          <p:cNvCxnSpPr>
            <a:cxnSpLocks/>
          </p:cNvCxnSpPr>
          <p:nvPr/>
        </p:nvCxnSpPr>
        <p:spPr>
          <a:xfrm>
            <a:off x="9131884" y="5697161"/>
            <a:ext cx="0" cy="597747"/>
          </a:xfrm>
          <a:prstGeom prst="line">
            <a:avLst/>
          </a:prstGeom>
          <a:ln w="19050">
            <a:solidFill>
              <a:srgbClr val="FF00FF"/>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4F81C8D5-5181-4E61-A54D-DA065828A873}"/>
                  </a:ext>
                </a:extLst>
              </p:cNvPr>
              <p:cNvSpPr txBox="1"/>
              <p:nvPr/>
            </p:nvSpPr>
            <p:spPr>
              <a:xfrm>
                <a:off x="9131884" y="5970177"/>
                <a:ext cx="1741908" cy="343556"/>
              </a:xfrm>
              <a:prstGeom prst="rect">
                <a:avLst/>
              </a:prstGeom>
              <a:noFill/>
            </p:spPr>
            <p:txBody>
              <a:bodyPr wrap="square" rtlCol="0">
                <a:spAutoFit/>
              </a:bodyPr>
              <a:lstStyle/>
              <a:p>
                <a14:m>
                  <m:oMath xmlns:m="http://schemas.openxmlformats.org/officeDocument/2006/math">
                    <m:sSubSup>
                      <m:sSubSupPr>
                        <m:ctrlPr>
                          <a:rPr lang="en-US" altLang="ja-JP" sz="1600" i="1" smtClean="0">
                            <a:solidFill>
                              <a:srgbClr val="FF0BFF"/>
                            </a:solidFill>
                            <a:latin typeface="Cambria Math" panose="02040503050406030204" pitchFamily="18" charset="0"/>
                            <a:cs typeface="Times New Roman" panose="02020603050405020304" pitchFamily="18" charset="0"/>
                          </a:rPr>
                        </m:ctrlPr>
                      </m:sSubSupPr>
                      <m:e>
                        <m:r>
                          <m:rPr>
                            <m:sty m:val="p"/>
                          </m:rPr>
                          <a:rPr lang="en-US" altLang="ja-JP" sz="1600" b="0" i="0" smtClean="0">
                            <a:solidFill>
                              <a:srgbClr val="FF0BFF"/>
                            </a:solidFill>
                            <a:latin typeface="Cambria Math" panose="02040503050406030204" pitchFamily="18" charset="0"/>
                            <a:cs typeface="Times New Roman" panose="02020603050405020304" pitchFamily="18" charset="0"/>
                          </a:rPr>
                          <m:t>V</m:t>
                        </m:r>
                      </m:e>
                      <m:sub>
                        <m:r>
                          <a:rPr lang="en-US" altLang="ja-JP" sz="1600" b="0" i="1" smtClean="0">
                            <a:solidFill>
                              <a:srgbClr val="FF0BFF"/>
                            </a:solidFill>
                            <a:latin typeface="Cambria Math" panose="02040503050406030204" pitchFamily="18" charset="0"/>
                            <a:cs typeface="Times New Roman" panose="02020603050405020304" pitchFamily="18" charset="0"/>
                          </a:rPr>
                          <m:t>𝑅</m:t>
                        </m:r>
                      </m:sub>
                      <m:sup>
                        <m:r>
                          <a:rPr lang="en-US" altLang="ja-JP" sz="1600" b="0" i="1" smtClean="0">
                            <a:solidFill>
                              <a:srgbClr val="FF0BFF"/>
                            </a:solidFill>
                            <a:latin typeface="Cambria Math" panose="02040503050406030204" pitchFamily="18" charset="0"/>
                            <a:cs typeface="Times New Roman" panose="02020603050405020304" pitchFamily="18" charset="0"/>
                          </a:rPr>
                          <m:t>0</m:t>
                        </m:r>
                      </m:sup>
                    </m:sSubSup>
                  </m:oMath>
                </a14:m>
                <a:r>
                  <a:rPr kumimoji="1" lang="en-US" altLang="ja-JP" sz="1600" dirty="0">
                    <a:solidFill>
                      <a:srgbClr val="FF00FF"/>
                    </a:solidFill>
                    <a:latin typeface="Times New Roman" panose="02020603050405020304" pitchFamily="18" charset="0"/>
                    <a:cs typeface="Times New Roman" panose="02020603050405020304" pitchFamily="18" charset="0"/>
                  </a:rPr>
                  <a:t>=-36MeV</a:t>
                </a:r>
                <a:endParaRPr kumimoji="1" lang="ja-JP" altLang="en-US" sz="1600" dirty="0">
                  <a:solidFill>
                    <a:srgbClr val="FF00FF"/>
                  </a:solidFill>
                  <a:latin typeface="Times New Roman" panose="02020603050405020304" pitchFamily="18" charset="0"/>
                  <a:cs typeface="Times New Roman" panose="02020603050405020304" pitchFamily="18" charset="0"/>
                </a:endParaRPr>
              </a:p>
            </p:txBody>
          </p:sp>
        </mc:Choice>
        <mc:Fallback xmlns="">
          <p:sp>
            <p:nvSpPr>
              <p:cNvPr id="40" name="テキスト ボックス 39">
                <a:extLst>
                  <a:ext uri="{FF2B5EF4-FFF2-40B4-BE49-F238E27FC236}">
                    <a16:creationId xmlns:a16="http://schemas.microsoft.com/office/drawing/2014/main" id="{4F81C8D5-5181-4E61-A54D-DA065828A873}"/>
                  </a:ext>
                </a:extLst>
              </p:cNvPr>
              <p:cNvSpPr txBox="1">
                <a:spLocks noRot="1" noChangeAspect="1" noMove="1" noResize="1" noEditPoints="1" noAdjustHandles="1" noChangeArrowheads="1" noChangeShapeType="1" noTextEdit="1"/>
              </p:cNvSpPr>
              <p:nvPr/>
            </p:nvSpPr>
            <p:spPr>
              <a:xfrm>
                <a:off x="9131884" y="5970177"/>
                <a:ext cx="1741908" cy="343556"/>
              </a:xfrm>
              <a:prstGeom prst="rect">
                <a:avLst/>
              </a:prstGeom>
              <a:blipFill>
                <a:blip r:embed="rId6"/>
                <a:stretch>
                  <a:fillRect t="-3509" b="-21053"/>
                </a:stretch>
              </a:blipFill>
            </p:spPr>
            <p:txBody>
              <a:bodyPr/>
              <a:lstStyle/>
              <a:p>
                <a:r>
                  <a:rPr lang="ja-JP" altLang="en-US">
                    <a:noFill/>
                  </a:rPr>
                  <a:t> </a:t>
                </a:r>
              </a:p>
            </p:txBody>
          </p:sp>
        </mc:Fallback>
      </mc:AlternateContent>
      <p:sp>
        <p:nvSpPr>
          <p:cNvPr id="43" name="テキスト ボックス 42">
            <a:extLst>
              <a:ext uri="{FF2B5EF4-FFF2-40B4-BE49-F238E27FC236}">
                <a16:creationId xmlns:a16="http://schemas.microsoft.com/office/drawing/2014/main" id="{1D6F914E-DBD8-4EEE-B567-05C82FBD1632}"/>
              </a:ext>
            </a:extLst>
          </p:cNvPr>
          <p:cNvSpPr txBox="1"/>
          <p:nvPr/>
        </p:nvSpPr>
        <p:spPr>
          <a:xfrm>
            <a:off x="9815849" y="2981259"/>
            <a:ext cx="1310783" cy="470542"/>
          </a:xfrm>
          <a:prstGeom prst="rect">
            <a:avLst/>
          </a:prstGeom>
          <a:solidFill>
            <a:schemeClr val="bg1"/>
          </a:solidFill>
          <a:ln>
            <a:solidFill>
              <a:schemeClr val="tx1"/>
            </a:solidFill>
          </a:ln>
        </p:spPr>
        <p:txBody>
          <a:bodyPr wrap="square" rtlCol="0">
            <a:spAutoFit/>
          </a:bodyPr>
          <a:lstStyle/>
          <a:p>
            <a:pPr algn="ctr"/>
            <a:r>
              <a:rPr kumimoji="1" lang="en-US" altLang="ja-JP" sz="2400" dirty="0">
                <a:latin typeface="Times New Roman" panose="02020603050405020304" pitchFamily="18" charset="0"/>
                <a:cs typeface="Times New Roman" panose="02020603050405020304" pitchFamily="18" charset="0"/>
              </a:rPr>
              <a:t>n=3</a:t>
            </a:r>
            <a:endParaRPr kumimoji="1" lang="ja-JP" altLang="en-US" sz="2400" dirty="0">
              <a:latin typeface="Times New Roman" panose="02020603050405020304" pitchFamily="18" charset="0"/>
              <a:cs typeface="Times New Roman" panose="02020603050405020304" pitchFamily="18" charset="0"/>
            </a:endParaRPr>
          </a:p>
        </p:txBody>
      </p:sp>
      <p:pic>
        <p:nvPicPr>
          <p:cNvPr id="44" name="図 43" descr="ダイアグラム&#10;&#10;自動的に生成された説明">
            <a:extLst>
              <a:ext uri="{FF2B5EF4-FFF2-40B4-BE49-F238E27FC236}">
                <a16:creationId xmlns:a16="http://schemas.microsoft.com/office/drawing/2014/main" id="{F9F366C3-513D-42CE-9CA8-C34CD93E6A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0582" y="3115884"/>
            <a:ext cx="3924214" cy="4121491"/>
          </a:xfrm>
          <a:prstGeom prst="rect">
            <a:avLst/>
          </a:prstGeom>
        </p:spPr>
      </p:pic>
      <p:sp>
        <p:nvSpPr>
          <p:cNvPr id="45" name="スライド番号プレースホルダー 4">
            <a:extLst>
              <a:ext uri="{FF2B5EF4-FFF2-40B4-BE49-F238E27FC236}">
                <a16:creationId xmlns:a16="http://schemas.microsoft.com/office/drawing/2014/main" id="{0AF3A480-AA88-41BE-9B5E-77EE78BAA032}"/>
              </a:ext>
            </a:extLst>
          </p:cNvPr>
          <p:cNvSpPr txBox="1">
            <a:spLocks/>
          </p:cNvSpPr>
          <p:nvPr/>
        </p:nvSpPr>
        <p:spPr>
          <a:xfrm>
            <a:off x="9984335" y="6458178"/>
            <a:ext cx="2140989" cy="38608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781743-1BCE-465D-996A-06A8E520CFE5}" type="slidenum">
              <a:rPr kumimoji="1" lang="ja-JP" altLang="en-US" sz="1800"/>
              <a:pPr/>
              <a:t>9</a:t>
            </a:fld>
            <a:endParaRPr kumimoji="1" lang="ja-JP" altLang="en-US" sz="1800" dirty="0"/>
          </a:p>
        </p:txBody>
      </p:sp>
      <p:sp>
        <p:nvSpPr>
          <p:cNvPr id="46" name="正方形/長方形 45">
            <a:extLst>
              <a:ext uri="{FF2B5EF4-FFF2-40B4-BE49-F238E27FC236}">
                <a16:creationId xmlns:a16="http://schemas.microsoft.com/office/drawing/2014/main" id="{37DA9720-786B-46A2-A81B-3AACFF527C12}"/>
              </a:ext>
            </a:extLst>
          </p:cNvPr>
          <p:cNvSpPr/>
          <p:nvPr/>
        </p:nvSpPr>
        <p:spPr>
          <a:xfrm>
            <a:off x="8624236" y="6568440"/>
            <a:ext cx="1051289" cy="19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B6277DC5-9E35-4177-8684-25B339F697F8}"/>
              </a:ext>
            </a:extLst>
          </p:cNvPr>
          <p:cNvSpPr/>
          <p:nvPr/>
        </p:nvSpPr>
        <p:spPr>
          <a:xfrm>
            <a:off x="4124282" y="3924457"/>
            <a:ext cx="227585" cy="630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646A44B5-E3EE-4B1E-9CC9-CD2BBF23BABC}"/>
                  </a:ext>
                </a:extLst>
              </p:cNvPr>
              <p:cNvSpPr txBox="1"/>
              <p:nvPr/>
            </p:nvSpPr>
            <p:spPr>
              <a:xfrm>
                <a:off x="4102496" y="3873059"/>
                <a:ext cx="321178" cy="220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800" i="1" dirty="0" smtClean="0">
                              <a:latin typeface="Cambria Math" panose="02040503050406030204" pitchFamily="18" charset="0"/>
                              <a:cs typeface="Times New Roman" panose="02020603050405020304" pitchFamily="18" charset="0"/>
                            </a:rPr>
                          </m:ctrlPr>
                        </m:sSubSupPr>
                        <m:e>
                          <m:r>
                            <m:rPr>
                              <m:sty m:val="p"/>
                            </m:rPr>
                            <a:rPr lang="en-US" altLang="ja-JP" sz="800" dirty="0">
                              <a:latin typeface="Cambria Math" panose="02040503050406030204" pitchFamily="18" charset="0"/>
                              <a:cs typeface="Times New Roman" panose="02020603050405020304" pitchFamily="18" charset="0"/>
                            </a:rPr>
                            <m:t>V</m:t>
                          </m:r>
                        </m:e>
                        <m:sub>
                          <m:r>
                            <m:rPr>
                              <m:sty m:val="p"/>
                            </m:rPr>
                            <a:rPr lang="en-US" altLang="ja-JP" sz="800" dirty="0">
                              <a:latin typeface="Cambria Math" panose="02040503050406030204" pitchFamily="18" charset="0"/>
                              <a:cs typeface="Times New Roman" panose="02020603050405020304" pitchFamily="18" charset="0"/>
                            </a:rPr>
                            <m:t>R</m:t>
                          </m:r>
                        </m:sub>
                        <m:sup>
                          <m:r>
                            <a:rPr lang="en-US" altLang="ja-JP" sz="800" i="1" dirty="0">
                              <a:latin typeface="Cambria Math" panose="02040503050406030204" pitchFamily="18" charset="0"/>
                              <a:cs typeface="Times New Roman" panose="02020603050405020304" pitchFamily="18" charset="0"/>
                            </a:rPr>
                            <m:t>0</m:t>
                          </m:r>
                        </m:sup>
                      </m:sSubSup>
                    </m:oMath>
                  </m:oMathPara>
                </a14:m>
                <a:endParaRPr kumimoji="1" lang="ja-JP" altLang="en-US" sz="800" dirty="0"/>
              </a:p>
            </p:txBody>
          </p:sp>
        </mc:Choice>
        <mc:Fallback xmlns="">
          <p:sp>
            <p:nvSpPr>
              <p:cNvPr id="51" name="テキスト ボックス 50">
                <a:extLst>
                  <a:ext uri="{FF2B5EF4-FFF2-40B4-BE49-F238E27FC236}">
                    <a16:creationId xmlns:a16="http://schemas.microsoft.com/office/drawing/2014/main" id="{646A44B5-E3EE-4B1E-9CC9-CD2BBF23BABC}"/>
                  </a:ext>
                </a:extLst>
              </p:cNvPr>
              <p:cNvSpPr txBox="1">
                <a:spLocks noRot="1" noChangeAspect="1" noMove="1" noResize="1" noEditPoints="1" noAdjustHandles="1" noChangeArrowheads="1" noChangeShapeType="1" noTextEdit="1"/>
              </p:cNvSpPr>
              <p:nvPr/>
            </p:nvSpPr>
            <p:spPr>
              <a:xfrm>
                <a:off x="4102496" y="3873059"/>
                <a:ext cx="321178" cy="22038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EF884867-CD2F-4627-B5A6-C8E15BE662AB}"/>
                  </a:ext>
                </a:extLst>
              </p:cNvPr>
              <p:cNvSpPr txBox="1"/>
              <p:nvPr/>
            </p:nvSpPr>
            <p:spPr>
              <a:xfrm>
                <a:off x="4102496" y="4280471"/>
                <a:ext cx="321178" cy="220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800" i="1" dirty="0" smtClean="0">
                              <a:latin typeface="Cambria Math" panose="02040503050406030204" pitchFamily="18" charset="0"/>
                              <a:cs typeface="Times New Roman" panose="02020603050405020304" pitchFamily="18" charset="0"/>
                            </a:rPr>
                          </m:ctrlPr>
                        </m:sSubSupPr>
                        <m:e>
                          <m:r>
                            <m:rPr>
                              <m:sty m:val="p"/>
                            </m:rPr>
                            <a:rPr lang="en-US" altLang="ja-JP" sz="800" dirty="0">
                              <a:latin typeface="Cambria Math" panose="02040503050406030204" pitchFamily="18" charset="0"/>
                              <a:cs typeface="Times New Roman" panose="02020603050405020304" pitchFamily="18" charset="0"/>
                            </a:rPr>
                            <m:t>V</m:t>
                          </m:r>
                        </m:e>
                        <m:sub>
                          <m:r>
                            <m:rPr>
                              <m:sty m:val="p"/>
                            </m:rPr>
                            <a:rPr lang="en-US" altLang="ja-JP" sz="800" dirty="0">
                              <a:latin typeface="Cambria Math" panose="02040503050406030204" pitchFamily="18" charset="0"/>
                              <a:cs typeface="Times New Roman" panose="02020603050405020304" pitchFamily="18" charset="0"/>
                            </a:rPr>
                            <m:t>R</m:t>
                          </m:r>
                        </m:sub>
                        <m:sup>
                          <m:r>
                            <a:rPr lang="en-US" altLang="ja-JP" sz="800" i="1" dirty="0">
                              <a:latin typeface="Cambria Math" panose="02040503050406030204" pitchFamily="18" charset="0"/>
                              <a:cs typeface="Times New Roman" panose="02020603050405020304" pitchFamily="18" charset="0"/>
                            </a:rPr>
                            <m:t>0</m:t>
                          </m:r>
                        </m:sup>
                      </m:sSubSup>
                    </m:oMath>
                  </m:oMathPara>
                </a14:m>
                <a:endParaRPr kumimoji="1" lang="ja-JP" altLang="en-US" sz="800" dirty="0"/>
              </a:p>
            </p:txBody>
          </p:sp>
        </mc:Choice>
        <mc:Fallback xmlns="">
          <p:sp>
            <p:nvSpPr>
              <p:cNvPr id="52" name="テキスト ボックス 51">
                <a:extLst>
                  <a:ext uri="{FF2B5EF4-FFF2-40B4-BE49-F238E27FC236}">
                    <a16:creationId xmlns:a16="http://schemas.microsoft.com/office/drawing/2014/main" id="{EF884867-CD2F-4627-B5A6-C8E15BE662AB}"/>
                  </a:ext>
                </a:extLst>
              </p:cNvPr>
              <p:cNvSpPr txBox="1">
                <a:spLocks noRot="1" noChangeAspect="1" noMove="1" noResize="1" noEditPoints="1" noAdjustHandles="1" noChangeArrowheads="1" noChangeShapeType="1" noTextEdit="1"/>
              </p:cNvSpPr>
              <p:nvPr/>
            </p:nvSpPr>
            <p:spPr>
              <a:xfrm>
                <a:off x="4102496" y="4280471"/>
                <a:ext cx="321178" cy="22038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BA586131-4C6C-4FDF-ACE7-BD4546192893}"/>
                  </a:ext>
                </a:extLst>
              </p:cNvPr>
              <p:cNvSpPr txBox="1"/>
              <p:nvPr/>
            </p:nvSpPr>
            <p:spPr>
              <a:xfrm>
                <a:off x="4102496" y="4060090"/>
                <a:ext cx="321178" cy="220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800" i="1" dirty="0" smtClean="0">
                              <a:latin typeface="Cambria Math" panose="02040503050406030204" pitchFamily="18" charset="0"/>
                              <a:cs typeface="Times New Roman" panose="02020603050405020304" pitchFamily="18" charset="0"/>
                            </a:rPr>
                          </m:ctrlPr>
                        </m:sSubSupPr>
                        <m:e>
                          <m:r>
                            <m:rPr>
                              <m:sty m:val="p"/>
                            </m:rPr>
                            <a:rPr lang="en-US" altLang="ja-JP" sz="800" dirty="0">
                              <a:latin typeface="Cambria Math" panose="02040503050406030204" pitchFamily="18" charset="0"/>
                              <a:cs typeface="Times New Roman" panose="02020603050405020304" pitchFamily="18" charset="0"/>
                            </a:rPr>
                            <m:t>V</m:t>
                          </m:r>
                        </m:e>
                        <m:sub>
                          <m:r>
                            <m:rPr>
                              <m:sty m:val="p"/>
                            </m:rPr>
                            <a:rPr lang="en-US" altLang="ja-JP" sz="800" dirty="0">
                              <a:latin typeface="Cambria Math" panose="02040503050406030204" pitchFamily="18" charset="0"/>
                              <a:cs typeface="Times New Roman" panose="02020603050405020304" pitchFamily="18" charset="0"/>
                            </a:rPr>
                            <m:t>R</m:t>
                          </m:r>
                        </m:sub>
                        <m:sup>
                          <m:r>
                            <a:rPr lang="en-US" altLang="ja-JP" sz="800" i="1" dirty="0">
                              <a:latin typeface="Cambria Math" panose="02040503050406030204" pitchFamily="18" charset="0"/>
                              <a:cs typeface="Times New Roman" panose="02020603050405020304" pitchFamily="18" charset="0"/>
                            </a:rPr>
                            <m:t>0</m:t>
                          </m:r>
                        </m:sup>
                      </m:sSubSup>
                    </m:oMath>
                  </m:oMathPara>
                </a14:m>
                <a:endParaRPr kumimoji="1" lang="ja-JP" altLang="en-US" sz="800" dirty="0"/>
              </a:p>
            </p:txBody>
          </p:sp>
        </mc:Choice>
        <mc:Fallback xmlns="">
          <p:sp>
            <p:nvSpPr>
              <p:cNvPr id="53" name="テキスト ボックス 52">
                <a:extLst>
                  <a:ext uri="{FF2B5EF4-FFF2-40B4-BE49-F238E27FC236}">
                    <a16:creationId xmlns:a16="http://schemas.microsoft.com/office/drawing/2014/main" id="{BA586131-4C6C-4FDF-ACE7-BD4546192893}"/>
                  </a:ext>
                </a:extLst>
              </p:cNvPr>
              <p:cNvSpPr txBox="1">
                <a:spLocks noRot="1" noChangeAspect="1" noMove="1" noResize="1" noEditPoints="1" noAdjustHandles="1" noChangeArrowheads="1" noChangeShapeType="1" noTextEdit="1"/>
              </p:cNvSpPr>
              <p:nvPr/>
            </p:nvSpPr>
            <p:spPr>
              <a:xfrm>
                <a:off x="4102496" y="4060090"/>
                <a:ext cx="321178" cy="22038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AC1513E9-E9BE-4412-AC1C-A11728CC6806}"/>
                  </a:ext>
                </a:extLst>
              </p:cNvPr>
              <p:cNvSpPr txBox="1"/>
              <p:nvPr/>
            </p:nvSpPr>
            <p:spPr>
              <a:xfrm>
                <a:off x="8651931" y="6473182"/>
                <a:ext cx="1126590" cy="380553"/>
              </a:xfrm>
              <a:prstGeom prst="rect">
                <a:avLst/>
              </a:prstGeom>
              <a:noFill/>
            </p:spPr>
            <p:txBody>
              <a:bodyPr wrap="none" rtlCol="0">
                <a:spAutoFit/>
              </a:bodyPr>
              <a:lstStyle/>
              <a:p>
                <a14:m>
                  <m:oMath xmlns:m="http://schemas.openxmlformats.org/officeDocument/2006/math">
                    <m:sSubSup>
                      <m:sSubSupPr>
                        <m:ctrlPr>
                          <a:rPr lang="en-US" altLang="ja-JP" i="1" dirty="0" smtClean="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kumimoji="1" lang="en-US" altLang="ja-JP" dirty="0">
                    <a:latin typeface="Times New Roman" panose="02020603050405020304" pitchFamily="18" charset="0"/>
                    <a:cs typeface="Times New Roman" panose="02020603050405020304" pitchFamily="18" charset="0"/>
                  </a:rPr>
                  <a:t> [MeV]</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21" name="テキスト ボックス 20">
                <a:extLst>
                  <a:ext uri="{FF2B5EF4-FFF2-40B4-BE49-F238E27FC236}">
                    <a16:creationId xmlns:a16="http://schemas.microsoft.com/office/drawing/2014/main" id="{AC1513E9-E9BE-4412-AC1C-A11728CC6806}"/>
                  </a:ext>
                </a:extLst>
              </p:cNvPr>
              <p:cNvSpPr txBox="1">
                <a:spLocks noRot="1" noChangeAspect="1" noMove="1" noResize="1" noEditPoints="1" noAdjustHandles="1" noChangeArrowheads="1" noChangeShapeType="1" noTextEdit="1"/>
              </p:cNvSpPr>
              <p:nvPr/>
            </p:nvSpPr>
            <p:spPr>
              <a:xfrm>
                <a:off x="8651931" y="6473182"/>
                <a:ext cx="1126590" cy="380553"/>
              </a:xfrm>
              <a:prstGeom prst="rect">
                <a:avLst/>
              </a:prstGeom>
              <a:blipFill>
                <a:blip r:embed="rId11"/>
                <a:stretch>
                  <a:fillRect t="-6452" r="-3784" b="-25806"/>
                </a:stretch>
              </a:blipFill>
            </p:spPr>
            <p:txBody>
              <a:bodyPr/>
              <a:lstStyle/>
              <a:p>
                <a:r>
                  <a:rPr lang="ja-JP" altLang="en-US">
                    <a:noFill/>
                  </a:rPr>
                  <a:t> </a:t>
                </a:r>
              </a:p>
            </p:txBody>
          </p:sp>
        </mc:Fallback>
      </mc:AlternateContent>
      <p:pic>
        <p:nvPicPr>
          <p:cNvPr id="18" name="図 17" descr="テキスト&#10;&#10;自動的に生成された説明">
            <a:extLst>
              <a:ext uri="{FF2B5EF4-FFF2-40B4-BE49-F238E27FC236}">
                <a16:creationId xmlns:a16="http://schemas.microsoft.com/office/drawing/2014/main" id="{62944869-F4AE-4BDA-BC22-64969C0EAE1A}"/>
              </a:ext>
            </a:extLst>
          </p:cNvPr>
          <p:cNvPicPr>
            <a:picLocks noChangeAspect="1"/>
          </p:cNvPicPr>
          <p:nvPr/>
        </p:nvPicPr>
        <p:blipFill rotWithShape="1">
          <a:blip r:embed="rId12">
            <a:extLst>
              <a:ext uri="{28A0092B-C50C-407E-A947-70E740481C1C}">
                <a14:useLocalDpi xmlns:a14="http://schemas.microsoft.com/office/drawing/2010/main" val="0"/>
              </a:ext>
            </a:extLst>
          </a:blip>
          <a:srcRect l="17138" t="9279" r="76925" b="27099"/>
          <a:stretch/>
        </p:blipFill>
        <p:spPr>
          <a:xfrm rot="16200000">
            <a:off x="6780930" y="3593615"/>
            <a:ext cx="264569" cy="356859"/>
          </a:xfrm>
          <a:prstGeom prst="rect">
            <a:avLst/>
          </a:prstGeom>
        </p:spPr>
      </p:pic>
      <p:sp>
        <p:nvSpPr>
          <p:cNvPr id="3" name="コンテンツ プレースホルダー 2">
            <a:extLst>
              <a:ext uri="{FF2B5EF4-FFF2-40B4-BE49-F238E27FC236}">
                <a16:creationId xmlns:a16="http://schemas.microsoft.com/office/drawing/2014/main" id="{086151C6-EE99-4F09-A6B5-0DFE2CD90D72}"/>
              </a:ext>
            </a:extLst>
          </p:cNvPr>
          <p:cNvSpPr>
            <a:spLocks noGrp="1"/>
          </p:cNvSpPr>
          <p:nvPr>
            <p:ph idx="1"/>
          </p:nvPr>
        </p:nvSpPr>
        <p:spPr/>
        <p:txBody>
          <a:bodyPr/>
          <a:lstStyle/>
          <a:p>
            <a:endParaRPr lang="ja-JP" altLang="en-US"/>
          </a:p>
        </p:txBody>
      </p:sp>
      <p:sp>
        <p:nvSpPr>
          <p:cNvPr id="5" name="タイトル 4">
            <a:extLst>
              <a:ext uri="{FF2B5EF4-FFF2-40B4-BE49-F238E27FC236}">
                <a16:creationId xmlns:a16="http://schemas.microsoft.com/office/drawing/2014/main" id="{808F9403-1366-4A53-8777-0EA1B2AFBC53}"/>
              </a:ext>
            </a:extLst>
          </p:cNvPr>
          <p:cNvSpPr>
            <a:spLocks noGrp="1"/>
          </p:cNvSpPr>
          <p:nvPr>
            <p:ph type="title"/>
          </p:nvPr>
        </p:nvSpPr>
        <p:spPr/>
        <p:txBody>
          <a:bodyPr/>
          <a:lstStyle/>
          <a:p>
            <a:endParaRPr lang="ja-JP" altLang="en-US"/>
          </a:p>
        </p:txBody>
      </p:sp>
      <mc:AlternateContent xmlns:mc="http://schemas.openxmlformats.org/markup-compatibility/2006" xmlns:a14="http://schemas.microsoft.com/office/drawing/2010/main">
        <mc:Choice Requires="a14">
          <p:sp>
            <p:nvSpPr>
              <p:cNvPr id="23" name="コンテンツ プレースホルダー 2">
                <a:extLst>
                  <a:ext uri="{FF2B5EF4-FFF2-40B4-BE49-F238E27FC236}">
                    <a16:creationId xmlns:a16="http://schemas.microsoft.com/office/drawing/2014/main" id="{0F8334DE-A920-4B0F-976C-3944CFAAC9B0}"/>
                  </a:ext>
                </a:extLst>
              </p:cNvPr>
              <p:cNvSpPr txBox="1">
                <a:spLocks/>
              </p:cNvSpPr>
              <p:nvPr/>
            </p:nvSpPr>
            <p:spPr>
              <a:xfrm>
                <a:off x="123825" y="1165386"/>
                <a:ext cx="12382500" cy="1801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a:latin typeface="Times New Roman" panose="02020603050405020304" pitchFamily="18" charset="0"/>
                    <a:cs typeface="Times New Roman" panose="02020603050405020304" pitchFamily="18" charset="0"/>
                  </a:rPr>
                  <a:t>Estimate the evaluation function about optical parameter </a:t>
                </a:r>
                <a14:m>
                  <m:oMath xmlns:m="http://schemas.openxmlformats.org/officeDocument/2006/math">
                    <m:sSubSup>
                      <m:sSubSupPr>
                        <m:ctrlPr>
                          <a:rPr lang="en-US" altLang="ja-JP" i="1" dirty="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lang="en-US" altLang="ja-JP" dirty="0">
                    <a:latin typeface="Times New Roman" panose="02020603050405020304" pitchFamily="18" charset="0"/>
                    <a:cs typeface="Times New Roman" panose="02020603050405020304" pitchFamily="18" charset="0"/>
                  </a:rPr>
                  <a:t> by </a:t>
                </a:r>
                <a:r>
                  <a:rPr lang="en-US" altLang="ja-JP" dirty="0">
                    <a:solidFill>
                      <a:prstClr val="black"/>
                    </a:solidFill>
                    <a:latin typeface="Times New Roman" panose="02020603050405020304" pitchFamily="18" charset="0"/>
                    <a:cs typeface="Times New Roman" panose="02020603050405020304" pitchFamily="18" charset="0"/>
                  </a:rPr>
                  <a:t>Gaussian process regression </a:t>
                </a:r>
                <a:r>
                  <a:rPr lang="en-US" altLang="ja-JP" dirty="0">
                    <a:latin typeface="Times New Roman" panose="02020603050405020304" pitchFamily="18" charset="0"/>
                    <a:cs typeface="Times New Roman" panose="02020603050405020304" pitchFamily="18" charset="0"/>
                  </a:rPr>
                  <a:t>from the sampling results .</a:t>
                </a:r>
                <a:br>
                  <a:rPr lang="en-US" altLang="ja-JP" dirty="0">
                    <a:latin typeface="Times New Roman" panose="02020603050405020304" pitchFamily="18" charset="0"/>
                    <a:cs typeface="Times New Roman" panose="02020603050405020304" pitchFamily="18" charset="0"/>
                  </a:rPr>
                </a:br>
                <a:r>
                  <a:rPr lang="en-US" altLang="ja-JP" dirty="0">
                    <a:latin typeface="Times New Roman" panose="02020603050405020304" pitchFamily="18" charset="0"/>
                    <a:cs typeface="Times New Roman" panose="02020603050405020304" pitchFamily="18" charset="0"/>
                  </a:rPr>
                  <a:t>Calculate the evaluation function for</a:t>
                </a:r>
                <a:r>
                  <a:rPr lang="ja-JP" alt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ja-JP" i="1" dirty="0">
                            <a:latin typeface="Cambria Math" panose="02040503050406030204" pitchFamily="18" charset="0"/>
                            <a:cs typeface="Times New Roman" panose="02020603050405020304" pitchFamily="18" charset="0"/>
                          </a:rPr>
                        </m:ctrlPr>
                      </m:sSubSupPr>
                      <m:e>
                        <m:r>
                          <m:rPr>
                            <m:sty m:val="p"/>
                          </m:rPr>
                          <a:rPr lang="en-US" altLang="ja-JP" dirty="0">
                            <a:latin typeface="Cambria Math" panose="02040503050406030204" pitchFamily="18" charset="0"/>
                            <a:cs typeface="Times New Roman" panose="02020603050405020304" pitchFamily="18" charset="0"/>
                          </a:rPr>
                          <m:t>V</m:t>
                        </m:r>
                      </m:e>
                      <m:sub>
                        <m:r>
                          <m:rPr>
                            <m:sty m:val="p"/>
                          </m:rPr>
                          <a:rPr lang="en-US" altLang="ja-JP" dirty="0">
                            <a:latin typeface="Cambria Math" panose="02040503050406030204" pitchFamily="18" charset="0"/>
                            <a:cs typeface="Times New Roman" panose="02020603050405020304" pitchFamily="18" charset="0"/>
                          </a:rPr>
                          <m:t>R</m:t>
                        </m:r>
                      </m:sub>
                      <m:sup>
                        <m:r>
                          <a:rPr lang="en-US" altLang="ja-JP" i="1" dirty="0">
                            <a:latin typeface="Cambria Math" panose="02040503050406030204" pitchFamily="18" charset="0"/>
                            <a:cs typeface="Times New Roman" panose="02020603050405020304" pitchFamily="18" charset="0"/>
                          </a:rPr>
                          <m:t>0</m:t>
                        </m:r>
                      </m:sup>
                    </m:sSubSup>
                  </m:oMath>
                </a14:m>
                <a:r>
                  <a:rPr lang="en-US" altLang="ja-JP" dirty="0">
                    <a:latin typeface="Times New Roman" panose="02020603050405020304" pitchFamily="18" charset="0"/>
                    <a:cs typeface="Times New Roman" panose="02020603050405020304" pitchFamily="18" charset="0"/>
                  </a:rPr>
                  <a:t>, where the large uncertainty and the small predicted value. </a:t>
                </a:r>
              </a:p>
            </p:txBody>
          </p:sp>
        </mc:Choice>
        <mc:Fallback xmlns="">
          <p:sp>
            <p:nvSpPr>
              <p:cNvPr id="23" name="コンテンツ プレースホルダー 2">
                <a:extLst>
                  <a:ext uri="{FF2B5EF4-FFF2-40B4-BE49-F238E27FC236}">
                    <a16:creationId xmlns:a16="http://schemas.microsoft.com/office/drawing/2014/main" id="{0F8334DE-A920-4B0F-976C-3944CFAAC9B0}"/>
                  </a:ext>
                </a:extLst>
              </p:cNvPr>
              <p:cNvSpPr txBox="1">
                <a:spLocks noRot="1" noChangeAspect="1" noMove="1" noResize="1" noEditPoints="1" noAdjustHandles="1" noChangeArrowheads="1" noChangeShapeType="1" noTextEdit="1"/>
              </p:cNvSpPr>
              <p:nvPr/>
            </p:nvSpPr>
            <p:spPr>
              <a:xfrm>
                <a:off x="123825" y="1165386"/>
                <a:ext cx="12382500" cy="1801313"/>
              </a:xfrm>
              <a:prstGeom prst="rect">
                <a:avLst/>
              </a:prstGeom>
              <a:blipFill>
                <a:blip r:embed="rId13"/>
                <a:stretch>
                  <a:fillRect l="-984" t="-4730" b="-1351"/>
                </a:stretch>
              </a:blipFill>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C5473A4D-C696-FEC3-8876-34D0CA27C545}"/>
              </a:ext>
            </a:extLst>
          </p:cNvPr>
          <p:cNvSpPr txBox="1">
            <a:spLocks/>
          </p:cNvSpPr>
          <p:nvPr/>
        </p:nvSpPr>
        <p:spPr>
          <a:xfrm>
            <a:off x="333375" y="377394"/>
            <a:ext cx="11525249" cy="510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400" u="sng">
                <a:latin typeface="Times New Roman" panose="02020603050405020304" pitchFamily="18" charset="0"/>
                <a:ea typeface="游ゴシック Medium" panose="020B0500000000000000" pitchFamily="50" charset="-128"/>
                <a:cs typeface="Times New Roman" panose="02020603050405020304" pitchFamily="18" charset="0"/>
              </a:rPr>
              <a:t>Framework : An Example of optimization by machine learning</a:t>
            </a:r>
            <a:endParaRPr lang="ja-JP" altLang="en-US" sz="3400" u="sng" dirty="0">
              <a:latin typeface="Times New Roman" panose="02020603050405020304" pitchFamily="18" charset="0"/>
              <a:ea typeface="游ゴシック Medium"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263518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11179</TotalTime>
  <Words>2163</Words>
  <Application>Microsoft Office PowerPoint</Application>
  <PresentationFormat>ワイド画面</PresentationFormat>
  <Paragraphs>260</Paragraphs>
  <Slides>18</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-apple-system</vt:lpstr>
      <vt:lpstr>游ゴシック</vt:lpstr>
      <vt:lpstr>游ゴシック Light</vt:lpstr>
      <vt:lpstr>Arial</vt:lpstr>
      <vt:lpstr>Cambria Math</vt:lpstr>
      <vt:lpstr>Times New Roman</vt:lpstr>
      <vt:lpstr>Office テーマ</vt:lpstr>
      <vt:lpstr>   Nuclear data generation by machine learning </vt:lpstr>
      <vt:lpstr>PowerPoint プレゼンテーション</vt:lpstr>
      <vt:lpstr>Nuclear data evaluation and machine learning</vt:lpstr>
      <vt:lpstr>Framework: Nuclear reaction model</vt:lpstr>
      <vt:lpstr>Framework : Machine Learning part</vt:lpstr>
      <vt:lpstr>PowerPoint プレゼンテーション</vt:lpstr>
      <vt:lpstr>PowerPoint プレゼンテーション</vt:lpstr>
      <vt:lpstr>Framework : An Example of optimization by machine learning</vt:lpstr>
      <vt:lpstr>PowerPoint プレゼンテーション</vt:lpstr>
      <vt:lpstr>PowerPoint プレゼンテーション</vt:lpstr>
      <vt:lpstr>PowerPoint プレゼンテーション</vt:lpstr>
      <vt:lpstr>PowerPoint プレゼンテーション</vt:lpstr>
      <vt:lpstr>Framework : Training Data collection</vt:lpstr>
      <vt:lpstr>Result: Estimate Optimum value of v_R^0 (E) </vt:lpstr>
      <vt:lpstr>Result: Estimate Optimum value of v_R^0 (E)</vt:lpstr>
      <vt:lpstr>Result: Estimate Optimum value of v_R^0 (E)</vt:lpstr>
      <vt:lpstr>PowerPoint プレゼンテーション</vt:lpstr>
      <vt:lpstr>Future works :There are some task for implementation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of nuclear data at arbitrary energies  using machine learning</dc:title>
  <dc:creator>Watanabe Shoto</dc:creator>
  <cp:lastModifiedBy>Watanabe Shoto</cp:lastModifiedBy>
  <cp:revision>2</cp:revision>
  <dcterms:created xsi:type="dcterms:W3CDTF">2023-05-21T09:19:44Z</dcterms:created>
  <dcterms:modified xsi:type="dcterms:W3CDTF">2023-08-07T10:04:12Z</dcterms:modified>
</cp:coreProperties>
</file>