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3"/>
  </p:notesMasterIdLst>
  <p:handoutMasterIdLst>
    <p:handoutMasterId r:id="rId14"/>
  </p:handoutMasterIdLst>
  <p:sldIdLst>
    <p:sldId id="559" r:id="rId2"/>
    <p:sldId id="652" r:id="rId3"/>
    <p:sldId id="654" r:id="rId4"/>
    <p:sldId id="643" r:id="rId5"/>
    <p:sldId id="655" r:id="rId6"/>
    <p:sldId id="614" r:id="rId7"/>
    <p:sldId id="616" r:id="rId8"/>
    <p:sldId id="640" r:id="rId9"/>
    <p:sldId id="644" r:id="rId10"/>
    <p:sldId id="645" r:id="rId11"/>
    <p:sldId id="416" r:id="rId1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3bc8d2aa59c0d6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ADC"/>
    <a:srgbClr val="F0F0F0"/>
    <a:srgbClr val="32425D"/>
    <a:srgbClr val="33425D"/>
    <a:srgbClr val="F34167"/>
    <a:srgbClr val="364761"/>
    <a:srgbClr val="3A4B66"/>
    <a:srgbClr val="41536D"/>
    <a:srgbClr val="31405B"/>
    <a:srgbClr val="3F51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91" autoAdjust="0"/>
  </p:normalViewPr>
  <p:slideViewPr>
    <p:cSldViewPr snapToGrid="0">
      <p:cViewPr>
        <p:scale>
          <a:sx n="100" d="100"/>
          <a:sy n="100" d="100"/>
        </p:scale>
        <p:origin x="40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CABE3509-6B12-4A9D-AD36-5F3EFDC01A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2875E03-8177-4411-9FFD-461762F0D2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5D3D8-4C8D-4777-82CA-0F9994D3A4CD}" type="datetimeFigureOut">
              <a:rPr lang="ko-KR" altLang="en-US" smtClean="0"/>
              <a:t>2023-08-08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96C8E94-14CC-45DD-8D4D-6DDA5B571B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D7F1238-E060-4351-B656-2C32F94692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7CD45-58A2-487F-95E0-BC2F756086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9913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DC8D1-D5CC-464C-A5EE-7779BA4B386A}" type="datetimeFigureOut">
              <a:rPr lang="ko-KR" altLang="en-US" smtClean="0"/>
              <a:t>2023-08-08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DF683-B365-48A9-84CD-A61C955795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1043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1F390-951B-418C-BFB0-EE1B2ED01ED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5080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DF683-B365-48A9-84CD-A61C95579542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0852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1F390-951B-418C-BFB0-EE1B2ED01ED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08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DF683-B365-48A9-84CD-A61C95579542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6430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DF683-B365-48A9-84CD-A61C95579542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7841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DF683-B365-48A9-84CD-A61C95579542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4408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DF683-B365-48A9-84CD-A61C95579542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0365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DF683-B365-48A9-84CD-A61C95579542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8630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DF683-B365-48A9-84CD-A61C95579542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56287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DF683-B365-48A9-84CD-A61C95579542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6670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DF683-B365-48A9-84CD-A61C95579542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347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2023-04-19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851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2023-04-19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38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2023-04-19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0165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2023-04-19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6371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2023-04-19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10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2023-04-19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6383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2023-04-19</a:t>
            </a:r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6225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2023-04-19</a:t>
            </a:r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693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2023-04-19</a:t>
            </a:r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9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2023-04-19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7173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2023-04-19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4646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2023-04-19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| 2023 KPS |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A633F-1ABE-4E7B-B460-43959D99AD3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172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0.png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11" Type="http://schemas.openxmlformats.org/officeDocument/2006/relationships/image" Target="../media/image2.png"/><Relationship Id="rId10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 rot="10800000" flipV="1">
            <a:off x="0" y="0"/>
            <a:ext cx="12192000" cy="5543550"/>
          </a:xfrm>
          <a:prstGeom prst="rect">
            <a:avLst/>
          </a:prstGeom>
          <a:gradFill flip="none" rotWithShape="1">
            <a:gsLst>
              <a:gs pos="0">
                <a:srgbClr val="0F2B51"/>
              </a:gs>
              <a:gs pos="100000">
                <a:srgbClr val="31405B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</a:t>
            </a:r>
            <a:endParaRPr lang="en-US" altLang="ko-KR" sz="8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983819"/>
            <a:ext cx="12191999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4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Pre-bunching and re-bunching systems at RAON for nuclear science experiments</a:t>
            </a:r>
          </a:p>
          <a:p>
            <a:pPr algn="ctr"/>
            <a:endParaRPr lang="en-US" altLang="ko-KR" sz="2200" u="sng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2400" b="0" i="0" u="sng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Donghyun</a:t>
            </a:r>
            <a:r>
              <a:rPr lang="en-US" altLang="ko-KR" sz="24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Kwak,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Cheolmin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Ham, </a:t>
            </a:r>
            <a:r>
              <a:rPr lang="en-US" altLang="ko-KR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Kyoungho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Tshoo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Seok Ho Moon,</a:t>
            </a:r>
          </a:p>
          <a:p>
            <a:pPr algn="ctr"/>
            <a:r>
              <a:rPr lang="en-US" altLang="ko-KR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Junyeong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Jeong, </a:t>
            </a:r>
            <a:r>
              <a:rPr lang="en-US" altLang="ko-KR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Gidong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Kim, </a:t>
            </a:r>
            <a:r>
              <a:rPr lang="en-US" altLang="ko-KR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Jangwon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Kwon, Garam Hahn,</a:t>
            </a:r>
          </a:p>
          <a:p>
            <a:pPr algn="ctr"/>
            <a:r>
              <a:rPr lang="en-US" altLang="ko-KR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Woojin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Song, Hyung Jin Kim, </a:t>
            </a:r>
            <a:r>
              <a:rPr lang="en-US" altLang="ko-KR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Taeksu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Shin, Chung Moses</a:t>
            </a:r>
            <a:endParaRPr lang="en-US" altLang="ko-KR" sz="2000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endParaRPr lang="en-US" altLang="ko-KR" sz="2000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2023. 8. 9 Wednesday</a:t>
            </a:r>
          </a:p>
          <a:p>
            <a:pPr algn="ctr"/>
            <a:endParaRPr lang="en-US" altLang="ko-KR" sz="2000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A3F-CNS Summer School 2023</a:t>
            </a:r>
          </a:p>
          <a:p>
            <a:endParaRPr lang="en-US" altLang="ko-KR" sz="700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그림 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4" y="176909"/>
            <a:ext cx="3600000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2"/>
    </mc:Choice>
    <mc:Fallback xmlns="">
      <p:transition spd="slow" advTm="1775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F807110-2861-42F1-9517-181C84D1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43431" y="6356349"/>
            <a:ext cx="2743200" cy="365125"/>
          </a:xfrm>
        </p:spPr>
        <p:txBody>
          <a:bodyPr/>
          <a:lstStyle/>
          <a:p>
            <a:r>
              <a:rPr lang="en-US" altLang="ko-KR"/>
              <a:t>2023-04-19</a:t>
            </a:r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5670662-CDFE-4A6E-9303-0061DAD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/>
              <a:t>| 2023 KPS |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B82658-07FC-430C-9E99-A2F81397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00538" y="6356349"/>
            <a:ext cx="2743200" cy="365125"/>
          </a:xfrm>
        </p:spPr>
        <p:txBody>
          <a:bodyPr/>
          <a:lstStyle/>
          <a:p>
            <a:fld id="{2D8A633F-1ABE-4E7B-B460-43959D99AD3E}" type="slidenum">
              <a:rPr lang="ko-KR" altLang="en-US" smtClean="0"/>
              <a:t>10</a:t>
            </a:fld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1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Rebuncher</a:t>
            </a:r>
            <a:r>
              <a:rPr lang="en-US" altLang="ko-KR" sz="36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n-US" altLang="ko-KR" sz="3600" b="1" dirty="0">
              <a:solidFill>
                <a:schemeClr val="bg1"/>
              </a:solidFill>
              <a:latin typeface="Times" panose="02020603050405020304" pitchFamily="18" charset="0"/>
              <a:ea typeface="Arial Unicode MS" panose="020B0604020202020204" pitchFamily="50" charset="-127"/>
              <a:cs typeface="Times" panose="02020603050405020304" pitchFamily="18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605573A-2580-4A9B-A8CB-6FC9EF5F23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30"/>
          <a:stretch/>
        </p:blipFill>
        <p:spPr>
          <a:xfrm>
            <a:off x="560388" y="1136004"/>
            <a:ext cx="4622338" cy="296885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0217527-7BA9-4DCC-8E6D-0F08463DCE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1"/>
          <a:stretch/>
        </p:blipFill>
        <p:spPr>
          <a:xfrm>
            <a:off x="499428" y="4177456"/>
            <a:ext cx="4943773" cy="209522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37A6E8F-92F1-4414-9B14-5868A3A4D9AC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350420" y="6287884"/>
            <a:ext cx="921411" cy="36512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3951676-6174-4980-87AA-5019B6443C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70" y="6222413"/>
            <a:ext cx="1721712" cy="43753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014DFB8-D1F4-2E92-8F21-7B762B3E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5950" y="1270053"/>
            <a:ext cx="6273800" cy="4705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0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87"/>
    </mc:Choice>
    <mc:Fallback xmlns="">
      <p:transition spd="slow" advTm="39187"/>
    </mc:Fallback>
  </mc:AlternateContent>
  <p:extLst>
    <p:ext uri="{E180D4A7-C9FB-4DFB-919C-405C955672EB}">
      <p14:showEvtLst xmlns:p14="http://schemas.microsoft.com/office/powerpoint/2010/main">
        <p14:playEvt time="30697" objId="23"/>
        <p14:stopEvt time="36011" objId="2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 rot="10800000" flipV="1">
            <a:off x="0" y="0"/>
            <a:ext cx="12192000" cy="5543550"/>
          </a:xfrm>
          <a:prstGeom prst="rect">
            <a:avLst/>
          </a:prstGeom>
          <a:gradFill flip="none" rotWithShape="1">
            <a:gsLst>
              <a:gs pos="0">
                <a:srgbClr val="0F2B51"/>
              </a:gs>
              <a:gs pos="100000">
                <a:srgbClr val="31405B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</a:t>
            </a:r>
            <a:endParaRPr lang="en-US" altLang="ko-KR" sz="8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8" name="그림 7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4" y="176909"/>
            <a:ext cx="3600000" cy="630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0" y="2022796"/>
            <a:ext cx="1219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z="2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algn="ctr"/>
            <a:r>
              <a:rPr lang="en-US" altLang="ko-KR" sz="6600" dirty="0">
                <a:solidFill>
                  <a:srgbClr val="00B0F0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Thank you!</a:t>
            </a:r>
          </a:p>
          <a:p>
            <a:pPr algn="ctr"/>
            <a:endParaRPr lang="en-US" altLang="ko-KR" sz="2400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endParaRPr lang="en-US" altLang="ko-KR" sz="800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C653279-0FA2-4958-A03F-17D87AD6444E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350420" y="6287884"/>
            <a:ext cx="921411" cy="36512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E9E913B-F50F-4BF7-AC0D-CB1F0C767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70" y="6222413"/>
            <a:ext cx="1721712" cy="43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2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7"/>
    </mc:Choice>
    <mc:Fallback xmlns="">
      <p:transition spd="slow" advTm="676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F807110-2861-42F1-9517-181C84D1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43431" y="6356349"/>
            <a:ext cx="2743200" cy="365125"/>
          </a:xfrm>
        </p:spPr>
        <p:txBody>
          <a:bodyPr/>
          <a:lstStyle/>
          <a:p>
            <a:r>
              <a:rPr lang="en-US" altLang="ko-KR"/>
              <a:t>2023-04-19</a:t>
            </a:r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5670662-CDFE-4A6E-9303-0061DAD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B82658-07FC-430C-9E99-A2F81397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00538" y="6356349"/>
            <a:ext cx="2743200" cy="365125"/>
          </a:xfrm>
        </p:spPr>
        <p:txBody>
          <a:bodyPr/>
          <a:lstStyle/>
          <a:p>
            <a:fld id="{2D8A633F-1ABE-4E7B-B460-43959D99AD3E}" type="slidenum">
              <a:rPr lang="ko-KR" altLang="en-US" smtClean="0"/>
              <a:t>2</a:t>
            </a:fld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1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50" charset="-127"/>
                <a:cs typeface="Times" panose="02020603050405020304" pitchFamily="18" charset="0"/>
              </a:rPr>
              <a:t>Principle of RF accelerators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E73F782-95EF-4B0E-9456-DCC2741F62B4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50420" y="6287884"/>
            <a:ext cx="921411" cy="36512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4A2610B-B2CC-4202-BDC7-DC70EB116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70" y="6222413"/>
            <a:ext cx="1721712" cy="437531"/>
          </a:xfrm>
          <a:prstGeom prst="rect">
            <a:avLst/>
          </a:prstGeom>
        </p:spPr>
      </p:pic>
      <p:pic>
        <p:nvPicPr>
          <p:cNvPr id="6" name="그림 5" descr="스크린샷이(가) 표시된 사진&#10;&#10;자동 생성된 설명">
            <a:extLst>
              <a:ext uri="{FF2B5EF4-FFF2-40B4-BE49-F238E27FC236}">
                <a16:creationId xmlns:a16="http://schemas.microsoft.com/office/drawing/2014/main" id="{F42DB8E3-A0D8-AB38-374D-14CC6F78A7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2"/>
          <a:stretch/>
        </p:blipFill>
        <p:spPr>
          <a:xfrm>
            <a:off x="222671" y="1384891"/>
            <a:ext cx="5176908" cy="4088217"/>
          </a:xfrm>
          <a:prstGeom prst="rect">
            <a:avLst/>
          </a:prstGeom>
        </p:spPr>
      </p:pic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61A6ADCB-E7AE-8503-3419-92279C0BE80D}"/>
              </a:ext>
            </a:extLst>
          </p:cNvPr>
          <p:cNvCxnSpPr>
            <a:cxnSpLocks/>
          </p:cNvCxnSpPr>
          <p:nvPr/>
        </p:nvCxnSpPr>
        <p:spPr>
          <a:xfrm flipH="1" flipV="1">
            <a:off x="4643431" y="3835074"/>
            <a:ext cx="3253154" cy="99646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F8EA767-8CEB-274B-9399-F80F2515E5A9}"/>
              </a:ext>
            </a:extLst>
          </p:cNvPr>
          <p:cNvSpPr txBox="1"/>
          <p:nvPr/>
        </p:nvSpPr>
        <p:spPr>
          <a:xfrm>
            <a:off x="5499100" y="3234700"/>
            <a:ext cx="330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Charged particle beam</a:t>
            </a:r>
            <a:endParaRPr lang="ko-KR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BC3FB7AC-3342-BC90-BEF7-13BBB5B2F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2552" y="1380029"/>
            <a:ext cx="3062248" cy="229668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B9149861-9779-63F9-495C-793E6B160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2552" y="3934720"/>
            <a:ext cx="3062249" cy="2296687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D6F1AEF3-9780-AC8C-992E-0BB5B5E1717C}"/>
              </a:ext>
            </a:extLst>
          </p:cNvPr>
          <p:cNvGrpSpPr/>
          <p:nvPr/>
        </p:nvGrpSpPr>
        <p:grpSpPr>
          <a:xfrm>
            <a:off x="6757387" y="1610386"/>
            <a:ext cx="5176908" cy="4005166"/>
            <a:chOff x="5614185" y="1467942"/>
            <a:chExt cx="5176908" cy="4005166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A77FA089-B087-6435-9671-028982831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249" t="17049" r="10300" b="5835"/>
            <a:stretch/>
          </p:blipFill>
          <p:spPr>
            <a:xfrm>
              <a:off x="5614185" y="1467942"/>
              <a:ext cx="5176908" cy="40051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523989A-B138-2EFD-75B8-AD2B4D228954}"/>
                </a:ext>
              </a:extLst>
            </p:cNvPr>
            <p:cNvSpPr txBox="1"/>
            <p:nvPr/>
          </p:nvSpPr>
          <p:spPr>
            <a:xfrm>
              <a:off x="6193803" y="3015437"/>
              <a:ext cx="22878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rgbClr val="C00000"/>
                  </a:solidFill>
                </a:rPr>
                <a:t>Charged Particle </a:t>
              </a:r>
              <a:endParaRPr lang="ko-KR" alt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6AE83B-C73E-B6D3-4743-C4743180C860}"/>
                </a:ext>
              </a:extLst>
            </p:cNvPr>
            <p:cNvSpPr txBox="1"/>
            <p:nvPr/>
          </p:nvSpPr>
          <p:spPr>
            <a:xfrm>
              <a:off x="9085385" y="3704492"/>
              <a:ext cx="1307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accent1">
                      <a:lumMod val="50000"/>
                    </a:schemeClr>
                  </a:solidFill>
                </a:rPr>
                <a:t>RF Wave</a:t>
              </a:r>
              <a:endParaRPr lang="ko-KR" altLang="en-US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43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05"/>
    </mc:Choice>
    <mc:Fallback xmlns="">
      <p:transition spd="slow" advTm="67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F807110-2861-42F1-9517-181C84D1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43431" y="6356349"/>
            <a:ext cx="2743200" cy="365125"/>
          </a:xfrm>
        </p:spPr>
        <p:txBody>
          <a:bodyPr/>
          <a:lstStyle/>
          <a:p>
            <a:r>
              <a:rPr lang="en-US" altLang="ko-KR"/>
              <a:t>2023-04-19</a:t>
            </a:r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5670662-CDFE-4A6E-9303-0061DAD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B82658-07FC-430C-9E99-A2F81397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00538" y="6356349"/>
            <a:ext cx="2743200" cy="365125"/>
          </a:xfrm>
        </p:spPr>
        <p:txBody>
          <a:bodyPr/>
          <a:lstStyle/>
          <a:p>
            <a:fld id="{2D8A633F-1ABE-4E7B-B460-43959D99AD3E}" type="slidenum">
              <a:rPr lang="ko-KR" altLang="en-US" smtClean="0"/>
              <a:t>3</a:t>
            </a:fld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1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50" charset="-127"/>
                <a:cs typeface="Times" panose="02020603050405020304" pitchFamily="18" charset="0"/>
              </a:rPr>
              <a:t>RIKEN superconducting cyclotron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E73F782-95EF-4B0E-9456-DCC2741F62B4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50420" y="6287884"/>
            <a:ext cx="921411" cy="36512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4A2610B-B2CC-4202-BDC7-DC70EB116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70" y="6222413"/>
            <a:ext cx="1721712" cy="43753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F93358B-520D-E915-91E6-C21265EF4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" y="1481883"/>
            <a:ext cx="6024569" cy="451842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4E28799-E5C6-B6C4-67C0-D7435DD1F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429" y="1481882"/>
            <a:ext cx="6024571" cy="451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05"/>
    </mc:Choice>
    <mc:Fallback xmlns="">
      <p:transition spd="slow" advTm="6770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F807110-2861-42F1-9517-181C84D1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43431" y="6356349"/>
            <a:ext cx="2743200" cy="365125"/>
          </a:xfrm>
        </p:spPr>
        <p:txBody>
          <a:bodyPr/>
          <a:lstStyle/>
          <a:p>
            <a:r>
              <a:rPr lang="en-US" altLang="ko-KR"/>
              <a:t>2023-04-19</a:t>
            </a:r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5670662-CDFE-4A6E-9303-0061DAD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B82658-07FC-430C-9E99-A2F81397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00538" y="6356349"/>
            <a:ext cx="2743200" cy="365125"/>
          </a:xfrm>
        </p:spPr>
        <p:txBody>
          <a:bodyPr/>
          <a:lstStyle/>
          <a:p>
            <a:fld id="{2D8A633F-1ABE-4E7B-B460-43959D99AD3E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1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latin typeface="Times" panose="02020603050405020304" pitchFamily="18" charset="0"/>
                <a:cs typeface="Times" panose="02020603050405020304" pitchFamily="18" charset="0"/>
              </a:rPr>
              <a:t>What is </a:t>
            </a:r>
            <a:r>
              <a:rPr lang="en-US" altLang="ko-KR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Rebunching</a:t>
            </a:r>
            <a:r>
              <a:rPr lang="en-US" altLang="ko-KR" sz="3600" b="1" dirty="0"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altLang="ko-KR" sz="3600" b="1" dirty="0">
              <a:solidFill>
                <a:schemeClr val="bg1"/>
              </a:solidFill>
              <a:latin typeface="Times" panose="02020603050405020304" pitchFamily="18" charset="0"/>
              <a:ea typeface="Arial Unicode MS" panose="020B0604020202020204" pitchFamily="50" charset="-127"/>
              <a:cs typeface="Times" panose="02020603050405020304" pitchFamily="18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F02E89-7709-45AD-B720-8A00A3AFA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584" y="1474293"/>
            <a:ext cx="5765073" cy="43052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327650-7972-431F-82AE-CF005E0D94FA}"/>
              </a:ext>
            </a:extLst>
          </p:cNvPr>
          <p:cNvSpPr txBox="1"/>
          <p:nvPr/>
        </p:nvSpPr>
        <p:spPr>
          <a:xfrm>
            <a:off x="7089358" y="1104961"/>
            <a:ext cx="391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Bunch shape in SCL3-KoBRA beamline 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3EA8105-8D04-4A74-967D-F699018AAEB8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350420" y="6287884"/>
            <a:ext cx="921411" cy="36512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D781598-DBD1-4053-B3D9-79A97DC955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70" y="6222413"/>
            <a:ext cx="1721712" cy="437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0F616D-8EF0-98A1-F2DB-542F3B98C078}"/>
              </a:ext>
            </a:extLst>
          </p:cNvPr>
          <p:cNvSpPr txBox="1"/>
          <p:nvPr/>
        </p:nvSpPr>
        <p:spPr>
          <a:xfrm>
            <a:off x="6593536" y="5676752"/>
            <a:ext cx="4910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At the end of SCL3, (b) At the entrance of the </a:t>
            </a:r>
            <a:r>
              <a:rPr lang="en-US" altLang="ko-K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rebuncher</a:t>
            </a:r>
            <a:r>
              <a:rPr lang="en-US" altLang="ko-K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(c) After the </a:t>
            </a:r>
            <a:r>
              <a:rPr lang="en-US" altLang="ko-K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rebuncher</a:t>
            </a:r>
            <a:r>
              <a:rPr lang="en-US" altLang="ko-K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(d) At KoBRA production target</a:t>
            </a:r>
            <a:endParaRPr lang="ko-KR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Trigonometry Graphs for Sine, Cosine and Tangent Functions">
            <a:extLst>
              <a:ext uri="{FF2B5EF4-FFF2-40B4-BE49-F238E27FC236}">
                <a16:creationId xmlns:a16="http://schemas.microsoft.com/office/drawing/2014/main" id="{36845249-864F-BA75-7621-E19107358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r="11354"/>
          <a:stretch/>
        </p:blipFill>
        <p:spPr bwMode="auto">
          <a:xfrm>
            <a:off x="145848" y="1589613"/>
            <a:ext cx="5330553" cy="367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7C103FE1-D4B1-4A23-0AC0-04430AE1147A}"/>
              </a:ext>
            </a:extLst>
          </p:cNvPr>
          <p:cNvGrpSpPr/>
          <p:nvPr/>
        </p:nvGrpSpPr>
        <p:grpSpPr>
          <a:xfrm>
            <a:off x="881375" y="1977070"/>
            <a:ext cx="2846074" cy="1128498"/>
            <a:chOff x="881375" y="1977070"/>
            <a:chExt cx="2846074" cy="1128498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8624A62A-62FB-6A5E-00A8-28EBA7628501}"/>
                </a:ext>
              </a:extLst>
            </p:cNvPr>
            <p:cNvSpPr/>
            <p:nvPr/>
          </p:nvSpPr>
          <p:spPr>
            <a:xfrm rot="3358372">
              <a:off x="1662249" y="2542286"/>
              <a:ext cx="864438" cy="26212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FA9A99-CB98-25D8-F899-30CBDB43E738}"/>
                </a:ext>
              </a:extLst>
            </p:cNvPr>
            <p:cNvSpPr txBox="1"/>
            <p:nvPr/>
          </p:nvSpPr>
          <p:spPr>
            <a:xfrm>
              <a:off x="881375" y="1977070"/>
              <a:ext cx="1212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Bunch Tail</a:t>
              </a:r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96E421-6654-3043-1B71-9A3363BCBEE4}"/>
                </a:ext>
              </a:extLst>
            </p:cNvPr>
            <p:cNvSpPr txBox="1"/>
            <p:nvPr/>
          </p:nvSpPr>
          <p:spPr>
            <a:xfrm>
              <a:off x="2303774" y="2735570"/>
              <a:ext cx="1423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Bunch Head</a:t>
              </a:r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53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87"/>
    </mc:Choice>
    <mc:Fallback xmlns="">
      <p:transition spd="slow" advTm="39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03763 0.1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697" objId="23"/>
        <p14:stopEvt time="36011" objId="2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F807110-2861-42F1-9517-181C84D1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43431" y="6356349"/>
            <a:ext cx="2743200" cy="365125"/>
          </a:xfrm>
        </p:spPr>
        <p:txBody>
          <a:bodyPr/>
          <a:lstStyle/>
          <a:p>
            <a:r>
              <a:rPr lang="en-US" altLang="ko-KR"/>
              <a:t>2023-04-19</a:t>
            </a:r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5670662-CDFE-4A6E-9303-0061DAD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B82658-07FC-430C-9E99-A2F81397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00538" y="6356349"/>
            <a:ext cx="2743200" cy="365125"/>
          </a:xfrm>
        </p:spPr>
        <p:txBody>
          <a:bodyPr/>
          <a:lstStyle/>
          <a:p>
            <a:fld id="{2D8A633F-1ABE-4E7B-B460-43959D99AD3E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1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latin typeface="Times" panose="02020603050405020304" pitchFamily="18" charset="0"/>
                <a:cs typeface="Times" panose="02020603050405020304" pitchFamily="18" charset="0"/>
              </a:rPr>
              <a:t>Pre-Bunching and Re-Bunching System Location </a:t>
            </a:r>
            <a:endParaRPr lang="en-US" altLang="ko-KR" sz="3600" b="1" dirty="0">
              <a:solidFill>
                <a:schemeClr val="bg1"/>
              </a:solidFill>
              <a:latin typeface="Times" panose="02020603050405020304" pitchFamily="18" charset="0"/>
              <a:ea typeface="Arial Unicode MS" panose="020B0604020202020204" pitchFamily="50" charset="-127"/>
              <a:cs typeface="Times" panose="02020603050405020304" pitchFamily="18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D840F53-65C6-487C-82AA-D063521896E5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5" t="56476" r="14457" b="11311"/>
          <a:stretch/>
        </p:blipFill>
        <p:spPr bwMode="auto">
          <a:xfrm>
            <a:off x="4309059" y="1112384"/>
            <a:ext cx="6591570" cy="139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FC041C3F-C615-4E61-B27F-C17639DF5C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897" b="15073"/>
          <a:stretch/>
        </p:blipFill>
        <p:spPr>
          <a:xfrm>
            <a:off x="1291371" y="2505447"/>
            <a:ext cx="10228800" cy="2262148"/>
          </a:xfrm>
          <a:prstGeom prst="rect">
            <a:avLst/>
          </a:prstGeom>
        </p:spPr>
      </p:pic>
      <p:sp>
        <p:nvSpPr>
          <p:cNvPr id="62" name="TextBox 25">
            <a:extLst>
              <a:ext uri="{FF2B5EF4-FFF2-40B4-BE49-F238E27FC236}">
                <a16:creationId xmlns:a16="http://schemas.microsoft.com/office/drawing/2014/main" id="{5780178D-6882-44BD-B58F-27A78678B73D}"/>
              </a:ext>
            </a:extLst>
          </p:cNvPr>
          <p:cNvSpPr txBox="1"/>
          <p:nvPr/>
        </p:nvSpPr>
        <p:spPr>
          <a:xfrm>
            <a:off x="4666451" y="2941936"/>
            <a:ext cx="445955" cy="2539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b="1" dirty="0">
                <a:solidFill>
                  <a:schemeClr val="bg1"/>
                </a:solidFill>
              </a:rPr>
              <a:t>SCL3</a:t>
            </a:r>
            <a:endParaRPr lang="ko-KR" altLang="en-US" sz="1050" b="1" dirty="0">
              <a:solidFill>
                <a:schemeClr val="bg1"/>
              </a:solidFill>
            </a:endParaRPr>
          </a:p>
        </p:txBody>
      </p:sp>
      <p:sp>
        <p:nvSpPr>
          <p:cNvPr id="63" name="TextBox 26">
            <a:extLst>
              <a:ext uri="{FF2B5EF4-FFF2-40B4-BE49-F238E27FC236}">
                <a16:creationId xmlns:a16="http://schemas.microsoft.com/office/drawing/2014/main" id="{3D59313B-6061-4C7A-87C0-715832217733}"/>
              </a:ext>
            </a:extLst>
          </p:cNvPr>
          <p:cNvSpPr txBox="1"/>
          <p:nvPr/>
        </p:nvSpPr>
        <p:spPr>
          <a:xfrm>
            <a:off x="4670457" y="2543926"/>
            <a:ext cx="437940" cy="2539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b="1" dirty="0">
                <a:solidFill>
                  <a:schemeClr val="bg1"/>
                </a:solidFill>
                <a:latin typeface="+mj-lt"/>
              </a:rPr>
              <a:t>SCL2</a:t>
            </a:r>
            <a:endParaRPr lang="ko-KR" altLang="en-US" sz="10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5" name="TextBox 22">
            <a:extLst>
              <a:ext uri="{FF2B5EF4-FFF2-40B4-BE49-F238E27FC236}">
                <a16:creationId xmlns:a16="http://schemas.microsoft.com/office/drawing/2014/main" id="{A9C8E53A-B7D5-4E6B-8E1B-D249A9C71BB7}"/>
              </a:ext>
            </a:extLst>
          </p:cNvPr>
          <p:cNvSpPr txBox="1"/>
          <p:nvPr/>
        </p:nvSpPr>
        <p:spPr>
          <a:xfrm>
            <a:off x="885364" y="2279631"/>
            <a:ext cx="2271283" cy="2539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b="1" dirty="0">
                <a:solidFill>
                  <a:schemeClr val="bg1"/>
                </a:solidFill>
                <a:latin typeface="+mj-lt"/>
              </a:rPr>
              <a:t>Low energy experimental hall B</a:t>
            </a:r>
            <a:endParaRPr lang="ko-KR" altLang="en-US" sz="10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4F3ED4-6BC5-4510-B469-00EB7FD3B3C6}"/>
              </a:ext>
            </a:extLst>
          </p:cNvPr>
          <p:cNvSpPr txBox="1"/>
          <p:nvPr/>
        </p:nvSpPr>
        <p:spPr>
          <a:xfrm>
            <a:off x="197203" y="4435644"/>
            <a:ext cx="2330006" cy="2539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b="1" dirty="0">
                <a:solidFill>
                  <a:schemeClr val="bg1"/>
                </a:solidFill>
                <a:latin typeface="+mj-lt"/>
              </a:rPr>
              <a:t>Low energy experimental hall A</a:t>
            </a:r>
            <a:endParaRPr lang="ko-KR" altLang="en-US" sz="105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0" name="그림 69">
            <a:extLst>
              <a:ext uri="{FF2B5EF4-FFF2-40B4-BE49-F238E27FC236}">
                <a16:creationId xmlns:a16="http://schemas.microsoft.com/office/drawing/2014/main" id="{31DE512E-222C-467B-9409-6E7E89A206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39"/>
          <a:stretch/>
        </p:blipFill>
        <p:spPr>
          <a:xfrm>
            <a:off x="1565482" y="2840464"/>
            <a:ext cx="593499" cy="256123"/>
          </a:xfrm>
          <a:prstGeom prst="rect">
            <a:avLst/>
          </a:prstGeom>
        </p:spPr>
      </p:pic>
      <p:sp>
        <p:nvSpPr>
          <p:cNvPr id="71" name="직사각형 70">
            <a:extLst>
              <a:ext uri="{FF2B5EF4-FFF2-40B4-BE49-F238E27FC236}">
                <a16:creationId xmlns:a16="http://schemas.microsoft.com/office/drawing/2014/main" id="{F9437EB0-E31D-49B5-8A06-9904389D09E1}"/>
              </a:ext>
            </a:extLst>
          </p:cNvPr>
          <p:cNvSpPr/>
          <p:nvPr/>
        </p:nvSpPr>
        <p:spPr>
          <a:xfrm>
            <a:off x="5863424" y="3195852"/>
            <a:ext cx="347663" cy="349863"/>
          </a:xfrm>
          <a:prstGeom prst="rect">
            <a:avLst/>
          </a:prstGeom>
          <a:solidFill>
            <a:srgbClr val="FBE5D6">
              <a:alpha val="21176"/>
            </a:srgb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BE8F83-D4CE-4162-B812-ED1EBF9AC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77" y="4193940"/>
            <a:ext cx="639870" cy="19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직사각형 71">
            <a:extLst>
              <a:ext uri="{FF2B5EF4-FFF2-40B4-BE49-F238E27FC236}">
                <a16:creationId xmlns:a16="http://schemas.microsoft.com/office/drawing/2014/main" id="{5563F749-032B-43F9-A202-A742EFAE4C6F}"/>
              </a:ext>
            </a:extLst>
          </p:cNvPr>
          <p:cNvSpPr/>
          <p:nvPr/>
        </p:nvSpPr>
        <p:spPr>
          <a:xfrm>
            <a:off x="9281109" y="1504743"/>
            <a:ext cx="1384300" cy="673078"/>
          </a:xfrm>
          <a:prstGeom prst="rect">
            <a:avLst/>
          </a:prstGeom>
          <a:solidFill>
            <a:srgbClr val="FBE5D6">
              <a:alpha val="21176"/>
            </a:srgb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3" name="그림 72">
            <a:extLst>
              <a:ext uri="{FF2B5EF4-FFF2-40B4-BE49-F238E27FC236}">
                <a16:creationId xmlns:a16="http://schemas.microsoft.com/office/drawing/2014/main" id="{28A60B0C-9926-4C74-ABDB-2DE1BA90B0E2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350420" y="6287884"/>
            <a:ext cx="921411" cy="365126"/>
          </a:xfrm>
          <a:prstGeom prst="rect">
            <a:avLst/>
          </a:prstGeom>
        </p:spPr>
      </p:pic>
      <p:pic>
        <p:nvPicPr>
          <p:cNvPr id="74" name="그림 73">
            <a:extLst>
              <a:ext uri="{FF2B5EF4-FFF2-40B4-BE49-F238E27FC236}">
                <a16:creationId xmlns:a16="http://schemas.microsoft.com/office/drawing/2014/main" id="{1426DCD5-6540-4738-97DD-B77401352D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70" y="6222413"/>
            <a:ext cx="1721712" cy="43753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816E7BE-2697-91D7-5008-87DE004281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56" y="4996908"/>
            <a:ext cx="9748629" cy="1206661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10EEDC0-D78C-2F75-B048-91480721835F}"/>
              </a:ext>
            </a:extLst>
          </p:cNvPr>
          <p:cNvSpPr/>
          <p:nvPr/>
        </p:nvSpPr>
        <p:spPr>
          <a:xfrm>
            <a:off x="2746610" y="3144698"/>
            <a:ext cx="1089590" cy="399465"/>
          </a:xfrm>
          <a:prstGeom prst="rect">
            <a:avLst/>
          </a:prstGeom>
          <a:solidFill>
            <a:srgbClr val="FBE5D6">
              <a:alpha val="21176"/>
            </a:srgb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410AB81-A64E-D356-3D11-0C218836C53D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3632926" y="3580567"/>
            <a:ext cx="2722045" cy="141634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>
            <a:extLst>
              <a:ext uri="{FF2B5EF4-FFF2-40B4-BE49-F238E27FC236}">
                <a16:creationId xmlns:a16="http://schemas.microsoft.com/office/drawing/2014/main" id="{44447187-0CBC-B087-43F5-1A110FF87AEF}"/>
              </a:ext>
            </a:extLst>
          </p:cNvPr>
          <p:cNvSpPr/>
          <p:nvPr/>
        </p:nvSpPr>
        <p:spPr>
          <a:xfrm>
            <a:off x="7044203" y="5569986"/>
            <a:ext cx="291628" cy="257574"/>
          </a:xfrm>
          <a:prstGeom prst="rect">
            <a:avLst/>
          </a:prstGeom>
          <a:solidFill>
            <a:srgbClr val="FBE5D6">
              <a:alpha val="21176"/>
            </a:srgb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20447C09-81C2-8405-E7CA-BD45E6E821D8}"/>
              </a:ext>
            </a:extLst>
          </p:cNvPr>
          <p:cNvCxnSpPr>
            <a:cxnSpLocks/>
            <a:endCxn id="72" idx="2"/>
          </p:cNvCxnSpPr>
          <p:nvPr/>
        </p:nvCxnSpPr>
        <p:spPr>
          <a:xfrm flipV="1">
            <a:off x="5988470" y="2177821"/>
            <a:ext cx="3984789" cy="100896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7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05"/>
    </mc:Choice>
    <mc:Fallback xmlns="">
      <p:transition spd="slow" advTm="6770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F807110-2861-42F1-9517-181C84D1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43431" y="6356349"/>
            <a:ext cx="2743200" cy="365125"/>
          </a:xfrm>
        </p:spPr>
        <p:txBody>
          <a:bodyPr/>
          <a:lstStyle/>
          <a:p>
            <a:r>
              <a:rPr lang="en-US" altLang="ko-KR"/>
              <a:t>2023-04-19</a:t>
            </a:r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5670662-CDFE-4A6E-9303-0061DAD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B82658-07FC-430C-9E99-A2F81397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00538" y="6356349"/>
            <a:ext cx="2743200" cy="365125"/>
          </a:xfrm>
        </p:spPr>
        <p:txBody>
          <a:bodyPr/>
          <a:lstStyle/>
          <a:p>
            <a:fld id="{2D8A633F-1ABE-4E7B-B460-43959D99AD3E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1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latin typeface="Times" panose="02020603050405020304" pitchFamily="18" charset="0"/>
                <a:cs typeface="Times" panose="02020603050405020304" pitchFamily="18" charset="0"/>
              </a:rPr>
              <a:t>Pre-Bunching System</a:t>
            </a:r>
            <a:endParaRPr lang="en-US" altLang="ko-KR" sz="3600" b="1" dirty="0">
              <a:solidFill>
                <a:schemeClr val="bg1"/>
              </a:solidFill>
              <a:latin typeface="Times" panose="02020603050405020304" pitchFamily="18" charset="0"/>
              <a:ea typeface="Arial Unicode MS" panose="020B0604020202020204" pitchFamily="50" charset="-127"/>
              <a:cs typeface="Times" panose="02020603050405020304" pitchFamily="18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883EEB83-44BF-4E80-A946-734A71170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2" y="1315590"/>
            <a:ext cx="7080069" cy="5040758"/>
          </a:xfrm>
          <a:prstGeom prst="rect">
            <a:avLst/>
          </a:prstGeom>
        </p:spPr>
      </p:pic>
      <p:sp>
        <p:nvSpPr>
          <p:cNvPr id="34" name="아래쪽 화살표 11">
            <a:extLst>
              <a:ext uri="{FF2B5EF4-FFF2-40B4-BE49-F238E27FC236}">
                <a16:creationId xmlns:a16="http://schemas.microsoft.com/office/drawing/2014/main" id="{B9F5746C-283A-44EF-BAD0-22010AE927DA}"/>
              </a:ext>
            </a:extLst>
          </p:cNvPr>
          <p:cNvSpPr/>
          <p:nvPr/>
        </p:nvSpPr>
        <p:spPr>
          <a:xfrm rot="3467853">
            <a:off x="7048400" y="1045447"/>
            <a:ext cx="498128" cy="1416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68A509-8C1A-4BEB-AC52-02386E568BBC}"/>
              </a:ext>
            </a:extLst>
          </p:cNvPr>
          <p:cNvSpPr txBox="1"/>
          <p:nvPr/>
        </p:nvSpPr>
        <p:spPr>
          <a:xfrm rot="19659557">
            <a:off x="6737498" y="1369991"/>
            <a:ext cx="1663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Beam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3B8FEB7B-13EC-4E50-8293-44C45991D72F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350420" y="6287884"/>
            <a:ext cx="921411" cy="36512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9BC8266-731B-47DF-91EC-DDEE0F357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70" y="6222413"/>
            <a:ext cx="1721712" cy="437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4F10FA-8395-004C-A303-E6D5DBD2ADD4}"/>
              </a:ext>
            </a:extLst>
          </p:cNvPr>
          <p:cNvSpPr txBox="1"/>
          <p:nvPr/>
        </p:nvSpPr>
        <p:spPr>
          <a:xfrm>
            <a:off x="8279889" y="2543307"/>
            <a:ext cx="37230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order to make TOF (Time-of-Flight) experiments possible in low-energy experimental facilities, it is necessary to reduce the repetition rate and bunch length of the beam. To achieve this, we have installed a pre-bunching system in the LEBT (Low Energy Beam Transport) line.</a:t>
            </a: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6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2"/>
    </mc:Choice>
    <mc:Fallback xmlns="">
      <p:transition spd="slow" advTm="4304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F807110-2861-42F1-9517-181C84D1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43431" y="6356349"/>
            <a:ext cx="2743200" cy="365125"/>
          </a:xfrm>
        </p:spPr>
        <p:txBody>
          <a:bodyPr/>
          <a:lstStyle/>
          <a:p>
            <a:r>
              <a:rPr lang="en-US" altLang="ko-KR"/>
              <a:t>2023-04-19</a:t>
            </a:r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5670662-CDFE-4A6E-9303-0061DAD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B82658-07FC-430C-9E99-A2F81397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00538" y="6356349"/>
            <a:ext cx="2743200" cy="365125"/>
          </a:xfrm>
        </p:spPr>
        <p:txBody>
          <a:bodyPr/>
          <a:lstStyle/>
          <a:p>
            <a:fld id="{2D8A633F-1ABE-4E7B-B460-43959D99AD3E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1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latin typeface="Times" panose="02020603050405020304" pitchFamily="18" charset="0"/>
                <a:cs typeface="Times" panose="02020603050405020304" pitchFamily="18" charset="0"/>
              </a:rPr>
              <a:t>Basic Concept of Fast Chopper</a:t>
            </a:r>
            <a:endParaRPr lang="en-US" altLang="ko-KR" sz="3600" b="1" dirty="0">
              <a:solidFill>
                <a:schemeClr val="bg1"/>
              </a:solidFill>
              <a:latin typeface="Times" panose="02020603050405020304" pitchFamily="18" charset="0"/>
              <a:ea typeface="Arial Unicode MS" panose="020B0604020202020204" pitchFamily="50" charset="-127"/>
              <a:cs typeface="Times" panose="02020603050405020304" pitchFamily="18" charset="0"/>
            </a:endParaRPr>
          </a:p>
        </p:txBody>
      </p:sp>
      <p:pic>
        <p:nvPicPr>
          <p:cNvPr id="23" name="Concept_movie">
            <a:hlinkClick r:id="" action="ppaction://media"/>
            <a:extLst>
              <a:ext uri="{FF2B5EF4-FFF2-40B4-BE49-F238E27FC236}">
                <a16:creationId xmlns:a16="http://schemas.microsoft.com/office/drawing/2014/main" id="{822F496D-6F1F-444B-989D-1C6FAE58F62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8600" y="1621766"/>
            <a:ext cx="8051333" cy="4304318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341858" y="1621765"/>
            <a:ext cx="4119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Energy : 10keV/u</a:t>
            </a:r>
          </a:p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Deflection Plate Length : 250mm</a:t>
            </a:r>
          </a:p>
        </p:txBody>
      </p:sp>
      <p:sp>
        <p:nvSpPr>
          <p:cNvPr id="8" name="정육면체 7"/>
          <p:cNvSpPr/>
          <p:nvPr/>
        </p:nvSpPr>
        <p:spPr>
          <a:xfrm>
            <a:off x="341857" y="3383299"/>
            <a:ext cx="1639019" cy="396815"/>
          </a:xfrm>
          <a:prstGeom prst="cube">
            <a:avLst>
              <a:gd name="adj" fmla="val 68154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정육면체 14"/>
          <p:cNvSpPr/>
          <p:nvPr/>
        </p:nvSpPr>
        <p:spPr>
          <a:xfrm>
            <a:off x="341858" y="4414065"/>
            <a:ext cx="1639019" cy="396815"/>
          </a:xfrm>
          <a:prstGeom prst="cube">
            <a:avLst>
              <a:gd name="adj" fmla="val 68154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정육면체 9"/>
          <p:cNvSpPr/>
          <p:nvPr/>
        </p:nvSpPr>
        <p:spPr>
          <a:xfrm>
            <a:off x="3059179" y="2441527"/>
            <a:ext cx="319177" cy="1537107"/>
          </a:xfrm>
          <a:prstGeom prst="cube">
            <a:avLst>
              <a:gd name="adj" fmla="val 6897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정육면체 17"/>
          <p:cNvSpPr/>
          <p:nvPr/>
        </p:nvSpPr>
        <p:spPr>
          <a:xfrm>
            <a:off x="3059179" y="4042326"/>
            <a:ext cx="319177" cy="1537107"/>
          </a:xfrm>
          <a:prstGeom prst="cube">
            <a:avLst>
              <a:gd name="adj" fmla="val 6897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아래쪽 화살표 11"/>
          <p:cNvSpPr/>
          <p:nvPr/>
        </p:nvSpPr>
        <p:spPr>
          <a:xfrm rot="16200000">
            <a:off x="1620471" y="3402710"/>
            <a:ext cx="498128" cy="1416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341857" y="299084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Deflection Plate </a:t>
            </a: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2577704" y="5611658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Collimator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138238" y="3926212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Beam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34F6CF2B-F71A-490E-9BCE-292C0306D66C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350420" y="6287884"/>
            <a:ext cx="921411" cy="36512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A35CF3C-5B7C-4142-8104-B37C253DDB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70" y="6222413"/>
            <a:ext cx="1721712" cy="437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03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87"/>
    </mc:Choice>
    <mc:Fallback xmlns="">
      <p:transition spd="slow" advTm="39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697" objId="23"/>
        <p14:stopEvt time="36011" objId="2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F807110-2861-42F1-9517-181C84D1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43431" y="6356349"/>
            <a:ext cx="2743200" cy="365125"/>
          </a:xfrm>
        </p:spPr>
        <p:txBody>
          <a:bodyPr/>
          <a:lstStyle/>
          <a:p>
            <a:r>
              <a:rPr lang="en-US" altLang="ko-KR"/>
              <a:t>2023-04-19</a:t>
            </a:r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5670662-CDFE-4A6E-9303-0061DAD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B82658-07FC-430C-9E99-A2F81397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00538" y="6356349"/>
            <a:ext cx="2743200" cy="365125"/>
          </a:xfrm>
        </p:spPr>
        <p:txBody>
          <a:bodyPr/>
          <a:lstStyle/>
          <a:p>
            <a:fld id="{2D8A633F-1ABE-4E7B-B460-43959D99AD3E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1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latin typeface="Times" panose="02020603050405020304" pitchFamily="18" charset="0"/>
                <a:cs typeface="Times" panose="02020603050405020304" pitchFamily="18" charset="0"/>
              </a:rPr>
              <a:t>Basic Concept of Double Gap Buncher (DGB)</a:t>
            </a:r>
            <a:endParaRPr lang="en-US" altLang="ko-KR" sz="3600" b="1" dirty="0">
              <a:solidFill>
                <a:schemeClr val="bg1"/>
              </a:solidFill>
              <a:latin typeface="Times" panose="02020603050405020304" pitchFamily="18" charset="0"/>
              <a:ea typeface="Arial Unicode MS" panose="020B0604020202020204" pitchFamily="50" charset="-127"/>
              <a:cs typeface="Times" panose="02020603050405020304" pitchFamily="18" charset="0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73B9031C-7C20-4D77-AEBD-09ACBF3FC814}"/>
              </a:ext>
            </a:extLst>
          </p:cNvPr>
          <p:cNvGrpSpPr/>
          <p:nvPr/>
        </p:nvGrpSpPr>
        <p:grpSpPr>
          <a:xfrm>
            <a:off x="1402597" y="1749667"/>
            <a:ext cx="5272006" cy="2338352"/>
            <a:chOff x="208649" y="1317043"/>
            <a:chExt cx="5272006" cy="2338352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2E99A8E-C32F-44C0-B85E-EA7B1B458D73}"/>
                </a:ext>
              </a:extLst>
            </p:cNvPr>
            <p:cNvGrpSpPr/>
            <p:nvPr/>
          </p:nvGrpSpPr>
          <p:grpSpPr>
            <a:xfrm>
              <a:off x="208649" y="2203992"/>
              <a:ext cx="5272006" cy="1080000"/>
              <a:chOff x="6808708" y="4563374"/>
              <a:chExt cx="5272006" cy="1080000"/>
            </a:xfrm>
          </p:grpSpPr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78A8AF0F-C9B7-4568-A904-9B88BC282EDB}"/>
                  </a:ext>
                </a:extLst>
              </p:cNvPr>
              <p:cNvSpPr/>
              <p:nvPr/>
            </p:nvSpPr>
            <p:spPr>
              <a:xfrm>
                <a:off x="7991463" y="4563374"/>
                <a:ext cx="2880000" cy="108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Central electrode</a:t>
                </a:r>
                <a:endParaRPr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319793B1-FACE-4441-9D32-D3031D4CAF7B}"/>
                  </a:ext>
                </a:extLst>
              </p:cNvPr>
              <p:cNvSpPr/>
              <p:nvPr/>
            </p:nvSpPr>
            <p:spPr>
              <a:xfrm>
                <a:off x="6808708" y="4563374"/>
                <a:ext cx="720000" cy="1080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Ground</a:t>
                </a:r>
              </a:p>
              <a:p>
                <a:pPr algn="ctr"/>
                <a:r>
                  <a:rPr lang="en-US" altLang="ko-K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electrode</a:t>
                </a:r>
                <a:endParaRPr lang="ko-KR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53D9E6AC-BB3B-4065-877A-70ABCFD3CF44}"/>
                  </a:ext>
                </a:extLst>
              </p:cNvPr>
              <p:cNvSpPr/>
              <p:nvPr/>
            </p:nvSpPr>
            <p:spPr>
              <a:xfrm>
                <a:off x="11360714" y="4563374"/>
                <a:ext cx="720000" cy="1080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Ground</a:t>
                </a:r>
              </a:p>
              <a:p>
                <a:pPr algn="ctr"/>
                <a:r>
                  <a:rPr lang="en-US" altLang="ko-K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electrode</a:t>
                </a:r>
                <a:endParaRPr lang="ko-KR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아래쪽 화살표 23">
              <a:extLst>
                <a:ext uri="{FF2B5EF4-FFF2-40B4-BE49-F238E27FC236}">
                  <a16:creationId xmlns:a16="http://schemas.microsoft.com/office/drawing/2014/main" id="{2FB20F12-7F9C-40B0-B98F-ED8418800F92}"/>
                </a:ext>
              </a:extLst>
            </p:cNvPr>
            <p:cNvSpPr/>
            <p:nvPr/>
          </p:nvSpPr>
          <p:spPr>
            <a:xfrm>
              <a:off x="2720740" y="1752999"/>
              <a:ext cx="429208" cy="30066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E51C9A-3D4C-45E1-888E-0EE0861CA865}"/>
                </a:ext>
              </a:extLst>
            </p:cNvPr>
            <p:cNvSpPr txBox="1"/>
            <p:nvPr/>
          </p:nvSpPr>
          <p:spPr>
            <a:xfrm>
              <a:off x="422130" y="1317043"/>
              <a:ext cx="50264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RF(2MHz, Max 2500V, in case of the argon beam)</a:t>
              </a:r>
              <a:endParaRPr lang="ko-KR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구부러진 연결선 29">
              <a:extLst>
                <a:ext uri="{FF2B5EF4-FFF2-40B4-BE49-F238E27FC236}">
                  <a16:creationId xmlns:a16="http://schemas.microsoft.com/office/drawing/2014/main" id="{14F81D95-6EF9-4B6E-9081-C069913843DD}"/>
                </a:ext>
              </a:extLst>
            </p:cNvPr>
            <p:cNvCxnSpPr/>
            <p:nvPr/>
          </p:nvCxnSpPr>
          <p:spPr>
            <a:xfrm rot="16200000" flipH="1">
              <a:off x="2838302" y="1850890"/>
              <a:ext cx="12700" cy="2866203"/>
            </a:xfrm>
            <a:prstGeom prst="curvedConnector3">
              <a:avLst>
                <a:gd name="adj1" fmla="val 1800000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직사각형 26">
                  <a:extLst>
                    <a:ext uri="{FF2B5EF4-FFF2-40B4-BE49-F238E27FC236}">
                      <a16:creationId xmlns:a16="http://schemas.microsoft.com/office/drawing/2014/main" id="{CFE8DA63-581A-4BEF-BD9F-E156DDC358C0}"/>
                    </a:ext>
                  </a:extLst>
                </p:cNvPr>
                <p:cNvSpPr/>
                <p:nvPr/>
              </p:nvSpPr>
              <p:spPr>
                <a:xfrm>
                  <a:off x="1053501" y="3417241"/>
                  <a:ext cx="3555805" cy="2381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270mm (</a:t>
                  </a:r>
                  <a14:m>
                    <m:oMath xmlns:m="http://schemas.openxmlformats.org/officeDocument/2006/math">
                      <m:r>
                        <a:rPr lang="en-US" altLang="ko-K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𝛽𝜆</m:t>
                      </m:r>
                      <m:r>
                        <a:rPr lang="en-US" altLang="ko-K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ko-KR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0.8</m:t>
                          </m:r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−2∗5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𝑚𝑚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endParaRPr lang="ko-KR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1" name="직사각형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501" y="3417241"/>
                  <a:ext cx="3555805" cy="238154"/>
                </a:xfrm>
                <a:prstGeom prst="rect">
                  <a:avLst/>
                </a:prstGeom>
                <a:blipFill>
                  <a:blip r:embed="rId7"/>
                  <a:stretch>
                    <a:fillRect t="-39024" b="-60976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직선 화살표 연결선 27">
              <a:extLst>
                <a:ext uri="{FF2B5EF4-FFF2-40B4-BE49-F238E27FC236}">
                  <a16:creationId xmlns:a16="http://schemas.microsoft.com/office/drawing/2014/main" id="{33A4323F-A1D1-484E-90B5-E55F3685A98D}"/>
                </a:ext>
              </a:extLst>
            </p:cNvPr>
            <p:cNvCxnSpPr>
              <a:stCxn id="33" idx="3"/>
              <a:endCxn id="32" idx="1"/>
            </p:cNvCxnSpPr>
            <p:nvPr/>
          </p:nvCxnSpPr>
          <p:spPr>
            <a:xfrm>
              <a:off x="928649" y="2743992"/>
              <a:ext cx="46275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화살표 연결선 28">
              <a:extLst>
                <a:ext uri="{FF2B5EF4-FFF2-40B4-BE49-F238E27FC236}">
                  <a16:creationId xmlns:a16="http://schemas.microsoft.com/office/drawing/2014/main" id="{098820F5-0227-48D7-8485-70B16BB38357}"/>
                </a:ext>
              </a:extLst>
            </p:cNvPr>
            <p:cNvCxnSpPr>
              <a:stCxn id="32" idx="3"/>
              <a:endCxn id="34" idx="1"/>
            </p:cNvCxnSpPr>
            <p:nvPr/>
          </p:nvCxnSpPr>
          <p:spPr>
            <a:xfrm>
              <a:off x="4271404" y="2743992"/>
              <a:ext cx="48925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3A83C7AD-0C0F-4D72-BFF3-D6E0EACF55DB}"/>
                </a:ext>
              </a:extLst>
            </p:cNvPr>
            <p:cNvSpPr/>
            <p:nvPr/>
          </p:nvSpPr>
          <p:spPr>
            <a:xfrm>
              <a:off x="840515" y="2965483"/>
              <a:ext cx="6431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10mm</a:t>
              </a:r>
              <a:endParaRPr lang="ko-KR" altLang="en-US" sz="1400" dirty="0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C079FB3C-866B-46A6-8B16-298525B699FD}"/>
                </a:ext>
              </a:extLst>
            </p:cNvPr>
            <p:cNvSpPr/>
            <p:nvPr/>
          </p:nvSpPr>
          <p:spPr>
            <a:xfrm>
              <a:off x="4197458" y="2969864"/>
              <a:ext cx="6431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10mm</a:t>
              </a:r>
              <a:endParaRPr lang="ko-KR" altLang="en-US" sz="1400" dirty="0"/>
            </a:p>
          </p:txBody>
        </p:sp>
      </p:grp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7A261061-7A7B-4EEF-BBBD-4046EB41CFB4}"/>
              </a:ext>
            </a:extLst>
          </p:cNvPr>
          <p:cNvSpPr/>
          <p:nvPr/>
        </p:nvSpPr>
        <p:spPr>
          <a:xfrm>
            <a:off x="1316655" y="1308968"/>
            <a:ext cx="2386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DGB Schematic</a:t>
            </a:r>
            <a:endParaRPr lang="en-US" altLang="ko-KR" sz="1600" dirty="0"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D82EDDC0-44F6-4B4D-9198-342FE0BD875F}"/>
              </a:ext>
            </a:extLst>
          </p:cNvPr>
          <p:cNvGrpSpPr/>
          <p:nvPr/>
        </p:nvGrpSpPr>
        <p:grpSpPr>
          <a:xfrm>
            <a:off x="1316656" y="4674932"/>
            <a:ext cx="5417389" cy="861282"/>
            <a:chOff x="2109219" y="4339087"/>
            <a:chExt cx="8151962" cy="1161001"/>
          </a:xfrm>
        </p:grpSpPr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BAE6B1FC-59B6-4312-BC17-711F17AF9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598" t="3687" r="10738" b="7174"/>
            <a:stretch/>
          </p:blipFill>
          <p:spPr>
            <a:xfrm rot="5400000">
              <a:off x="5628796" y="819510"/>
              <a:ext cx="1112807" cy="8151962"/>
            </a:xfrm>
            <a:prstGeom prst="rect">
              <a:avLst/>
            </a:prstGeom>
          </p:spPr>
        </p:pic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4820F05C-234E-4F4B-881D-A9BECA578EC4}"/>
                </a:ext>
              </a:extLst>
            </p:cNvPr>
            <p:cNvSpPr/>
            <p:nvPr/>
          </p:nvSpPr>
          <p:spPr>
            <a:xfrm>
              <a:off x="4313208" y="4339087"/>
              <a:ext cx="5947973" cy="353684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0FBA148F-B464-4CD0-AE72-C4EB6ED60334}"/>
                </a:ext>
              </a:extLst>
            </p:cNvPr>
            <p:cNvSpPr/>
            <p:nvPr/>
          </p:nvSpPr>
          <p:spPr>
            <a:xfrm>
              <a:off x="4313207" y="5125618"/>
              <a:ext cx="5947973" cy="374470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AF0F019-1AD1-480B-A76D-BA115B1432FE}"/>
              </a:ext>
            </a:extLst>
          </p:cNvPr>
          <p:cNvSpPr/>
          <p:nvPr/>
        </p:nvSpPr>
        <p:spPr>
          <a:xfrm>
            <a:off x="2654246" y="5616268"/>
            <a:ext cx="2768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by SIMION code</a:t>
            </a:r>
            <a:endParaRPr lang="ko-KR" altLang="en-US" dirty="0"/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3BC09E0C-2446-4D83-BA01-A816E51EED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0727" y="1161556"/>
            <a:ext cx="2939905" cy="2329645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F0BAB3EA-304B-4653-9906-5310517D44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016" y="3595387"/>
            <a:ext cx="3269329" cy="2619891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C994C91B-F540-433E-BCDD-619503EF2C5B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2350420" y="6287884"/>
            <a:ext cx="921411" cy="365126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D5706CA6-F736-46F3-BD31-BE1B266E93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770" y="6222413"/>
            <a:ext cx="1721712" cy="437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17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87"/>
    </mc:Choice>
    <mc:Fallback xmlns="">
      <p:transition spd="slow" advTm="39187"/>
    </mc:Fallback>
  </mc:AlternateContent>
  <p:extLst>
    <p:ext uri="{E180D4A7-C9FB-4DFB-919C-405C955672EB}">
      <p14:showEvtLst xmlns:p14="http://schemas.microsoft.com/office/powerpoint/2010/main">
        <p14:playEvt time="30697" objId="23"/>
        <p14:stopEvt time="36011" objId="2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F807110-2861-42F1-9517-181C84D1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43431" y="6356349"/>
            <a:ext cx="2743200" cy="365125"/>
          </a:xfrm>
        </p:spPr>
        <p:txBody>
          <a:bodyPr/>
          <a:lstStyle/>
          <a:p>
            <a:r>
              <a:rPr lang="en-US" altLang="ko-KR"/>
              <a:t>2023-04-19</a:t>
            </a:r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5670662-CDFE-4A6E-9303-0061DAD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2023 KPS |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B82658-07FC-430C-9E99-A2F81397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00538" y="6356349"/>
            <a:ext cx="2743200" cy="365125"/>
          </a:xfrm>
        </p:spPr>
        <p:txBody>
          <a:bodyPr/>
          <a:lstStyle/>
          <a:p>
            <a:fld id="{2D8A633F-1ABE-4E7B-B460-43959D99AD3E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1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err="1">
                <a:latin typeface="Times" panose="02020603050405020304" pitchFamily="18" charset="0"/>
                <a:cs typeface="Times" panose="02020603050405020304" pitchFamily="18" charset="0"/>
              </a:rPr>
              <a:t>Rebuncher</a:t>
            </a:r>
            <a:r>
              <a:rPr lang="en-US" altLang="ko-KR" sz="3600" b="1" dirty="0">
                <a:latin typeface="Times" panose="02020603050405020304" pitchFamily="18" charset="0"/>
                <a:cs typeface="Times" panose="02020603050405020304" pitchFamily="18" charset="0"/>
              </a:rPr>
              <a:t> Optimization</a:t>
            </a:r>
            <a:endParaRPr lang="en-US" altLang="ko-KR" sz="3600" b="1" dirty="0">
              <a:solidFill>
                <a:schemeClr val="bg1"/>
              </a:solidFill>
              <a:latin typeface="Times" panose="02020603050405020304" pitchFamily="18" charset="0"/>
              <a:ea typeface="Arial Unicode MS" panose="020B0604020202020204" pitchFamily="50" charset="-127"/>
              <a:cs typeface="Times" panose="02020603050405020304" pitchFamily="18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15E0E82-F459-4906-BADD-4A76FDCC5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023" y="1617457"/>
            <a:ext cx="5546413" cy="414191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17C57D9-9F6A-491F-8FE4-7C17BB61A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756" y="1225571"/>
            <a:ext cx="4591062" cy="2790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F17804-AA31-41D3-9368-8232E32A5811}"/>
              </a:ext>
            </a:extLst>
          </p:cNvPr>
          <p:cNvSpPr txBox="1"/>
          <p:nvPr/>
        </p:nvSpPr>
        <p:spPr>
          <a:xfrm>
            <a:off x="1776998" y="4088269"/>
            <a:ext cx="2940228" cy="1894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Cavity frequency: 162.5 MHz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conducting 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rebuncher</a:t>
            </a: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with </a:t>
            </a:r>
            <a:r>
              <a:rPr lang="el-GR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0.1774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 RF power: up to 20 kW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IH-DTL has been selected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E1D05A2-200E-46A8-A910-11FC731F127B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350420" y="6287884"/>
            <a:ext cx="921411" cy="36512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FFEE7BF-FCF8-42D2-9EF8-D78022FA0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70" y="6222413"/>
            <a:ext cx="1721712" cy="437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021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87"/>
    </mc:Choice>
    <mc:Fallback xmlns="">
      <p:transition spd="slow" advTm="39187"/>
    </mc:Fallback>
  </mc:AlternateContent>
  <p:extLst>
    <p:ext uri="{E180D4A7-C9FB-4DFB-919C-405C955672EB}">
      <p14:showEvtLst xmlns:p14="http://schemas.microsoft.com/office/powerpoint/2010/main">
        <p14:playEvt time="30697" objId="23"/>
        <p14:stopEvt time="36011" objId="2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"/>
</p:tagLst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22136849</TotalTime>
  <Words>358</Words>
  <Application>Microsoft Office PowerPoint</Application>
  <PresentationFormat>와이드스크린</PresentationFormat>
  <Paragraphs>103</Paragraphs>
  <Slides>11</Slides>
  <Notes>11</Notes>
  <HiddenSlides>0</HiddenSlides>
  <MMClips>1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22" baseType="lpstr">
      <vt:lpstr>Arial Unicode MS</vt:lpstr>
      <vt:lpstr>나눔바른고딕</vt:lpstr>
      <vt:lpstr>맑은 고딕</vt:lpstr>
      <vt:lpstr>Arial</vt:lpstr>
      <vt:lpstr>Calibri</vt:lpstr>
      <vt:lpstr>Calibri Light</vt:lpstr>
      <vt:lpstr>Cambria Math</vt:lpstr>
      <vt:lpstr>Times</vt:lpstr>
      <vt:lpstr>Times New Roman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Seong-Yeol Kim</dc:creator>
  <cp:lastModifiedBy>곽동현</cp:lastModifiedBy>
  <cp:revision>2207</cp:revision>
  <dcterms:created xsi:type="dcterms:W3CDTF">2016-04-23T12:35:23Z</dcterms:created>
  <dcterms:modified xsi:type="dcterms:W3CDTF">2023-08-08T09:38:33Z</dcterms:modified>
</cp:coreProperties>
</file>