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5" r:id="rId4"/>
  </p:sldMasterIdLst>
  <p:notesMasterIdLst>
    <p:notesMasterId r:id="rId23"/>
  </p:notesMasterIdLst>
  <p:handoutMasterIdLst>
    <p:handoutMasterId r:id="rId24"/>
  </p:handoutMasterIdLst>
  <p:sldIdLst>
    <p:sldId id="1866" r:id="rId5"/>
    <p:sldId id="1867" r:id="rId6"/>
    <p:sldId id="1889" r:id="rId7"/>
    <p:sldId id="1888" r:id="rId8"/>
    <p:sldId id="1870" r:id="rId9"/>
    <p:sldId id="1871" r:id="rId10"/>
    <p:sldId id="1876" r:id="rId11"/>
    <p:sldId id="1891" r:id="rId12"/>
    <p:sldId id="1894" r:id="rId13"/>
    <p:sldId id="1895" r:id="rId14"/>
    <p:sldId id="1873" r:id="rId15"/>
    <p:sldId id="1893" r:id="rId16"/>
    <p:sldId id="1896" r:id="rId17"/>
    <p:sldId id="1897" r:id="rId18"/>
    <p:sldId id="1898" r:id="rId19"/>
    <p:sldId id="1899" r:id="rId20"/>
    <p:sldId id="1900" r:id="rId21"/>
    <p:sldId id="1901" r:id="rId22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Lines theme" id="{EE9670AD-028C-4190-AAA8-2AF0F3B1E372}">
          <p14:sldIdLst>
            <p14:sldId id="1866"/>
            <p14:sldId id="1867"/>
            <p14:sldId id="1889"/>
            <p14:sldId id="1888"/>
            <p14:sldId id="1870"/>
            <p14:sldId id="1871"/>
            <p14:sldId id="1876"/>
            <p14:sldId id="1891"/>
            <p14:sldId id="1894"/>
            <p14:sldId id="1895"/>
            <p14:sldId id="1873"/>
            <p14:sldId id="1893"/>
            <p14:sldId id="1896"/>
            <p14:sldId id="1897"/>
            <p14:sldId id="1898"/>
            <p14:sldId id="1899"/>
            <p14:sldId id="1900"/>
            <p14:sldId id="190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80" userDrawn="1">
          <p15:clr>
            <a:srgbClr val="A4A3A4"/>
          </p15:clr>
        </p15:guide>
        <p15:guide id="3" pos="7200" userDrawn="1">
          <p15:clr>
            <a:srgbClr val="A4A3A4"/>
          </p15:clr>
        </p15:guide>
        <p15:guide id="4" pos="43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2625"/>
    <a:srgbClr val="FFFFFF"/>
    <a:srgbClr val="AA673C"/>
    <a:srgbClr val="C19C84"/>
    <a:srgbClr val="D1B497"/>
    <a:srgbClr val="F8EBE0"/>
    <a:srgbClr val="F0E6DC"/>
    <a:srgbClr val="ECE0D4"/>
    <a:srgbClr val="E3D1BF"/>
    <a:srgbClr val="6A69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41" autoAdjust="0"/>
  </p:normalViewPr>
  <p:slideViewPr>
    <p:cSldViewPr snapToGrid="0">
      <p:cViewPr varScale="1">
        <p:scale>
          <a:sx n="81" d="100"/>
          <a:sy n="81" d="100"/>
        </p:scale>
        <p:origin x="754" y="48"/>
      </p:cViewPr>
      <p:guideLst>
        <p:guide orient="horz" pos="2160"/>
        <p:guide pos="480"/>
        <p:guide pos="7200"/>
        <p:guide pos="4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-184"/>
    </p:cViewPr>
  </p:sorterViewPr>
  <p:notesViewPr>
    <p:cSldViewPr snapToGrid="0">
      <p:cViewPr varScale="1">
        <p:scale>
          <a:sx n="48" d="100"/>
          <a:sy n="48" d="100"/>
        </p:scale>
        <p:origin x="1828" y="3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0CC79A4-0B25-469F-9B41-E1B92476C68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F87740-790C-4B8E-8BDF-37374E5C19A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8EE06D-E2C5-4DF1-B3C1-8E9169AAB10D}" type="datetimeFigureOut">
              <a:rPr lang="en-US" smtClean="0"/>
              <a:t>8/3/2023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C8AAF8-731F-4C2E-B690-3086B25AFC6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1C11FA-B74B-44E5-9E55-A45B9911BEF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EE2F40-54C0-4227-BA47-31BF544EF9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7446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D9F622F8-1824-4338-8C3C-5529D3BDEF4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618DDD53-BB38-4118-BC75-9CE27D49C55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6C03B6F7-B1AE-4118-ABA2-FFEC9B8F0E9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5" name="Rectangle 5">
            <a:extLst>
              <a:ext uri="{FF2B5EF4-FFF2-40B4-BE49-F238E27FC236}">
                <a16:creationId xmlns:a16="http://schemas.microsoft.com/office/drawing/2014/main" id="{646F5356-BDE8-43C1-9587-85323D02B19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>
            <a:extLst>
              <a:ext uri="{FF2B5EF4-FFF2-40B4-BE49-F238E27FC236}">
                <a16:creationId xmlns:a16="http://schemas.microsoft.com/office/drawing/2014/main" id="{89912C35-11A9-4DA7-8476-F1823F658CA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27" name="Rectangle 7">
            <a:extLst>
              <a:ext uri="{FF2B5EF4-FFF2-40B4-BE49-F238E27FC236}">
                <a16:creationId xmlns:a16="http://schemas.microsoft.com/office/drawing/2014/main" id="{7180ED79-CEC3-4FB9-B511-8597B20A0C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DEB7EE2-04A2-4FB2-9625-C9C73AC4D32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FA4671F7-4D2C-4B1E-AED7-24676BE8B4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47842D7-C728-4EBD-982B-B8BE79E4DBBE}" type="slidenum">
              <a:rPr lang="en-US" altLang="en-US"/>
              <a:pPr eaLnBrk="1" hangingPunct="1"/>
              <a:t>1</a:t>
            </a:fld>
            <a:endParaRPr lang="en-US" altLang="en-US" dirty="0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D8E83BD0-7AE4-4323-9047-FC368929C5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FDECF5EC-C5EC-4723-8F4F-A75A20018F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814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9101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57007FCA-3EC9-46F6-BE85-2DE9F97B48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83" name="Title 381">
            <a:extLst>
              <a:ext uri="{FF2B5EF4-FFF2-40B4-BE49-F238E27FC236}">
                <a16:creationId xmlns:a16="http://schemas.microsoft.com/office/drawing/2014/main" id="{219026B8-F099-4229-B446-9FE2B966B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1656" y="2304288"/>
            <a:ext cx="7022592" cy="2258568"/>
          </a:xfr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4800" b="1">
                <a:solidFill>
                  <a:schemeClr val="accent4">
                    <a:lumMod val="75000"/>
                  </a:schemeClr>
                </a:solidFill>
                <a:ea typeface="+mn-ea"/>
                <a:cs typeface="+mn-cs"/>
              </a:defRPr>
            </a:lvl1pPr>
          </a:lstStyle>
          <a:p>
            <a:pPr marL="0" lvl="0" indent="0" algn="ctr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0997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0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Pattern Whit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BC00585D-E155-409A-899A-29BDF4E57F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716577"/>
            <a:ext cx="10668000" cy="615553"/>
          </a:xfrm>
          <a:noFill/>
        </p:spPr>
        <p:txBody>
          <a:bodyPr wrap="square"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944D9B-AA15-4DB5-AE58-0FA514F6FE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1790699"/>
            <a:ext cx="10668000" cy="685800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Insert content here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29AB818C-9403-4CA7-8FC5-347DDE455E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791200"/>
            <a:ext cx="121920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356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3E65ED86-A26C-479A-8393-0BFDCBCD43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1783952"/>
            <a:ext cx="10668000" cy="1111648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Insert content here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858EEFF-117E-4B86-B6B2-CD8F71AA8C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716577"/>
            <a:ext cx="10668000" cy="615553"/>
          </a:xfrm>
          <a:noFill/>
        </p:spPr>
        <p:txBody>
          <a:bodyPr wrap="square"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3" name="Graphic 2" hidden="1">
            <a:extLst>
              <a:ext uri="{FF2B5EF4-FFF2-40B4-BE49-F238E27FC236}">
                <a16:creationId xmlns:a16="http://schemas.microsoft.com/office/drawing/2014/main" id="{D0B12BD8-7E23-4DB3-9F3C-68F6FF145E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72650" y="0"/>
            <a:ext cx="2419350" cy="2619375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85143907-CDEB-455C-878E-7AE28AF7D2B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V="1">
            <a:off x="5418919" y="0"/>
            <a:ext cx="6407956" cy="1783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7279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1B9BC-7BE7-4893-90FD-CC95830FD8F2}" type="datetimeFigureOut">
              <a:rPr lang="en-US" smtClean="0"/>
              <a:t>8/3/2023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5270E-046A-4C23-BC98-E307A7DD6B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832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Photo Conten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498B63D-F60C-4A9D-8D3E-0C7CD748FE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000" y="1905000"/>
            <a:ext cx="5334000" cy="3276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accent4">
                    <a:lumMod val="50000"/>
                  </a:schemeClr>
                </a:solidFill>
              </a:defRPr>
            </a:lvl1pPr>
            <a:lvl2pPr marL="283464" indent="-283464">
              <a:spcBef>
                <a:spcPts val="1000"/>
              </a:spcBef>
              <a:defRPr sz="1800">
                <a:solidFill>
                  <a:schemeClr val="accent4">
                    <a:lumMod val="50000"/>
                  </a:schemeClr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9B1932CF-F265-4AEE-8704-F42C01AFB47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58000" y="715963"/>
            <a:ext cx="4572000" cy="5113336"/>
          </a:xfrm>
        </p:spPr>
        <p:txBody>
          <a:bodyPr/>
          <a:lstStyle>
            <a:lvl1pPr algn="ctr">
              <a:buNone/>
              <a:defRPr sz="1600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09498076-A8F2-48B0-807A-C402BDA60D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074048"/>
            <a:ext cx="6407956" cy="1783952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CF9E2C1-844F-4C0E-A423-111C77AEE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15961"/>
            <a:ext cx="5334000" cy="118903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4000" b="1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089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hoto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498B63D-F60C-4A9D-8D3E-0C7CD748FE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000" y="1905000"/>
            <a:ext cx="5334000" cy="3276600"/>
          </a:xfrm>
        </p:spPr>
        <p:txBody>
          <a:bodyPr/>
          <a:lstStyle>
            <a:lvl1pPr marL="0" indent="0">
              <a:buNone/>
              <a:defRPr sz="1800" b="1"/>
            </a:lvl1pPr>
            <a:lvl2pPr marL="283464" indent="-283464">
              <a:spcBef>
                <a:spcPts val="1000"/>
              </a:spcBef>
              <a:defRPr sz="1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Picture Placeholder 13">
            <a:extLst>
              <a:ext uri="{FF2B5EF4-FFF2-40B4-BE49-F238E27FC236}">
                <a16:creationId xmlns:a16="http://schemas.microsoft.com/office/drawing/2014/main" id="{89E410BA-B0FE-4F0E-8BE5-D33CC016635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58000" y="3444081"/>
            <a:ext cx="4572000" cy="2362200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Picture Placeholder 13">
            <a:extLst>
              <a:ext uri="{FF2B5EF4-FFF2-40B4-BE49-F238E27FC236}">
                <a16:creationId xmlns:a16="http://schemas.microsoft.com/office/drawing/2014/main" id="{827A95C0-AE8D-46E1-9EF9-64504CBEF99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858000" y="715963"/>
            <a:ext cx="4572000" cy="2362200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2" name="Graphic 1" hidden="1">
            <a:extLst>
              <a:ext uri="{FF2B5EF4-FFF2-40B4-BE49-F238E27FC236}">
                <a16:creationId xmlns:a16="http://schemas.microsoft.com/office/drawing/2014/main" id="{295740BA-9B4E-4B38-827D-32544CDF75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892800"/>
            <a:ext cx="12192000" cy="965200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29C593AE-D9D2-42FE-A240-F97D187261D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5327681"/>
            <a:ext cx="5496910" cy="1530320"/>
          </a:xfrm>
          <a:prstGeom prst="rect">
            <a:avLst/>
          </a:prstGeom>
        </p:spPr>
      </p:pic>
      <p:sp>
        <p:nvSpPr>
          <p:cNvPr id="11" name="Title 2">
            <a:extLst>
              <a:ext uri="{FF2B5EF4-FFF2-40B4-BE49-F238E27FC236}">
                <a16:creationId xmlns:a16="http://schemas.microsoft.com/office/drawing/2014/main" id="{9AA0A799-2244-4DB2-ACAB-F6DA87A73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15961"/>
            <a:ext cx="5334000" cy="118903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4000" b="1">
                <a:solidFill>
                  <a:schemeClr val="tx1"/>
                </a:solidFill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8349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72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Pattern Content Dar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E8DBED36-2461-46D0-AF71-79E0064B375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000" y="1905000"/>
            <a:ext cx="6477000" cy="3276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283464" indent="-283464">
              <a:spcBef>
                <a:spcPts val="1000"/>
              </a:spcBef>
              <a:defRPr sz="18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A997D967-7D0C-43B1-AF0D-22448F0504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55106" y="0"/>
            <a:ext cx="3136894" cy="6858000"/>
          </a:xfrm>
          <a:prstGeom prst="rect">
            <a:avLst/>
          </a:prstGeom>
        </p:spPr>
      </p:pic>
      <p:sp>
        <p:nvSpPr>
          <p:cNvPr id="5" name="Title 2">
            <a:extLst>
              <a:ext uri="{FF2B5EF4-FFF2-40B4-BE49-F238E27FC236}">
                <a16:creationId xmlns:a16="http://schemas.microsoft.com/office/drawing/2014/main" id="{9B292CAA-5A7B-44A6-B47D-2FE9F593A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9" y="715961"/>
            <a:ext cx="6476999" cy="118903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4000" b="1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2252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240" userDrawn="1">
          <p15:clr>
            <a:srgbClr val="5ACBF0"/>
          </p15:clr>
        </p15:guide>
        <p15:guide id="4" orient="horz" pos="2487" userDrawn="1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Pattern Content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E8DBED36-2461-46D0-AF71-79E0064B375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000" y="1905000"/>
            <a:ext cx="6477000" cy="3276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accent1">
                    <a:lumMod val="50000"/>
                  </a:schemeClr>
                </a:solidFill>
              </a:defRPr>
            </a:lvl1pPr>
            <a:lvl2pPr marL="283464" indent="-283464">
              <a:spcBef>
                <a:spcPts val="1000"/>
              </a:spcBef>
              <a:defRPr sz="1800">
                <a:solidFill>
                  <a:schemeClr val="accent1">
                    <a:lumMod val="50000"/>
                  </a:schemeClr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A997D967-7D0C-43B1-AF0D-22448F0504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55106" y="0"/>
            <a:ext cx="3136894" cy="6858000"/>
          </a:xfrm>
          <a:prstGeom prst="rect">
            <a:avLst/>
          </a:prstGeom>
        </p:spPr>
      </p:pic>
      <p:sp>
        <p:nvSpPr>
          <p:cNvPr id="5" name="Title 2">
            <a:extLst>
              <a:ext uri="{FF2B5EF4-FFF2-40B4-BE49-F238E27FC236}">
                <a16:creationId xmlns:a16="http://schemas.microsoft.com/office/drawing/2014/main" id="{9B292CAA-5A7B-44A6-B47D-2FE9F593A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9" y="715961"/>
            <a:ext cx="6476999" cy="118903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4000" b="1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1921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240" userDrawn="1">
          <p15:clr>
            <a:srgbClr val="5ACBF0"/>
          </p15:clr>
        </p15:guide>
        <p15:guide id="4" orient="horz" pos="2487" userDrawn="1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Pattern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E8DBED36-2461-46D0-AF71-79E0064B375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57700" y="1905000"/>
            <a:ext cx="7219043" cy="3276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accent1">
                    <a:lumMod val="50000"/>
                  </a:schemeClr>
                </a:solidFill>
              </a:defRPr>
            </a:lvl1pPr>
            <a:lvl2pPr marL="283464" indent="-283464">
              <a:spcBef>
                <a:spcPts val="1000"/>
              </a:spcBef>
              <a:defRPr sz="1800">
                <a:solidFill>
                  <a:schemeClr val="accent1">
                    <a:lumMod val="50000"/>
                  </a:schemeClr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805C4425-09AC-4097-B868-D49C9D64C8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03"/>
            <a:ext cx="3720664" cy="6857194"/>
          </a:xfrm>
          <a:prstGeom prst="rect">
            <a:avLst/>
          </a:prstGeom>
        </p:spPr>
      </p:pic>
      <p:sp>
        <p:nvSpPr>
          <p:cNvPr id="5" name="Title 2">
            <a:extLst>
              <a:ext uri="{FF2B5EF4-FFF2-40B4-BE49-F238E27FC236}">
                <a16:creationId xmlns:a16="http://schemas.microsoft.com/office/drawing/2014/main" id="{C6104E15-F449-422E-973A-1899DDF43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7699" y="715961"/>
            <a:ext cx="7219043" cy="118903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4000" b="1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961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08" userDrawn="1">
          <p15:clr>
            <a:srgbClr val="5ACBF0"/>
          </p15:clr>
        </p15:guide>
        <p15:guide id="3" orient="horz" pos="2240" userDrawn="1">
          <p15:clr>
            <a:srgbClr val="5ACBF0"/>
          </p15:clr>
        </p15:guide>
        <p15:guide id="4" orient="horz" pos="2487" userDrawn="1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etti Content Oran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7470216E-CA87-491C-BBBE-DDFD70D768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94" t="34041" r="11052" b="45480"/>
          <a:stretch/>
        </p:blipFill>
        <p:spPr>
          <a:xfrm>
            <a:off x="-3048" y="35012"/>
            <a:ext cx="12198096" cy="6787977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D9303A2-B30A-054C-B809-053B909E12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301" y="1995467"/>
            <a:ext cx="9141397" cy="615553"/>
          </a:xfrm>
          <a:noFill/>
        </p:spPr>
        <p:txBody>
          <a:bodyPr wrap="square" lIns="0" tIns="0" rIns="0" bIns="0" anchor="b" anchorCtr="0">
            <a:spAutoFit/>
          </a:bodyPr>
          <a:lstStyle>
            <a:lvl1pPr algn="ctr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Section title with border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10F58DD1-3970-D84D-8040-EF33B0971D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96307" y="3260705"/>
            <a:ext cx="7799387" cy="153475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Insert content here</a:t>
            </a:r>
          </a:p>
        </p:txBody>
      </p:sp>
    </p:spTree>
    <p:extLst>
      <p:ext uri="{BB962C8B-B14F-4D97-AF65-F5344CB8AC3E}">
        <p14:creationId xmlns:p14="http://schemas.microsoft.com/office/powerpoint/2010/main" val="190187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243" userDrawn="1">
          <p15:clr>
            <a:srgbClr val="5ACBF0"/>
          </p15:clr>
        </p15:guide>
        <p15:guide id="4" orient="horz" pos="2488" userDrawn="1">
          <p15:clr>
            <a:srgbClr val="5ACBF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etti Content Gree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7470216E-CA87-491C-BBBE-DDFD70D768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94" t="34041" r="11052" b="45480"/>
          <a:stretch/>
        </p:blipFill>
        <p:spPr>
          <a:xfrm>
            <a:off x="-3048" y="35012"/>
            <a:ext cx="12198096" cy="6787977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D9303A2-B30A-054C-B809-053B909E12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301" y="1995467"/>
            <a:ext cx="9141397" cy="615553"/>
          </a:xfrm>
          <a:noFill/>
        </p:spPr>
        <p:txBody>
          <a:bodyPr wrap="square" lIns="0" tIns="0" rIns="0" bIns="0" anchor="b" anchorCtr="0">
            <a:spAutoFit/>
          </a:bodyPr>
          <a:lstStyle>
            <a:lvl1pPr algn="ctr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Section title with border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10F58DD1-3970-D84D-8040-EF33B0971D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96307" y="3260705"/>
            <a:ext cx="7799387" cy="153475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Insert content here</a:t>
            </a:r>
          </a:p>
        </p:txBody>
      </p:sp>
    </p:spTree>
    <p:extLst>
      <p:ext uri="{BB962C8B-B14F-4D97-AF65-F5344CB8AC3E}">
        <p14:creationId xmlns:p14="http://schemas.microsoft.com/office/powerpoint/2010/main" val="1648873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243" userDrawn="1">
          <p15:clr>
            <a:srgbClr val="5ACBF0"/>
          </p15:clr>
        </p15:guide>
        <p15:guide id="4" orient="horz" pos="2488" userDrawn="1">
          <p15:clr>
            <a:srgbClr val="5ACBF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Pattern Black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1EEF53A4-35A6-4E43-B220-67DA381C591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96307" y="3260705"/>
            <a:ext cx="7799387" cy="153475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Insert content here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7724906-4405-47F4-B533-7291B003B0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301" y="1995467"/>
            <a:ext cx="9141397" cy="615553"/>
          </a:xfrm>
          <a:noFill/>
        </p:spPr>
        <p:txBody>
          <a:bodyPr wrap="square" lIns="0" tIns="0" rIns="0" bIns="0" anchor="b" anchorCtr="0">
            <a:spAutoFit/>
          </a:bodyPr>
          <a:lstStyle>
            <a:lvl1pPr algn="ctr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accent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781D833-01F3-4F75-8F62-D60039CA37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791200"/>
            <a:ext cx="121920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945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364696-E1F3-49EF-AEC8-730A16D9A23F}" type="datetimeFigureOut">
              <a:rPr lang="en-US" altLang="en-US" smtClean="0"/>
              <a:pPr/>
              <a:t>8/3/2023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2A1B0-4691-41D9-84E0-69D594EAA3FE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918990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7" r:id="rId5"/>
    <p:sldLayoutId id="2147483710" r:id="rId6"/>
    <p:sldLayoutId id="2147483716" r:id="rId7"/>
    <p:sldLayoutId id="2147483718" r:id="rId8"/>
    <p:sldLayoutId id="2147483712" r:id="rId9"/>
    <p:sldLayoutId id="2147483713" r:id="rId10"/>
    <p:sldLayoutId id="2147483714" r:id="rId11"/>
    <p:sldLayoutId id="214748371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168E5CF-FC82-40DA-8E6D-0BFF887BD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4958" y="1128975"/>
            <a:ext cx="7022592" cy="1404594"/>
          </a:xfrm>
        </p:spPr>
        <p:txBody>
          <a:bodyPr anchor="ctr">
            <a:normAutofit/>
          </a:bodyPr>
          <a:lstStyle/>
          <a:p>
            <a:r>
              <a:rPr lang="en-IN" sz="3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Investigation of single-particle and collective behaviour in K-isotopes</a:t>
            </a:r>
            <a:endParaRPr lang="en-US" sz="3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1F52005-D747-04CF-7927-F090BBCCB070}"/>
              </a:ext>
            </a:extLst>
          </p:cNvPr>
          <p:cNvSpPr txBox="1"/>
          <p:nvPr/>
        </p:nvSpPr>
        <p:spPr>
          <a:xfrm>
            <a:off x="5665508" y="2535741"/>
            <a:ext cx="5907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600" b="1" i="1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By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AF38D02-F636-8B2E-E2F0-8C6241CF5227}"/>
              </a:ext>
            </a:extLst>
          </p:cNvPr>
          <p:cNvSpPr txBox="1"/>
          <p:nvPr/>
        </p:nvSpPr>
        <p:spPr>
          <a:xfrm>
            <a:off x="4183928" y="3186416"/>
            <a:ext cx="355390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400" b="1" i="1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ROZINA RAHAMAN</a:t>
            </a:r>
          </a:p>
          <a:p>
            <a:pPr algn="ctr"/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Under the supervision of </a:t>
            </a:r>
            <a:b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</a:br>
            <a:r>
              <a:rPr kumimoji="0" lang="en-US" sz="3400" b="1" i="1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abic Typesetting" panose="03020402040406030203" pitchFamily="66" charset="-78"/>
                <a:cs typeface="Arabic Typesetting" panose="03020402040406030203" pitchFamily="66" charset="-78"/>
              </a:rPr>
              <a:t>Dr. ABHIJIT BISOI</a:t>
            </a:r>
            <a:endParaRPr lang="en-IN" sz="3400" b="1" i="1" dirty="0">
              <a:solidFill>
                <a:schemeClr val="accent5">
                  <a:lumMod val="75000"/>
                </a:schemeClr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62D236-79CB-0835-CD48-1A5DBE1F09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2449" y="4732439"/>
            <a:ext cx="1809648" cy="1288391"/>
          </a:xfrm>
          <a:prstGeom prst="rect">
            <a:avLst/>
          </a:prstGeom>
          <a:ln>
            <a:solidFill>
              <a:srgbClr val="AA673C"/>
            </a:solidFill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EB67C081-2382-828A-2304-939A6C5A1CB7}"/>
              </a:ext>
            </a:extLst>
          </p:cNvPr>
          <p:cNvSpPr txBox="1">
            <a:spLocks/>
          </p:cNvSpPr>
          <p:nvPr/>
        </p:nvSpPr>
        <p:spPr>
          <a:xfrm>
            <a:off x="1066800" y="6058748"/>
            <a:ext cx="10058400" cy="8793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i="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endParaRPr lang="en-US" sz="2800" b="1" i="1" dirty="0">
              <a:solidFill>
                <a:prstClr val="black">
                  <a:lumMod val="85000"/>
                  <a:lumOff val="15000"/>
                </a:prstClr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ctr" fontAlgn="auto">
              <a:spcAft>
                <a:spcPts val="0"/>
              </a:spcAft>
            </a:pPr>
            <a:endParaRPr lang="en-US" sz="2800" b="1" i="1" dirty="0">
              <a:solidFill>
                <a:prstClr val="black">
                  <a:lumMod val="85000"/>
                  <a:lumOff val="15000"/>
                </a:prstClr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ctr" fontAlgn="auto">
              <a:spcAft>
                <a:spcPts val="0"/>
              </a:spcAft>
            </a:pPr>
            <a:r>
              <a:rPr lang="en-US" sz="2800" b="1" i="1" dirty="0">
                <a:solidFill>
                  <a:prstClr val="black">
                    <a:lumMod val="85000"/>
                    <a:lumOff val="15000"/>
                  </a:prst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Department of Physics</a:t>
            </a:r>
          </a:p>
          <a:p>
            <a:pPr algn="ctr" fontAlgn="auto">
              <a:spcAft>
                <a:spcPts val="0"/>
              </a:spcAft>
            </a:pPr>
            <a:r>
              <a:rPr lang="en-US" sz="2800" b="1" i="1" dirty="0">
                <a:solidFill>
                  <a:prstClr val="black">
                    <a:lumMod val="85000"/>
                    <a:lumOff val="15000"/>
                  </a:prst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IIEST, Shibpur, West Bengal, India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EAE509-B8FC-8CD5-67BB-697672DCE895}"/>
              </a:ext>
            </a:extLst>
          </p:cNvPr>
          <p:cNvSpPr txBox="1"/>
          <p:nvPr/>
        </p:nvSpPr>
        <p:spPr>
          <a:xfrm>
            <a:off x="3171970" y="481525"/>
            <a:ext cx="62548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22</a:t>
            </a:r>
            <a:r>
              <a:rPr lang="en-US" sz="1600" b="1" i="1" baseline="30000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1600" b="1" i="1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CNS International Summer School (A3F-CNSSS23)</a:t>
            </a:r>
            <a:endParaRPr lang="en-IN" sz="1600" b="1" i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393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C2EFBF35-6DCD-9873-CA3E-D41E4118E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043" y="215816"/>
            <a:ext cx="4567977" cy="1632130"/>
          </a:xfrm>
          <a:ln w="28575">
            <a:solidFill>
              <a:srgbClr val="C19C84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Two-nucleon transfer spectroscopic factor calculation</a:t>
            </a:r>
            <a:endParaRPr lang="en-I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5C4F6A-62DE-F531-CEB1-8C7D8FA91C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98832"/>
            <a:ext cx="5219890" cy="3498229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1D24474-3880-C503-23D7-6291A31DE904}"/>
              </a:ext>
            </a:extLst>
          </p:cNvPr>
          <p:cNvSpPr/>
          <p:nvPr/>
        </p:nvSpPr>
        <p:spPr>
          <a:xfrm>
            <a:off x="8300591" y="442560"/>
            <a:ext cx="405354" cy="377072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IN" sz="16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764E6D1-0A1C-C86A-2A4B-272C42CB0BAB}"/>
              </a:ext>
            </a:extLst>
          </p:cNvPr>
          <p:cNvSpPr/>
          <p:nvPr/>
        </p:nvSpPr>
        <p:spPr>
          <a:xfrm>
            <a:off x="10426048" y="1847946"/>
            <a:ext cx="482337" cy="377072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IN" sz="16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F7832EE-D42F-0AD4-6ABA-621A331B19FE}"/>
              </a:ext>
            </a:extLst>
          </p:cNvPr>
          <p:cNvSpPr/>
          <p:nvPr/>
        </p:nvSpPr>
        <p:spPr>
          <a:xfrm>
            <a:off x="10464539" y="407781"/>
            <a:ext cx="405354" cy="377072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IN" sz="16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78347EE-5FFE-6ADB-49AB-2C04D2416F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110" y="2311352"/>
            <a:ext cx="3912017" cy="4293126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382DCA1-8632-F96B-5FD0-A5988B7B78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6020" y="3723440"/>
            <a:ext cx="6564198" cy="3035728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DBAE7A7-1DA6-7913-0082-27D8320E36D5}"/>
              </a:ext>
            </a:extLst>
          </p:cNvPr>
          <p:cNvSpPr/>
          <p:nvPr/>
        </p:nvSpPr>
        <p:spPr>
          <a:xfrm>
            <a:off x="8255029" y="3950904"/>
            <a:ext cx="405354" cy="377072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IN" sz="16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64ABBE9-09E0-AB0D-5F37-00D1205ADB05}"/>
              </a:ext>
            </a:extLst>
          </p:cNvPr>
          <p:cNvSpPr/>
          <p:nvPr/>
        </p:nvSpPr>
        <p:spPr>
          <a:xfrm>
            <a:off x="11087495" y="3942267"/>
            <a:ext cx="482337" cy="377072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IN" sz="16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EC728BB-0C04-901F-1414-37267D4898FC}"/>
              </a:ext>
            </a:extLst>
          </p:cNvPr>
          <p:cNvSpPr/>
          <p:nvPr/>
        </p:nvSpPr>
        <p:spPr>
          <a:xfrm>
            <a:off x="11074720" y="5761934"/>
            <a:ext cx="482337" cy="377072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en-IN" sz="16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E839BDC-CDE1-B944-994F-2CE6688E4340}"/>
              </a:ext>
            </a:extLst>
          </p:cNvPr>
          <p:cNvSpPr/>
          <p:nvPr/>
        </p:nvSpPr>
        <p:spPr>
          <a:xfrm>
            <a:off x="11074721" y="4800399"/>
            <a:ext cx="482337" cy="377072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IN" sz="16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97587F7-D636-7A33-96EA-02BEAB6C394B}"/>
              </a:ext>
            </a:extLst>
          </p:cNvPr>
          <p:cNvSpPr/>
          <p:nvPr/>
        </p:nvSpPr>
        <p:spPr>
          <a:xfrm>
            <a:off x="8188753" y="4804821"/>
            <a:ext cx="482337" cy="377072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IN" sz="16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18737491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1">
            <a:extLst>
              <a:ext uri="{FF2B5EF4-FFF2-40B4-BE49-F238E27FC236}">
                <a16:creationId xmlns:a16="http://schemas.microsoft.com/office/drawing/2014/main" id="{E2E9240B-72B3-4852-79C2-A69C3F0B0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4849" y="112646"/>
            <a:ext cx="8688445" cy="688633"/>
          </a:xfrm>
        </p:spPr>
        <p:txBody>
          <a:bodyPr/>
          <a:lstStyle/>
          <a:p>
            <a:pPr algn="ctr"/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Prediction of deformed band in </a:t>
            </a:r>
            <a:r>
              <a:rPr lang="en-IN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38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70F8B5-5770-2645-7BC0-60A6EE0CA389}"/>
              </a:ext>
            </a:extLst>
          </p:cNvPr>
          <p:cNvSpPr txBox="1"/>
          <p:nvPr/>
        </p:nvSpPr>
        <p:spPr>
          <a:xfrm>
            <a:off x="329937" y="1244192"/>
            <a:ext cx="4703975" cy="4708981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We have extended our theoretical investigation by using 4p-4h excitations to    search for collectivity in </a:t>
            </a:r>
            <a:r>
              <a:rPr kumimoji="0" lang="en-US" sz="20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38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K.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 deformation parameter (β)  for the B(E2) value 328 e</a:t>
            </a:r>
            <a:r>
              <a:rPr kumimoji="0" lang="en-US" sz="20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-fm</a:t>
            </a:r>
            <a:r>
              <a:rPr kumimoji="0" lang="en-US" sz="20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4 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(8</a:t>
            </a:r>
            <a:r>
              <a:rPr kumimoji="0" lang="en-US" sz="20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+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Wingdings" pitchFamily="2" charset="2"/>
              </a:rPr>
              <a:t>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6</a:t>
            </a:r>
            <a:r>
              <a:rPr kumimoji="0" lang="en-US" sz="20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+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) is 0.38 . Estimated major-to-minor axis ratio (X) is 1.42 for β = 0.38.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These values are comparable to the observed deformation in </a:t>
            </a:r>
            <a:r>
              <a:rPr kumimoji="0" lang="en-US" sz="20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40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Ca, </a:t>
            </a:r>
            <a:r>
              <a:rPr kumimoji="0" lang="en-US" sz="20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36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Ar,  and </a:t>
            </a:r>
            <a:r>
              <a:rPr kumimoji="0" lang="en-US" sz="20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35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Cl.</a:t>
            </a:r>
          </a:p>
          <a:p>
            <a:pPr marL="285750" indent="-285750" algn="just" defTabSz="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Therefore, our calculations provide a strong indication of the presence of a deformed band at higher excitation energies in </a:t>
            </a:r>
            <a:r>
              <a:rPr kumimoji="0" lang="en-US" sz="20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38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6173C98-4310-0FD5-A1E7-B019EC32AA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3210" y="1244192"/>
            <a:ext cx="5417614" cy="4708981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61615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943F3875-7E5F-7153-9171-E56F5C369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6653" y="145624"/>
            <a:ext cx="1357460" cy="754619"/>
          </a:xfrm>
        </p:spPr>
        <p:txBody>
          <a:bodyPr/>
          <a:lstStyle/>
          <a:p>
            <a:pPr algn="ctr"/>
            <a:r>
              <a:rPr lang="en-IN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14E48D-804E-1C1C-3830-04EF5E2108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7363" y="956804"/>
            <a:ext cx="4496586" cy="5634571"/>
          </a:xfrm>
          <a:prstGeom prst="rect">
            <a:avLst/>
          </a:prstGeom>
          <a:ln w="38100">
            <a:solidFill>
              <a:srgbClr val="FF2625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084FE73-62F8-B15D-947E-89073C0169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009" y="956804"/>
            <a:ext cx="6297104" cy="3219270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A8BD466-582C-2432-A581-0FDA8433C002}"/>
              </a:ext>
            </a:extLst>
          </p:cNvPr>
          <p:cNvSpPr txBox="1"/>
          <p:nvPr/>
        </p:nvSpPr>
        <p:spPr>
          <a:xfrm>
            <a:off x="707009" y="4560050"/>
            <a:ext cx="6297104" cy="2031325"/>
          </a:xfrm>
          <a:prstGeom prst="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 w="12700"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 </a:t>
            </a:r>
            <a:r>
              <a:rPr kumimoji="0" lang="en-US" sz="18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40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 nucleus was previously studied by P.-A.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Soderstrom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et. al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High-spin states of </a:t>
            </a:r>
            <a:r>
              <a:rPr kumimoji="0" lang="en-US" sz="18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40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 have been populated in the fusion-evaporation reaction </a:t>
            </a:r>
            <a:r>
              <a:rPr kumimoji="0" lang="en-US" sz="18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12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C(</a:t>
            </a:r>
            <a:r>
              <a:rPr kumimoji="0" lang="en-US" sz="18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30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Si,np) </a:t>
            </a:r>
            <a:r>
              <a:rPr kumimoji="0" lang="en-US" sz="18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40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K.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2270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A0DEA20-EEDE-5243-F8E4-52FDDCA663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6526" y="744719"/>
            <a:ext cx="4496586" cy="5699530"/>
          </a:xfrm>
          <a:prstGeom prst="rect">
            <a:avLst/>
          </a:prstGeom>
          <a:ln w="38100">
            <a:solidFill>
              <a:srgbClr val="FF2625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3272711-FC9E-D6C1-6EDD-B939EB55451A}"/>
              </a:ext>
            </a:extLst>
          </p:cNvPr>
          <p:cNvSpPr txBox="1"/>
          <p:nvPr/>
        </p:nvSpPr>
        <p:spPr>
          <a:xfrm>
            <a:off x="7737247" y="99105"/>
            <a:ext cx="3966131" cy="461665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Previous level scheme of </a:t>
            </a:r>
            <a:r>
              <a:rPr lang="en-US" sz="2400" b="1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40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391CC6-3C64-9EE0-594C-5080EABF316B}"/>
              </a:ext>
            </a:extLst>
          </p:cNvPr>
          <p:cNvSpPr txBox="1"/>
          <p:nvPr/>
        </p:nvSpPr>
        <p:spPr>
          <a:xfrm>
            <a:off x="1514515" y="117959"/>
            <a:ext cx="4496586" cy="461665"/>
          </a:xfrm>
          <a:prstGeom prst="rect">
            <a:avLst/>
          </a:prstGeom>
          <a:noFill/>
          <a:ln w="28575">
            <a:solidFill>
              <a:srgbClr val="AA673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Final level scheme of </a:t>
            </a:r>
            <a:r>
              <a:rPr lang="en-US" sz="2400" b="1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40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A5AD12-70A4-BA5F-709C-A6DE71B177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830" y="744719"/>
            <a:ext cx="6792846" cy="5699529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7819044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>
            <a:extLst>
              <a:ext uri="{FF2B5EF4-FFF2-40B4-BE49-F238E27FC236}">
                <a16:creationId xmlns:a16="http://schemas.microsoft.com/office/drawing/2014/main" id="{A99A8356-3AA2-E160-216C-26A1767457B2}"/>
              </a:ext>
            </a:extLst>
          </p:cNvPr>
          <p:cNvSpPr txBox="1">
            <a:spLocks/>
          </p:cNvSpPr>
          <p:nvPr/>
        </p:nvSpPr>
        <p:spPr>
          <a:xfrm>
            <a:off x="3109274" y="150829"/>
            <a:ext cx="6476999" cy="7070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I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Theoretical Calculation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0CAC13-3FCD-BFF8-56D7-3B0E61E44E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005" y="1187778"/>
            <a:ext cx="4450799" cy="5377994"/>
          </a:xfrm>
          <a:prstGeom prst="rect">
            <a:avLst/>
          </a:prstGeom>
          <a:ln w="28575">
            <a:solidFill>
              <a:srgbClr val="FF2625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D534489-FB9E-63F7-FE15-8D63794585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6144" y="763573"/>
            <a:ext cx="6671935" cy="5802199"/>
          </a:xfrm>
          <a:prstGeom prst="rect">
            <a:avLst/>
          </a:prstGeom>
          <a:ln w="28575">
            <a:solidFill>
              <a:srgbClr val="FF2625"/>
            </a:solidFill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17F4361-2A0D-137B-D473-3CF06C712315}"/>
              </a:ext>
            </a:extLst>
          </p:cNvPr>
          <p:cNvSpPr/>
          <p:nvPr/>
        </p:nvSpPr>
        <p:spPr>
          <a:xfrm>
            <a:off x="404005" y="763573"/>
            <a:ext cx="4450799" cy="424204"/>
          </a:xfrm>
          <a:prstGeom prst="rect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Positive parity states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9E6552-F464-CFD3-5EDB-8E55EBB7E286}"/>
              </a:ext>
            </a:extLst>
          </p:cNvPr>
          <p:cNvSpPr/>
          <p:nvPr/>
        </p:nvSpPr>
        <p:spPr>
          <a:xfrm>
            <a:off x="5410986" y="857839"/>
            <a:ext cx="2168164" cy="707010"/>
          </a:xfrm>
          <a:prstGeom prst="rect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Negative parity states</a:t>
            </a:r>
          </a:p>
        </p:txBody>
      </p:sp>
    </p:spTree>
    <p:extLst>
      <p:ext uri="{BB962C8B-B14F-4D97-AF65-F5344CB8AC3E}">
        <p14:creationId xmlns:p14="http://schemas.microsoft.com/office/powerpoint/2010/main" val="2598606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6D19C8F-6054-0E37-8820-4B712E591A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9972" y="94264"/>
            <a:ext cx="5665508" cy="3287601"/>
          </a:xfrm>
          <a:prstGeom prst="rect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7" name="Title 2">
            <a:extLst>
              <a:ext uri="{FF2B5EF4-FFF2-40B4-BE49-F238E27FC236}">
                <a16:creationId xmlns:a16="http://schemas.microsoft.com/office/drawing/2014/main" id="{BB686AE4-4B53-D5CF-FB48-E1669E835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43" y="179107"/>
            <a:ext cx="4868988" cy="1432876"/>
          </a:xfrm>
          <a:ln w="28575">
            <a:solidFill>
              <a:srgbClr val="C19C84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Two-nucleon transfer spectroscopic factor calculation</a:t>
            </a:r>
            <a:endParaRPr lang="en-I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B2D4776-8316-6EDF-7A09-4786F150F5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9972" y="3494984"/>
            <a:ext cx="5665508" cy="3287600"/>
          </a:xfrm>
          <a:prstGeom prst="rect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D87A564-6C35-94A2-776A-17EC85812FA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0888"/>
          <a:stretch/>
        </p:blipFill>
        <p:spPr>
          <a:xfrm>
            <a:off x="604842" y="2222368"/>
            <a:ext cx="4868989" cy="4371682"/>
          </a:xfrm>
          <a:prstGeom prst="rect">
            <a:avLst/>
          </a:prstGeom>
          <a:ln w="38100">
            <a:solidFill>
              <a:srgbClr val="FF2625"/>
            </a:solidFill>
          </a:ln>
        </p:spPr>
      </p:pic>
    </p:spTree>
    <p:extLst>
      <p:ext uri="{BB962C8B-B14F-4D97-AF65-F5344CB8AC3E}">
        <p14:creationId xmlns:p14="http://schemas.microsoft.com/office/powerpoint/2010/main" val="15098460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15DD76C-F556-27C6-125A-439485DD740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9961" y="1278593"/>
            <a:ext cx="11012078" cy="5093928"/>
          </a:xfrm>
          <a:noFill/>
          <a:ln w="38100">
            <a:solidFill>
              <a:srgbClr val="FFFFFF"/>
            </a:solidFill>
          </a:ln>
        </p:spPr>
        <p:txBody>
          <a:bodyPr>
            <a:no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We have added 4 new transitions and 2 new levels above the isomer in the existing level scheme of </a:t>
            </a:r>
            <a:r>
              <a:rPr lang="en-US" sz="2200" baseline="30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</a:t>
            </a:r>
            <a:r>
              <a:rPr lang="en-US" sz="2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K. Our current work identifies 14 new transitions and 6 new levels in </a:t>
            </a:r>
            <a:r>
              <a:rPr lang="en-US" sz="2200" baseline="30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r>
              <a:rPr lang="en-US" sz="2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R</a:t>
            </a:r>
            <a:r>
              <a:rPr lang="en-US" sz="2200" baseline="-25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DCO</a:t>
            </a:r>
            <a:r>
              <a:rPr lang="en-US" sz="2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R</a:t>
            </a:r>
            <a:r>
              <a:rPr lang="en-US" sz="2200" baseline="-25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ADO</a:t>
            </a:r>
            <a:r>
              <a:rPr lang="en-US" sz="2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linear polarization measurements were carried out to assign / confirm / modify the spin and parity of the levels for both nuclei.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our present work, we have measured the mixing ratio of most the transitions for the first time.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LBSM calculations have been performed using the code OXBASH to understand the     microscopic origin of each excited state in </a:t>
            </a:r>
            <a:r>
              <a:rPr lang="en-US" sz="2200" baseline="30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</a:t>
            </a:r>
            <a:r>
              <a:rPr lang="en-US" sz="2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 and </a:t>
            </a:r>
            <a:r>
              <a:rPr lang="en-US" sz="2200" baseline="30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r>
              <a:rPr lang="en-US" sz="2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Two-nucleon transfer spectroscopic factor calculations have been carried out for a few levels of interest in these nuclei to understand the spectroscopic co-relation with the levels in the neighboring nuclei (A±2).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Evolution of collectivity with angular momentum has also been studied in terms of particle partitions of the levels. Based on the theoretical analysis, we have predicted the presence of a deformed band at the higher excitation energies in </a:t>
            </a:r>
            <a:r>
              <a:rPr lang="en-US" sz="2200" baseline="30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</a:t>
            </a:r>
            <a:r>
              <a:rPr lang="en-US" sz="2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K.</a:t>
            </a:r>
            <a:endParaRPr lang="en-IN" sz="22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3D0D646-6C01-869F-9ABC-8372C79FB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1613" y="206914"/>
            <a:ext cx="5334000" cy="792328"/>
          </a:xfrm>
        </p:spPr>
        <p:txBody>
          <a:bodyPr/>
          <a:lstStyle/>
          <a:p>
            <a:pPr algn="ctr"/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16332903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92DF0FA-B5A3-3471-246F-37D9DF820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7151" y="668827"/>
            <a:ext cx="8493550" cy="1189037"/>
          </a:xfrm>
        </p:spPr>
        <p:txBody>
          <a:bodyPr/>
          <a:lstStyle/>
          <a:p>
            <a:pPr algn="ctr"/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Acknowledgement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1F9709C-5539-CAEC-B298-5C02CDD0FC1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07151" y="2432117"/>
            <a:ext cx="8493550" cy="2432116"/>
          </a:xfrm>
          <a:ln w="38100">
            <a:solidFill>
              <a:schemeClr val="accent5"/>
            </a:solidFill>
          </a:ln>
        </p:spPr>
        <p:txBody>
          <a:bodyPr>
            <a:no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would like to thank Prof. Abhijit Bisoi for his fruitful suggestions and encouragement. I am extremely grateful to Prof. </a:t>
            </a:r>
            <a:r>
              <a:rPr lang="en-IN" sz="24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Eiji Ideguchi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providing the information about this school and conveying my details to the </a:t>
            </a:r>
            <a:r>
              <a:rPr lang="en-IN" sz="24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organizing committee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I would like to express my deep gratitude towards my institute IIEST, SHIBPUR and CNS SUMMER SCHOOL 2023 organizers for providing the financial support.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05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A561397-13DD-2587-B3A8-C43C534C1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5305" y="2834481"/>
            <a:ext cx="5334000" cy="1189037"/>
          </a:xfrm>
        </p:spPr>
        <p:txBody>
          <a:bodyPr>
            <a:normAutofit/>
          </a:bodyPr>
          <a:lstStyle/>
          <a:p>
            <a:pPr algn="ctr"/>
            <a:r>
              <a:rPr lang="en-IN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  </a:t>
            </a:r>
          </a:p>
        </p:txBody>
      </p:sp>
    </p:spTree>
    <p:extLst>
      <p:ext uri="{BB962C8B-B14F-4D97-AF65-F5344CB8AC3E}">
        <p14:creationId xmlns:p14="http://schemas.microsoft.com/office/powerpoint/2010/main" val="3056081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8C5EA60-12FC-4FB7-9CED-CDC28177F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133" y="715961"/>
            <a:ext cx="6476999" cy="1189037"/>
          </a:xfrm>
        </p:spPr>
        <p:txBody>
          <a:bodyPr>
            <a:normAutofit/>
          </a:bodyPr>
          <a:lstStyle/>
          <a:p>
            <a:pPr algn="ctr"/>
            <a:r>
              <a:rPr lang="en-US" sz="4800" u="sng" dirty="0">
                <a:solidFill>
                  <a:schemeClr val="accent1">
                    <a:lumMod val="7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Outline of the talk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F36812B-2065-4A2B-B59B-8957022687B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32394" y="1904998"/>
            <a:ext cx="6477000" cy="3392866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Why 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38,40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K? 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Details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38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 	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endParaRPr lang="en-I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4066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CE50E06-E63E-4F56-A2A4-9E76FE39B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3480" y="395450"/>
            <a:ext cx="5334000" cy="830036"/>
          </a:xfrm>
        </p:spPr>
        <p:txBody>
          <a:bodyPr/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782E692-7B38-A126-52ED-8A4549AC2D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799" y="1076857"/>
            <a:ext cx="4788424" cy="5156775"/>
          </a:xfrm>
          <a:prstGeom prst="rect">
            <a:avLst/>
          </a:prstGeom>
          <a:ln w="19050">
            <a:solidFill>
              <a:srgbClr val="FF2625"/>
            </a:solidFill>
          </a:ln>
        </p:spPr>
      </p:pic>
      <p:pic>
        <p:nvPicPr>
          <p:cNvPr id="16" name="Picture 5">
            <a:extLst>
              <a:ext uri="{FF2B5EF4-FFF2-40B4-BE49-F238E27FC236}">
                <a16:creationId xmlns:a16="http://schemas.microsoft.com/office/drawing/2014/main" id="{FA2A49B7-F451-BFF1-37FD-EA99E97F27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361" y="1545658"/>
            <a:ext cx="75565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5256858C-3F69-439C-3016-A4BDD0EB26C3}"/>
              </a:ext>
            </a:extLst>
          </p:cNvPr>
          <p:cNvSpPr txBox="1"/>
          <p:nvPr/>
        </p:nvSpPr>
        <p:spPr>
          <a:xfrm>
            <a:off x="1246361" y="6300305"/>
            <a:ext cx="3463567" cy="369332"/>
          </a:xfrm>
          <a:prstGeom prst="rect">
            <a:avLst/>
          </a:prstGeom>
          <a:solidFill>
            <a:sysClr val="window" lastClr="FFFFFF"/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Ref: PRC 88, 34303 (2013)</a:t>
            </a:r>
            <a:endParaRPr kumimoji="0" lang="en-IN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F5518E5D-0C59-59FC-1978-9BD40FEB92E6}"/>
              </a:ext>
            </a:extLst>
          </p:cNvPr>
          <p:cNvSpPr/>
          <p:nvPr/>
        </p:nvSpPr>
        <p:spPr>
          <a:xfrm>
            <a:off x="1246361" y="4128888"/>
            <a:ext cx="2592371" cy="207140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A7A0BC6-2192-7366-BEC7-8D74CC1BBDB9}"/>
              </a:ext>
            </a:extLst>
          </p:cNvPr>
          <p:cNvSpPr/>
          <p:nvPr/>
        </p:nvSpPr>
        <p:spPr>
          <a:xfrm>
            <a:off x="3486660" y="1355607"/>
            <a:ext cx="1244338" cy="2767742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5E6794-3F71-7DA2-B620-C52439BE4C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2468" y="1076857"/>
            <a:ext cx="6263268" cy="5156775"/>
          </a:xfrm>
          <a:prstGeom prst="rect">
            <a:avLst/>
          </a:prstGeom>
          <a:ln w="28575">
            <a:solidFill>
              <a:srgbClr val="FF2625"/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456E3F6-43D3-E0A9-B315-7B35FB4BE11A}"/>
              </a:ext>
            </a:extLst>
          </p:cNvPr>
          <p:cNvSpPr/>
          <p:nvPr/>
        </p:nvSpPr>
        <p:spPr>
          <a:xfrm>
            <a:off x="9518104" y="1168924"/>
            <a:ext cx="670481" cy="4015262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2F120A2-CE82-B44D-5FDA-2F51545A0C86}"/>
              </a:ext>
            </a:extLst>
          </p:cNvPr>
          <p:cNvSpPr/>
          <p:nvPr/>
        </p:nvSpPr>
        <p:spPr>
          <a:xfrm>
            <a:off x="10839209" y="1545658"/>
            <a:ext cx="670481" cy="3582185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19B8AD5-FC96-E6C7-8E8C-0193CB4065BA}"/>
              </a:ext>
            </a:extLst>
          </p:cNvPr>
          <p:cNvSpPr/>
          <p:nvPr/>
        </p:nvSpPr>
        <p:spPr>
          <a:xfrm>
            <a:off x="6385539" y="4440025"/>
            <a:ext cx="2004317" cy="173356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C1A9BF6-C29F-2AB3-B41D-D4398B0C291B}"/>
              </a:ext>
            </a:extLst>
          </p:cNvPr>
          <p:cNvSpPr/>
          <p:nvPr/>
        </p:nvSpPr>
        <p:spPr>
          <a:xfrm>
            <a:off x="7216786" y="6325699"/>
            <a:ext cx="2971799" cy="369332"/>
          </a:xfrm>
          <a:prstGeom prst="rect">
            <a:avLst/>
          </a:prstGeom>
          <a:solidFill>
            <a:sysClr val="window" lastClr="FFFFFF"/>
          </a:solidFill>
          <a:ln>
            <a:solidFill>
              <a:sysClr val="windowText" lastClr="000000"/>
            </a:solidFill>
          </a:ln>
        </p:spPr>
        <p:txBody>
          <a:bodyPr wrap="squar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PRC</a:t>
            </a:r>
            <a:r>
              <a:rPr kumimoji="0" lang="en-US" sz="1800" b="1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I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65, 034305 (2002)</a:t>
            </a:r>
            <a:endParaRPr kumimoji="0" lang="en-IN" sz="1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166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C85B7E0F-DBEF-4534-8B6A-15CD5C703F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470" y="188541"/>
            <a:ext cx="4964784" cy="5920027"/>
          </a:xfrm>
          <a:prstGeom prst="rect">
            <a:avLst/>
          </a:prstGeom>
          <a:ln w="19050">
            <a:solidFill>
              <a:srgbClr val="FF2625"/>
            </a:solidFill>
          </a:ln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D3F2CEE1-5EAA-EAA5-B257-103769670F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2316" y="221946"/>
            <a:ext cx="6061041" cy="5886622"/>
          </a:xfrm>
          <a:prstGeom prst="rect">
            <a:avLst/>
          </a:prstGeom>
          <a:ln w="12700">
            <a:solidFill>
              <a:srgbClr val="FF2625"/>
            </a:solidFill>
          </a:ln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A7141DD4-173A-A080-946A-AE6BAC6FD9AC}"/>
              </a:ext>
            </a:extLst>
          </p:cNvPr>
          <p:cNvSpPr/>
          <p:nvPr/>
        </p:nvSpPr>
        <p:spPr>
          <a:xfrm>
            <a:off x="1458013" y="6209454"/>
            <a:ext cx="2971799" cy="369332"/>
          </a:xfrm>
          <a:prstGeom prst="rect">
            <a:avLst/>
          </a:prstGeom>
          <a:solidFill>
            <a:sysClr val="window" lastClr="FFFFFF"/>
          </a:solidFill>
          <a:ln>
            <a:solidFill>
              <a:sysClr val="windowText" lastClr="0000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PRL 85, 2693 (2000)</a:t>
            </a:r>
            <a:endParaRPr kumimoji="0" lang="en-IN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C706EC2-8598-5CAE-5F01-E58BD1F8AB43}"/>
              </a:ext>
            </a:extLst>
          </p:cNvPr>
          <p:cNvSpPr/>
          <p:nvPr/>
        </p:nvSpPr>
        <p:spPr>
          <a:xfrm>
            <a:off x="7859208" y="6209454"/>
            <a:ext cx="2743199" cy="369332"/>
          </a:xfrm>
          <a:prstGeom prst="rect">
            <a:avLst/>
          </a:prstGeom>
          <a:solidFill>
            <a:sysClr val="window" lastClr="FFFFFF"/>
          </a:solidFill>
          <a:ln>
            <a:solidFill>
              <a:sysClr val="windowText" lastClr="0000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PRL 87, 222501 (2001)</a:t>
            </a:r>
            <a:endParaRPr kumimoji="0" lang="en-IN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AB7F839-367F-1A3A-323E-99D6F2DAA832}"/>
              </a:ext>
            </a:extLst>
          </p:cNvPr>
          <p:cNvSpPr/>
          <p:nvPr/>
        </p:nvSpPr>
        <p:spPr>
          <a:xfrm>
            <a:off x="8999850" y="1041078"/>
            <a:ext cx="775747" cy="3879714"/>
          </a:xfrm>
          <a:prstGeom prst="rect">
            <a:avLst/>
          </a:prstGeom>
          <a:noFill/>
          <a:ln w="19050">
            <a:solidFill>
              <a:srgbClr val="FF262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BD7BBC4-EF75-21E6-49D7-4F95ED066B6B}"/>
              </a:ext>
            </a:extLst>
          </p:cNvPr>
          <p:cNvSpPr/>
          <p:nvPr/>
        </p:nvSpPr>
        <p:spPr>
          <a:xfrm>
            <a:off x="10875783" y="757678"/>
            <a:ext cx="775747" cy="3344948"/>
          </a:xfrm>
          <a:prstGeom prst="rect">
            <a:avLst/>
          </a:prstGeom>
          <a:noFill/>
          <a:ln w="19050">
            <a:solidFill>
              <a:srgbClr val="FF262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7F40EAF-06D4-D680-2B77-F2B587E2293F}"/>
              </a:ext>
            </a:extLst>
          </p:cNvPr>
          <p:cNvSpPr/>
          <p:nvPr/>
        </p:nvSpPr>
        <p:spPr>
          <a:xfrm>
            <a:off x="787532" y="520441"/>
            <a:ext cx="670481" cy="3582185"/>
          </a:xfrm>
          <a:prstGeom prst="rect">
            <a:avLst/>
          </a:prstGeom>
          <a:noFill/>
          <a:ln w="19050">
            <a:solidFill>
              <a:srgbClr val="FF262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11410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7" grpId="0" animBg="1"/>
      <p:bldP spid="38" grpId="0" animBg="1"/>
      <p:bldP spid="3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F037412-7BC5-4AAA-8ED5-FC377A84C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7312" y="612266"/>
            <a:ext cx="7219043" cy="1189037"/>
          </a:xfrm>
        </p:spPr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 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38,40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 ?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99585A-5E1F-40FA-8E64-BB4F0461165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97724" y="1693371"/>
            <a:ext cx="8679020" cy="4820551"/>
          </a:xfrm>
          <a:ln w="57150">
            <a:solidFill>
              <a:srgbClr val="C19C84"/>
            </a:solidFill>
          </a:ln>
        </p:spPr>
        <p:txBody>
          <a:bodyPr vert="horz" lIns="91440" tIns="45720" rIns="91440" bIns="45720" rtlCol="0" anchor="t">
            <a:normAutofit/>
          </a:bodyPr>
          <a:lstStyle/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A~40 region gives us an opportunity to investigate experimentally the interplay between single-particle and collective-mode excitations and interpret them theoretically by using large-basis shell-model calculations.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0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38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 (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Z = N = 19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) and </a:t>
            </a:r>
            <a:r>
              <a:rPr kumimoji="0" lang="en-US" sz="20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40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 (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Z = 19, N = 21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) are the odd-odd nuclei in this mass region.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0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38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Ar is the isobaric partner nucleus of </a:t>
            </a:r>
            <a:r>
              <a:rPr kumimoji="0" lang="en-US" sz="20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38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K. It shows two normal deformed bands, which are generated from 4p-4h excitation.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2000" b="1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0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40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Ca is the isobaric partner nucleus of </a:t>
            </a:r>
            <a:r>
              <a:rPr kumimoji="0" lang="en-US" sz="20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40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K. It shows a superdeformed band, which is generated from 8p-8h excitation.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We also expect collective excitations at higher excitation energy in </a:t>
            </a:r>
            <a:r>
              <a:rPr kumimoji="0" lang="en-US" sz="20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38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 and </a:t>
            </a:r>
            <a:r>
              <a:rPr kumimoji="0" lang="en-US" sz="20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40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K, generated from multi-particle  multi-hole excitations.</a:t>
            </a:r>
          </a:p>
        </p:txBody>
      </p:sp>
    </p:spTree>
    <p:extLst>
      <p:ext uri="{BB962C8B-B14F-4D97-AF65-F5344CB8AC3E}">
        <p14:creationId xmlns:p14="http://schemas.microsoft.com/office/powerpoint/2010/main" val="2701910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>
            <a:extLst>
              <a:ext uri="{FF2B5EF4-FFF2-40B4-BE49-F238E27FC236}">
                <a16:creationId xmlns:a16="http://schemas.microsoft.com/office/drawing/2014/main" id="{E804717C-3EBA-459F-6F43-81525BFCD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8" y="137231"/>
            <a:ext cx="10668000" cy="553998"/>
          </a:xfrm>
        </p:spPr>
        <p:txBody>
          <a:bodyPr/>
          <a:lstStyle/>
          <a:p>
            <a:pPr algn="ctr"/>
            <a:r>
              <a:rPr lang="en-US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Details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49428939-B3B3-1FF9-8E76-F06EA5860B5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65701" y="1109207"/>
            <a:ext cx="2990653" cy="401817"/>
          </a:xfrm>
          <a:solidFill>
            <a:schemeClr val="accent6">
              <a:lumMod val="20000"/>
              <a:lumOff val="80000"/>
            </a:schemeClr>
          </a:solidFill>
          <a:ln w="28575">
            <a:solidFill>
              <a:srgbClr val="D1B497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First experimental details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091BD9D-6C7A-ACCA-CAF9-E5A87C1B5706}"/>
              </a:ext>
            </a:extLst>
          </p:cNvPr>
          <p:cNvSpPr txBox="1"/>
          <p:nvPr/>
        </p:nvSpPr>
        <p:spPr>
          <a:xfrm>
            <a:off x="240151" y="1329246"/>
            <a:ext cx="2287903" cy="196361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 algn="just" fontAlgn="auto">
              <a:spcBef>
                <a:spcPct val="2000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sz="16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Beam: </a:t>
            </a:r>
            <a:r>
              <a:rPr lang="en-US" sz="1600" b="1" baseline="300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28</a:t>
            </a:r>
            <a:r>
              <a:rPr lang="en-US" sz="16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Si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en-US" sz="16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Target: </a:t>
            </a:r>
            <a:r>
              <a:rPr kumimoji="0" lang="en-US" sz="1600" b="1" i="0" u="none" strike="noStrike" kern="1200" cap="none" spc="0" normalizeH="0" baseline="30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12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 (50 μg/cm</a:t>
            </a:r>
            <a:r>
              <a:rPr kumimoji="0" lang="en-US" sz="1600" b="1" i="0" u="none" strike="noStrike" kern="1200" cap="none" spc="0" normalizeH="0" baseline="30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) 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en-US" sz="16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Backing – </a:t>
            </a:r>
            <a:r>
              <a:rPr lang="en-US" sz="1600" b="1" baseline="300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197</a:t>
            </a:r>
            <a:r>
              <a:rPr lang="en-US" sz="16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Au (18 mg/cm</a:t>
            </a:r>
            <a:r>
              <a:rPr lang="en-US" sz="1600" b="1" baseline="300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6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Beam Energy: 110 MeV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91BD15B-CE31-A2DA-C531-8DF51EC5AB5E}"/>
              </a:ext>
            </a:extLst>
          </p:cNvPr>
          <p:cNvSpPr txBox="1"/>
          <p:nvPr/>
        </p:nvSpPr>
        <p:spPr>
          <a:xfrm>
            <a:off x="9332537" y="1328764"/>
            <a:ext cx="2630076" cy="175432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13 Compton-suppressed clovers were mounted at five different angles, i.e., 148</a:t>
            </a:r>
            <a:r>
              <a:rPr kumimoji="0" lang="en-US" b="1" i="0" u="none" strike="noStrike" kern="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0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 (4), 123</a:t>
            </a:r>
            <a:r>
              <a:rPr kumimoji="0" lang="en-US" b="1" i="0" u="none" strike="noStrike" kern="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0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(2), 90</a:t>
            </a:r>
            <a:r>
              <a:rPr kumimoji="0" lang="en-US" b="1" i="0" u="none" strike="noStrike" kern="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0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(4), 57</a:t>
            </a:r>
            <a:r>
              <a:rPr kumimoji="0" lang="en-US" b="1" i="0" u="none" strike="noStrike" kern="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0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(2), and 32</a:t>
            </a:r>
            <a:r>
              <a:rPr kumimoji="0" lang="en-US" b="1" i="0" u="none" strike="noStrike" kern="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0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(1) with respect to the beam axis.   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E3B20625-0BC1-CBC4-C8C8-3C65958F6C2F}"/>
              </a:ext>
            </a:extLst>
          </p:cNvPr>
          <p:cNvSpPr txBox="1">
            <a:spLocks/>
          </p:cNvSpPr>
          <p:nvPr/>
        </p:nvSpPr>
        <p:spPr>
          <a:xfrm>
            <a:off x="4600672" y="6138079"/>
            <a:ext cx="2990653" cy="40181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D1B497"/>
            </a:solidFill>
          </a:ln>
        </p:spPr>
        <p:txBody>
          <a:bodyPr vert="horz" wrap="square" lIns="0" tIns="0" rIns="0" bIns="0" rtlCol="0">
            <a:normAutofit fontScale="92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/>
            <a:r>
              <a:rPr lang="en-IN" alt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Second experimental details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1FD4B3F-69CF-123D-961D-9164E96880F1}"/>
              </a:ext>
            </a:extLst>
          </p:cNvPr>
          <p:cNvSpPr txBox="1"/>
          <p:nvPr/>
        </p:nvSpPr>
        <p:spPr>
          <a:xfrm>
            <a:off x="258601" y="4585278"/>
            <a:ext cx="2269454" cy="181588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Beam – </a:t>
            </a:r>
            <a:r>
              <a:rPr kumimoji="0" lang="en-US" sz="16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19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Target – </a:t>
            </a:r>
            <a:r>
              <a:rPr kumimoji="0" lang="en-US" sz="16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27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Al (0.43 mg/cm</a:t>
            </a:r>
            <a:r>
              <a:rPr kumimoji="0" lang="en-US" sz="16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Backing – </a:t>
            </a:r>
            <a:r>
              <a:rPr kumimoji="0" lang="en-US" sz="16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197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Au (11.4 mg/cm</a:t>
            </a:r>
            <a:r>
              <a:rPr kumimoji="0" lang="en-US" sz="16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Beam Energy – 68 MeV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761888D-1047-95A4-FFE7-8B7FBD7B4430}"/>
              </a:ext>
            </a:extLst>
          </p:cNvPr>
          <p:cNvSpPr txBox="1"/>
          <p:nvPr/>
        </p:nvSpPr>
        <p:spPr>
          <a:xfrm>
            <a:off x="9373330" y="4646649"/>
            <a:ext cx="2589282" cy="175432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12 Compton-suppressed clovers were mounted at four different angles, i.e., 148</a:t>
            </a:r>
            <a:r>
              <a:rPr kumimoji="0" lang="en-US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0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(4), 90</a:t>
            </a:r>
            <a:r>
              <a:rPr kumimoji="0" lang="en-US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0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(4), 57</a:t>
            </a:r>
            <a:r>
              <a:rPr kumimoji="0" lang="en-US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0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(1), and 32</a:t>
            </a:r>
            <a:r>
              <a:rPr kumimoji="0" lang="en-US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0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(3) with respect to the beam axis.</a:t>
            </a:r>
          </a:p>
        </p:txBody>
      </p:sp>
      <p:sp>
        <p:nvSpPr>
          <p:cNvPr id="20" name="Arrow: Left 19">
            <a:extLst>
              <a:ext uri="{FF2B5EF4-FFF2-40B4-BE49-F238E27FC236}">
                <a16:creationId xmlns:a16="http://schemas.microsoft.com/office/drawing/2014/main" id="{0689299F-5339-3470-D69C-93363B565F6A}"/>
              </a:ext>
            </a:extLst>
          </p:cNvPr>
          <p:cNvSpPr/>
          <p:nvPr/>
        </p:nvSpPr>
        <p:spPr>
          <a:xfrm rot="1562471">
            <a:off x="2487765" y="5513962"/>
            <a:ext cx="1855843" cy="726137"/>
          </a:xfrm>
          <a:prstGeom prst="lef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Beam &amp; Target</a:t>
            </a:r>
          </a:p>
        </p:txBody>
      </p:sp>
      <p:sp>
        <p:nvSpPr>
          <p:cNvPr id="21" name="Arrow: Left 20">
            <a:extLst>
              <a:ext uri="{FF2B5EF4-FFF2-40B4-BE49-F238E27FC236}">
                <a16:creationId xmlns:a16="http://schemas.microsoft.com/office/drawing/2014/main" id="{124418B4-3ACE-DF31-6D1D-49066B39C934}"/>
              </a:ext>
            </a:extLst>
          </p:cNvPr>
          <p:cNvSpPr/>
          <p:nvPr/>
        </p:nvSpPr>
        <p:spPr>
          <a:xfrm rot="19866787" flipH="1">
            <a:off x="7688901" y="5682747"/>
            <a:ext cx="1722768" cy="606884"/>
          </a:xfrm>
          <a:prstGeom prst="lef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Detectors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83E4407-7171-892A-F9CA-217C7C68D7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0127" y="1842807"/>
            <a:ext cx="4161130" cy="3991489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DEE8672B-4E62-BA54-ECF0-A60DDB864C40}"/>
              </a:ext>
            </a:extLst>
          </p:cNvPr>
          <p:cNvSpPr txBox="1"/>
          <p:nvPr/>
        </p:nvSpPr>
        <p:spPr>
          <a:xfrm>
            <a:off x="4064743" y="1880854"/>
            <a:ext cx="3771898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INGA-IUAC detector setup</a:t>
            </a:r>
            <a:endParaRPr kumimoji="0" lang="en-I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A1F95471-92A7-556F-99C5-79DEB42E51F8}"/>
              </a:ext>
            </a:extLst>
          </p:cNvPr>
          <p:cNvSpPr/>
          <p:nvPr/>
        </p:nvSpPr>
        <p:spPr>
          <a:xfrm rot="20165179" flipH="1">
            <a:off x="2510596" y="1309042"/>
            <a:ext cx="1847977" cy="615553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Beam &amp; Target </a:t>
            </a:r>
          </a:p>
        </p:txBody>
      </p:sp>
      <p:sp>
        <p:nvSpPr>
          <p:cNvPr id="32" name="Arrow: Right 31">
            <a:extLst>
              <a:ext uri="{FF2B5EF4-FFF2-40B4-BE49-F238E27FC236}">
                <a16:creationId xmlns:a16="http://schemas.microsoft.com/office/drawing/2014/main" id="{4E56493E-6073-63AA-7D16-C24235E02637}"/>
              </a:ext>
            </a:extLst>
          </p:cNvPr>
          <p:cNvSpPr/>
          <p:nvPr/>
        </p:nvSpPr>
        <p:spPr>
          <a:xfrm rot="1284547">
            <a:off x="7596380" y="1394928"/>
            <a:ext cx="1789234" cy="615553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Detectors</a:t>
            </a:r>
          </a:p>
        </p:txBody>
      </p:sp>
    </p:spTree>
    <p:extLst>
      <p:ext uri="{BB962C8B-B14F-4D97-AF65-F5344CB8AC3E}">
        <p14:creationId xmlns:p14="http://schemas.microsoft.com/office/powerpoint/2010/main" val="3477364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 animBg="1"/>
      <p:bldP spid="12" grpId="0" animBg="1"/>
      <p:bldP spid="13" grpId="0" animBg="1"/>
      <p:bldP spid="14" grpId="0" animBg="1"/>
      <p:bldP spid="15" grpId="0" animBg="1"/>
      <p:bldP spid="17" grpId="0" animBg="1"/>
      <p:bldP spid="20" grpId="0" animBg="1"/>
      <p:bldP spid="21" grpId="0" animBg="1"/>
      <p:bldP spid="24" grpId="0" animBg="1"/>
      <p:bldP spid="31" grpId="0" animBg="1"/>
      <p:bldP spid="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9769EF9-1612-42F9-BB93-658619D32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1024" y="235194"/>
            <a:ext cx="1056980" cy="960439"/>
          </a:xfrm>
        </p:spPr>
        <p:txBody>
          <a:bodyPr>
            <a:normAutofit fontScale="90000"/>
          </a:bodyPr>
          <a:lstStyle/>
          <a:p>
            <a:r>
              <a:rPr lang="en-US" sz="4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38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316BC9-7937-4417-B232-1B37F479601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35431" y="1195633"/>
            <a:ext cx="4373449" cy="2650503"/>
          </a:xfrm>
          <a:ln w="57150"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000" b="1" i="0" u="none" strike="noStrike" kern="1200" cap="none" spc="0" normalizeH="0" baseline="30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38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K has been substantially investigated through proton-, deuteron-, and alpha-induced reactions but there are few experiments where heavy ions were used.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The </a:t>
            </a:r>
            <a:r>
              <a:rPr kumimoji="0" lang="en-US" sz="2000" b="1" i="0" u="none" strike="noStrike" kern="1200" cap="none" spc="0" normalizeH="0" baseline="30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38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K nucleus was previously studied by C. J. van der Poel et al.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70F3E3C-9A87-62C0-DA1C-EAE506CD3A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8004" y="1183019"/>
            <a:ext cx="4166647" cy="5326234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11" name="Picture 3">
            <a:extLst>
              <a:ext uri="{FF2B5EF4-FFF2-40B4-BE49-F238E27FC236}">
                <a16:creationId xmlns:a16="http://schemas.microsoft.com/office/drawing/2014/main" id="{23E4636C-5B7C-E990-C7B7-6D25BDA281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419" y="4406245"/>
            <a:ext cx="4307461" cy="1965325"/>
          </a:xfrm>
          <a:prstGeom prst="rect">
            <a:avLst/>
          </a:prstGeom>
          <a:noFill/>
          <a:ln w="57150">
            <a:solidFill>
              <a:srgbClr val="D1B497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622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>
            <a:extLst>
              <a:ext uri="{FF2B5EF4-FFF2-40B4-BE49-F238E27FC236}">
                <a16:creationId xmlns:a16="http://schemas.microsoft.com/office/drawing/2014/main" id="{EDC9D4DE-2F18-5419-6709-F815B423F1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332" y="848412"/>
            <a:ext cx="4164095" cy="5753771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E8B30A2-71C3-0A98-207B-362F4EA8B6A1}"/>
              </a:ext>
            </a:extLst>
          </p:cNvPr>
          <p:cNvSpPr txBox="1"/>
          <p:nvPr/>
        </p:nvSpPr>
        <p:spPr>
          <a:xfrm>
            <a:off x="516313" y="255817"/>
            <a:ext cx="3966131" cy="46166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Previous level scheme of </a:t>
            </a:r>
            <a:r>
              <a:rPr lang="en-US" sz="2400" b="1" baseline="30000" dirty="0">
                <a:latin typeface="Times New Roman" pitchFamily="18" charset="0"/>
                <a:cs typeface="Times New Roman" pitchFamily="18" charset="0"/>
              </a:rPr>
              <a:t>38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K</a:t>
            </a:r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F63DCFBC-7E17-2DA7-0280-1BEAF291BC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247" y="119904"/>
            <a:ext cx="5314950" cy="6339188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F431A4E-4710-2C30-EA35-D9411D45159C}"/>
              </a:ext>
            </a:extLst>
          </p:cNvPr>
          <p:cNvSpPr txBox="1"/>
          <p:nvPr/>
        </p:nvSpPr>
        <p:spPr>
          <a:xfrm>
            <a:off x="5850845" y="342349"/>
            <a:ext cx="3276600" cy="830997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Final level scheme of </a:t>
            </a:r>
            <a:r>
              <a:rPr lang="en-US" sz="2400" b="1" baseline="30000" dirty="0">
                <a:latin typeface="Times New Roman" pitchFamily="18" charset="0"/>
                <a:cs typeface="Times New Roman" pitchFamily="18" charset="0"/>
              </a:rPr>
              <a:t>38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K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7FBFC23-269F-C44D-702F-B4363EDB791C}"/>
              </a:ext>
            </a:extLst>
          </p:cNvPr>
          <p:cNvSpPr/>
          <p:nvPr/>
        </p:nvSpPr>
        <p:spPr>
          <a:xfrm>
            <a:off x="9360816" y="2177590"/>
            <a:ext cx="1555423" cy="35821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07EC35B-801C-DDCA-8151-4A3C8D153637}"/>
              </a:ext>
            </a:extLst>
          </p:cNvPr>
          <p:cNvSpPr/>
          <p:nvPr/>
        </p:nvSpPr>
        <p:spPr>
          <a:xfrm>
            <a:off x="516313" y="2620652"/>
            <a:ext cx="3424091" cy="35821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69B0A1C-2B45-D42D-A6CB-20B7E5C52896}"/>
              </a:ext>
            </a:extLst>
          </p:cNvPr>
          <p:cNvSpPr/>
          <p:nvPr/>
        </p:nvSpPr>
        <p:spPr>
          <a:xfrm>
            <a:off x="9360816" y="1527142"/>
            <a:ext cx="1555423" cy="358219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3EA8C97-2485-8F66-AA32-AE5A2232E200}"/>
              </a:ext>
            </a:extLst>
          </p:cNvPr>
          <p:cNvSpPr/>
          <p:nvPr/>
        </p:nvSpPr>
        <p:spPr>
          <a:xfrm>
            <a:off x="516313" y="1527142"/>
            <a:ext cx="3424091" cy="670875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5E59643-379C-E8BD-0371-4868DF88F3FB}"/>
              </a:ext>
            </a:extLst>
          </p:cNvPr>
          <p:cNvSpPr/>
          <p:nvPr/>
        </p:nvSpPr>
        <p:spPr>
          <a:xfrm>
            <a:off x="516313" y="3429000"/>
            <a:ext cx="3424091" cy="275734"/>
          </a:xfrm>
          <a:prstGeom prst="rect">
            <a:avLst/>
          </a:prstGeom>
          <a:noFill/>
          <a:ln w="28575">
            <a:solidFill>
              <a:srgbClr val="C19C8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3FA5FC4-5D4F-C15F-DC20-F8B3F19E0ACB}"/>
              </a:ext>
            </a:extLst>
          </p:cNvPr>
          <p:cNvSpPr/>
          <p:nvPr/>
        </p:nvSpPr>
        <p:spPr>
          <a:xfrm>
            <a:off x="5745247" y="3345725"/>
            <a:ext cx="2882051" cy="255312"/>
          </a:xfrm>
          <a:prstGeom prst="rect">
            <a:avLst/>
          </a:prstGeom>
          <a:noFill/>
          <a:ln w="28575">
            <a:solidFill>
              <a:srgbClr val="C19C8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20B0954-2FCB-9A41-5FF9-E08E2D5C92E1}"/>
              </a:ext>
            </a:extLst>
          </p:cNvPr>
          <p:cNvSpPr/>
          <p:nvPr/>
        </p:nvSpPr>
        <p:spPr>
          <a:xfrm>
            <a:off x="5764101" y="1415588"/>
            <a:ext cx="2461176" cy="358219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15B96A7-D54A-997A-7925-9861FD25F1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0861" y="6364672"/>
            <a:ext cx="3371850" cy="333375"/>
          </a:xfrm>
          <a:prstGeom prst="rect">
            <a:avLst/>
          </a:prstGeom>
          <a:ln w="19050">
            <a:solidFill>
              <a:srgbClr val="FF2625"/>
            </a:solidFill>
          </a:ln>
        </p:spPr>
      </p:pic>
    </p:spTree>
    <p:extLst>
      <p:ext uri="{BB962C8B-B14F-4D97-AF65-F5344CB8AC3E}">
        <p14:creationId xmlns:p14="http://schemas.microsoft.com/office/powerpoint/2010/main" val="1511280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188557-2E4F-E75D-FD96-9AD75B025A0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94375" y="1211345"/>
            <a:ext cx="2696064" cy="5260156"/>
          </a:xfrm>
          <a:ln w="38100">
            <a:solidFill>
              <a:srgbClr val="AA673C"/>
            </a:solidFill>
          </a:ln>
        </p:spPr>
        <p:txBody>
          <a:bodyPr>
            <a:norm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b="1" kern="0" cap="none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Large basis shell model (LBSM) calculation have been performed using the code </a:t>
            </a:r>
            <a:r>
              <a:rPr lang="en-US" b="1" kern="0" cap="none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OXBASH</a:t>
            </a:r>
            <a:r>
              <a:rPr lang="en-US" b="1" kern="0" cap="none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in order to understand the microscopic origin of each excited levels of </a:t>
            </a:r>
            <a:r>
              <a:rPr lang="en-IN" b="1" kern="0" cap="none" baseline="300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38</a:t>
            </a:r>
            <a:r>
              <a:rPr lang="en-IN" b="1" kern="0" cap="none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K 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IN" b="1" kern="0" cap="none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Core:  </a:t>
            </a:r>
            <a:r>
              <a:rPr lang="en-US" b="1" kern="0" cap="none" baseline="300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en-US" b="1" kern="0" cap="none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O.</a:t>
            </a:r>
            <a:endParaRPr lang="en-IN" kern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b="1" kern="0" cap="none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Valance particle : 22.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b="1" kern="0" cap="none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Model space: </a:t>
            </a:r>
            <a:r>
              <a:rPr lang="en-US" b="1" kern="0" cap="none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sdpf</a:t>
            </a:r>
            <a:r>
              <a:rPr lang="en-US" b="1" kern="0" cap="none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.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b="1" kern="0" cap="none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Interaction</a:t>
            </a:r>
            <a:r>
              <a:rPr lang="en-US" b="1" i="1" kern="0" cap="none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b="1" i="1" kern="0" cap="none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sdpfmw</a:t>
            </a:r>
            <a:r>
              <a:rPr lang="en-US" b="1" i="1" kern="0" cap="none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b="1" i="1" kern="0" cap="none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kern="0" cap="none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The valance space consists of 1d</a:t>
            </a:r>
            <a:r>
              <a:rPr lang="en-US" b="1" kern="0" cap="none" baseline="-250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5/2, </a:t>
            </a:r>
            <a:r>
              <a:rPr lang="en-US" b="1" kern="0" cap="none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1d</a:t>
            </a:r>
            <a:r>
              <a:rPr lang="en-US" b="1" kern="0" cap="none" baseline="-250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3/2,</a:t>
            </a:r>
            <a:r>
              <a:rPr lang="en-US" b="1" kern="0" cap="none" baseline="300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kern="0" cap="none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2s</a:t>
            </a:r>
            <a:r>
              <a:rPr lang="en-US" b="1" kern="0" cap="none" baseline="-250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1/2 ,</a:t>
            </a:r>
            <a:r>
              <a:rPr lang="en-US" b="1" kern="0" cap="none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1f</a:t>
            </a:r>
            <a:r>
              <a:rPr lang="en-US" b="1" kern="0" cap="none" baseline="-250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7/2, </a:t>
            </a:r>
            <a:r>
              <a:rPr lang="en-US" b="1" kern="0" cap="none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1f</a:t>
            </a:r>
            <a:r>
              <a:rPr lang="en-US" b="1" kern="0" cap="none" baseline="-250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5/2,</a:t>
            </a:r>
            <a:r>
              <a:rPr lang="en-US" b="1" kern="0" cap="none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2p</a:t>
            </a:r>
            <a:r>
              <a:rPr lang="en-US" b="1" kern="0" cap="none" baseline="-250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3/2 , </a:t>
            </a:r>
            <a:r>
              <a:rPr lang="en-US" b="1" kern="0" cap="none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2p</a:t>
            </a:r>
            <a:r>
              <a:rPr lang="en-US" b="1" kern="0" cap="none" baseline="-250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1/2</a:t>
            </a:r>
            <a:r>
              <a:rPr lang="en-US" b="1" kern="0" cap="none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for both protons and neutrons.</a:t>
            </a:r>
            <a:endParaRPr lang="en-IN" sz="1800" b="1" kern="0" cap="none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C50B1D-05C7-0DEA-241C-54E69D8106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943"/>
          <a:stretch/>
        </p:blipFill>
        <p:spPr>
          <a:xfrm>
            <a:off x="169681" y="1065229"/>
            <a:ext cx="3714161" cy="545811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5CA8F70-B4E2-162F-F47C-7E5DB6E9DA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0973" y="1065229"/>
            <a:ext cx="4986780" cy="555238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56C4B795-DB0C-C52F-570E-3B95CA740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9274" y="150829"/>
            <a:ext cx="6476999" cy="707010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Theoretical Calculation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B513B28-D4CB-42AB-87FC-D33E95B41BFD}"/>
              </a:ext>
            </a:extLst>
          </p:cNvPr>
          <p:cNvSpPr/>
          <p:nvPr/>
        </p:nvSpPr>
        <p:spPr>
          <a:xfrm>
            <a:off x="320512" y="1131216"/>
            <a:ext cx="2139884" cy="744717"/>
          </a:xfrm>
          <a:prstGeom prst="rect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Positive parity states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880007-EDD3-9E56-F080-46B718AE4BD4}"/>
              </a:ext>
            </a:extLst>
          </p:cNvPr>
          <p:cNvSpPr/>
          <p:nvPr/>
        </p:nvSpPr>
        <p:spPr>
          <a:xfrm>
            <a:off x="8504548" y="1153998"/>
            <a:ext cx="3146983" cy="425776"/>
          </a:xfrm>
          <a:prstGeom prst="rect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Negative parity states</a:t>
            </a:r>
          </a:p>
        </p:txBody>
      </p:sp>
    </p:spTree>
    <p:extLst>
      <p:ext uri="{BB962C8B-B14F-4D97-AF65-F5344CB8AC3E}">
        <p14:creationId xmlns:p14="http://schemas.microsoft.com/office/powerpoint/2010/main" val="2605702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Islander">
      <a:dk1>
        <a:srgbClr val="000000"/>
      </a:dk1>
      <a:lt1>
        <a:srgbClr val="FFFFFF"/>
      </a:lt1>
      <a:dk2>
        <a:srgbClr val="000000"/>
      </a:dk2>
      <a:lt2>
        <a:srgbClr val="E6E6E6"/>
      </a:lt2>
      <a:accent1>
        <a:srgbClr val="E56925"/>
      </a:accent1>
      <a:accent2>
        <a:srgbClr val="F19936"/>
      </a:accent2>
      <a:accent3>
        <a:srgbClr val="5DA3CC"/>
      </a:accent3>
      <a:accent4>
        <a:srgbClr val="B3DAD6"/>
      </a:accent4>
      <a:accent5>
        <a:srgbClr val="76B144"/>
      </a:accent5>
      <a:accent6>
        <a:srgbClr val="438F63"/>
      </a:accent6>
      <a:hlink>
        <a:srgbClr val="E2DD60"/>
      </a:hlink>
      <a:folHlink>
        <a:srgbClr val="E78576"/>
      </a:folHlink>
    </a:clrScheme>
    <a:fontScheme name="Custom 18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sian Pacific heritage_TM10131490_Win32_LH_v4" id="{B2A0ACF3-34FF-4C5A-A737-2558AC4C9FEA}" vid="{FBDB92CC-0A39-410B-A16B-8C101333048E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lcf76f155ced4ddcb4097134ff3c332f xmlns="71af3243-3dd4-4a8d-8c0d-dd76da1f02a5">
      <Terms xmlns="http://schemas.microsoft.com/office/infopath/2007/PartnerControls"/>
    </lcf76f155ced4ddcb4097134ff3c332f>
    <TaxCatchAll xmlns="230e9df3-be65-4c73-a93b-d1236ebd677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8" ma:contentTypeDescription="Create a new document." ma:contentTypeScope="" ma:versionID="22a266b9fa9a230c5a512669d8b298c3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ddc33fff6b14141ee5c74a0d29ea6a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cf76f155ced4ddcb4097134ff3c332f" ma:index="24" nillable="true" ma:taxonomy="true" ma:internalName="lcf76f155ced4ddcb4097134ff3c332f" ma:taxonomyFieldName="MediaServiceAITags" ma:displayName="Image Tags" ma:readOnly="false" ma:fieldId="{5cf76f15-5ced-4ddc-b409-7134ff3c332f}" ma:taxonomyMulti="true" ma:sspId="e385fb40-52d4-4fae-9c5b-3e8ff8a5878e" ma:termSetId="09814cd3-568e-4e90-9814-8d621ff8fb84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F9CE79C-5104-4273-B83B-D03AD839A8F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E18D074-6F3D-488C-8220-03C2DEFDE854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1D141EBB-3386-4164-A294-111C6309E33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Asian Pacific American Heritage Month presentation</Template>
  <TotalTime>1350</TotalTime>
  <Words>915</Words>
  <Application>Microsoft Office PowerPoint</Application>
  <PresentationFormat>Widescreen</PresentationFormat>
  <Paragraphs>98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Andalus</vt:lpstr>
      <vt:lpstr>Arabic Typesetting</vt:lpstr>
      <vt:lpstr>Arial</vt:lpstr>
      <vt:lpstr>Segoe UI</vt:lpstr>
      <vt:lpstr>Times New Roman</vt:lpstr>
      <vt:lpstr>Tw Cen MT</vt:lpstr>
      <vt:lpstr>Wingdings</vt:lpstr>
      <vt:lpstr>1_Office Theme</vt:lpstr>
      <vt:lpstr>Investigation of single-particle and collective behaviour in K-isotopes</vt:lpstr>
      <vt:lpstr>Outline of the talk</vt:lpstr>
      <vt:lpstr>Introduction</vt:lpstr>
      <vt:lpstr>PowerPoint Presentation</vt:lpstr>
      <vt:lpstr>Why 38,40K ? </vt:lpstr>
      <vt:lpstr>Experimental Details</vt:lpstr>
      <vt:lpstr>38K </vt:lpstr>
      <vt:lpstr>PowerPoint Presentation</vt:lpstr>
      <vt:lpstr>Theoretical Calculation</vt:lpstr>
      <vt:lpstr>Two-nucleon transfer spectroscopic factor calculation</vt:lpstr>
      <vt:lpstr>Prediction of deformed band in 38K</vt:lpstr>
      <vt:lpstr>40K</vt:lpstr>
      <vt:lpstr>PowerPoint Presentation</vt:lpstr>
      <vt:lpstr>PowerPoint Presentation</vt:lpstr>
      <vt:lpstr>Two-nucleon transfer spectroscopic factor calculation</vt:lpstr>
      <vt:lpstr>Conclusion</vt:lpstr>
      <vt:lpstr>Acknowledgement</vt:lpstr>
      <vt:lpstr>THANK YOU  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Investigation of single-particle and collective behaviour in K-isotopes</dc:title>
  <dc:subject/>
  <dc:creator>Into the Clouds</dc:creator>
  <cp:keywords/>
  <dc:description/>
  <cp:lastModifiedBy>Into the Clouds</cp:lastModifiedBy>
  <cp:revision>35</cp:revision>
  <dcterms:created xsi:type="dcterms:W3CDTF">2023-07-04T09:34:35Z</dcterms:created>
  <dcterms:modified xsi:type="dcterms:W3CDTF">2023-08-03T07:12:32Z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