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8" r:id="rId4"/>
  </p:sldMasterIdLst>
  <p:notesMasterIdLst>
    <p:notesMasterId r:id="rId16"/>
  </p:notesMasterIdLst>
  <p:sldIdLst>
    <p:sldId id="256" r:id="rId5"/>
    <p:sldId id="258" r:id="rId6"/>
    <p:sldId id="259" r:id="rId7"/>
    <p:sldId id="261" r:id="rId8"/>
    <p:sldId id="262" r:id="rId9"/>
    <p:sldId id="264" r:id="rId10"/>
    <p:sldId id="266" r:id="rId11"/>
    <p:sldId id="267" r:id="rId12"/>
    <p:sldId id="268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ＬＥＧＲＩＳ　ＣＬＥＭＥＮＴ　ＶＩＣＴＯＲ" initials="Ｌ" lastIdx="1" clrIdx="0">
    <p:extLst>
      <p:ext uri="{19B8F6BF-5375-455C-9EA6-DF929625EA0E}">
        <p15:presenceInfo xmlns:p15="http://schemas.microsoft.com/office/powerpoint/2012/main" userId="ＬＥＧＲＩＳ　ＣＬＥＭＥＮＴ　ＶＩＣＴＯＲ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7B6"/>
    <a:srgbClr val="FFA74F"/>
    <a:srgbClr val="0066FF"/>
    <a:srgbClr val="FF00FF"/>
    <a:srgbClr val="FFE2C5"/>
    <a:srgbClr val="FCE9C8"/>
    <a:srgbClr val="BD582C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E6116-F065-3A49-8D19-B153EF9EABEC}" v="24" dt="2021-04-16T06:03:21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3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ＬＥＧＲＩＳ　ＣＬＥＭＥＮＴ　ＶＩＣＴＯＲ" userId="b43086f2-3064-441e-b76c-1879e828a555" providerId="ADAL" clId="{4AA71274-6220-274A-A0E3-C2C11086DABD}"/>
    <pc:docChg chg="modSld">
      <pc:chgData name="ＬＥＧＲＩＳ　ＣＬＥＭＥＮＴ　ＶＩＣＴＯＲ" userId="b43086f2-3064-441e-b76c-1879e828a555" providerId="ADAL" clId="{4AA71274-6220-274A-A0E3-C2C11086DABD}" dt="2021-02-08T08:11:18.125" v="3" actId="20577"/>
      <pc:docMkLst>
        <pc:docMk/>
      </pc:docMkLst>
      <pc:sldChg chg="modSp">
        <pc:chgData name="ＬＥＧＲＩＳ　ＣＬＥＭＥＮＴ　ＶＩＣＴＯＲ" userId="b43086f2-3064-441e-b76c-1879e828a555" providerId="ADAL" clId="{4AA71274-6220-274A-A0E3-C2C11086DABD}" dt="2021-02-08T08:11:18.125" v="3" actId="20577"/>
        <pc:sldMkLst>
          <pc:docMk/>
          <pc:sldMk cId="2470101402" sldId="261"/>
        </pc:sldMkLst>
        <pc:spChg chg="mod">
          <ac:chgData name="ＬＥＧＲＩＳ　ＣＬＥＭＥＮＴ　ＶＩＣＴＯＲ" userId="b43086f2-3064-441e-b76c-1879e828a555" providerId="ADAL" clId="{4AA71274-6220-274A-A0E3-C2C11086DABD}" dt="2021-02-08T08:11:18.125" v="3" actId="20577"/>
          <ac:spMkLst>
            <pc:docMk/>
            <pc:sldMk cId="2470101402" sldId="261"/>
            <ac:spMk id="45" creationId="{D4B37070-D377-4BA4-B689-A14651E7EE4C}"/>
          </ac:spMkLst>
        </pc:spChg>
      </pc:sldChg>
    </pc:docChg>
  </pc:docChgLst>
  <pc:docChgLst>
    <pc:chgData name="ＬＥＧＲＩＳ　ＣＬＥＭＥＮＴ　ＶＩＣＴＯＲ" userId="b43086f2-3064-441e-b76c-1879e828a555" providerId="ADAL" clId="{5F8E6116-F065-3A49-8D19-B153EF9EABEC}"/>
    <pc:docChg chg="modSld">
      <pc:chgData name="ＬＥＧＲＩＳ　ＣＬＥＭＥＮＴ　ＶＩＣＴＯＲ" userId="b43086f2-3064-441e-b76c-1879e828a555" providerId="ADAL" clId="{5F8E6116-F065-3A49-8D19-B153EF9EABEC}" dt="2021-04-16T06:03:21.624" v="28" actId="2711"/>
      <pc:docMkLst>
        <pc:docMk/>
      </pc:docMkLst>
      <pc:sldChg chg="modSp mod">
        <pc:chgData name="ＬＥＧＲＩＳ　ＣＬＥＭＥＮＴ　ＶＩＣＴＯＲ" userId="b43086f2-3064-441e-b76c-1879e828a555" providerId="ADAL" clId="{5F8E6116-F065-3A49-8D19-B153EF9EABEC}" dt="2021-04-15T05:09:45.918" v="9" actId="20577"/>
        <pc:sldMkLst>
          <pc:docMk/>
          <pc:sldMk cId="2470101402" sldId="261"/>
        </pc:sldMkLst>
        <pc:spChg chg="mod">
          <ac:chgData name="ＬＥＧＲＩＳ　ＣＬＥＭＥＮＴ　ＶＩＣＴＯＲ" userId="b43086f2-3064-441e-b76c-1879e828a555" providerId="ADAL" clId="{5F8E6116-F065-3A49-8D19-B153EF9EABEC}" dt="2021-04-15T05:09:45.918" v="9" actId="20577"/>
          <ac:spMkLst>
            <pc:docMk/>
            <pc:sldMk cId="2470101402" sldId="261"/>
            <ac:spMk id="16" creationId="{4DCC6FC8-02DF-4C1E-9F4F-973F5E2EEC22}"/>
          </ac:spMkLst>
        </pc:spChg>
        <pc:spChg chg="mod">
          <ac:chgData name="ＬＥＧＲＩＳ　ＣＬＥＭＥＮＴ　ＶＩＣＴＯＲ" userId="b43086f2-3064-441e-b76c-1879e828a555" providerId="ADAL" clId="{5F8E6116-F065-3A49-8D19-B153EF9EABEC}" dt="2021-04-15T05:09:31.656" v="7" actId="20577"/>
          <ac:spMkLst>
            <pc:docMk/>
            <pc:sldMk cId="2470101402" sldId="261"/>
            <ac:spMk id="45" creationId="{D4B37070-D377-4BA4-B689-A14651E7EE4C}"/>
          </ac:spMkLst>
        </pc:spChg>
      </pc:sldChg>
      <pc:sldChg chg="modSp mod">
        <pc:chgData name="ＬＥＧＲＩＳ　ＣＬＥＭＥＮＴ　ＶＩＣＴＯＲ" userId="b43086f2-3064-441e-b76c-1879e828a555" providerId="ADAL" clId="{5F8E6116-F065-3A49-8D19-B153EF9EABEC}" dt="2021-04-16T06:02:22.663" v="11" actId="1076"/>
        <pc:sldMkLst>
          <pc:docMk/>
          <pc:sldMk cId="1554271111" sldId="262"/>
        </pc:sldMkLst>
        <pc:spChg chg="mod">
          <ac:chgData name="ＬＥＧＲＩＳ　ＣＬＥＭＥＮＴ　ＶＩＣＴＯＲ" userId="b43086f2-3064-441e-b76c-1879e828a555" providerId="ADAL" clId="{5F8E6116-F065-3A49-8D19-B153EF9EABEC}" dt="2021-04-16T06:02:22.663" v="11" actId="1076"/>
          <ac:spMkLst>
            <pc:docMk/>
            <pc:sldMk cId="1554271111" sldId="262"/>
            <ac:spMk id="33" creationId="{A23F294E-CB2F-47E9-B851-40ACD9215F57}"/>
          </ac:spMkLst>
        </pc:spChg>
        <pc:spChg chg="mod">
          <ac:chgData name="ＬＥＧＲＩＳ　ＣＬＥＭＥＮＴ　ＶＩＣＴＯＲ" userId="b43086f2-3064-441e-b76c-1879e828a555" providerId="ADAL" clId="{5F8E6116-F065-3A49-8D19-B153EF9EABEC}" dt="2021-04-16T06:02:20.777" v="10" actId="1076"/>
          <ac:spMkLst>
            <pc:docMk/>
            <pc:sldMk cId="1554271111" sldId="262"/>
            <ac:spMk id="35" creationId="{B7E557FF-81CF-4BA8-B9BD-BBEE127E50AF}"/>
          </ac:spMkLst>
        </pc:spChg>
      </pc:sldChg>
      <pc:sldChg chg="modSp mod">
        <pc:chgData name="ＬＥＧＲＩＳ　ＣＬＥＭＥＮＴ　ＶＩＣＴＯＲ" userId="b43086f2-3064-441e-b76c-1879e828a555" providerId="ADAL" clId="{5F8E6116-F065-3A49-8D19-B153EF9EABEC}" dt="2021-04-16T06:02:47.827" v="24" actId="1076"/>
        <pc:sldMkLst>
          <pc:docMk/>
          <pc:sldMk cId="714921442" sldId="266"/>
        </pc:sldMkLst>
        <pc:spChg chg="mod">
          <ac:chgData name="ＬＥＧＲＩＳ　ＣＬＥＭＥＮＴ　ＶＩＣＴＯＲ" userId="b43086f2-3064-441e-b76c-1879e828a555" providerId="ADAL" clId="{5F8E6116-F065-3A49-8D19-B153EF9EABEC}" dt="2021-04-16T06:02:44.196" v="23" actId="20577"/>
          <ac:spMkLst>
            <pc:docMk/>
            <pc:sldMk cId="714921442" sldId="266"/>
            <ac:spMk id="4" creationId="{2F82565E-5E7B-48A6-B410-4003269D9CE1}"/>
          </ac:spMkLst>
        </pc:spChg>
        <pc:spChg chg="mod">
          <ac:chgData name="ＬＥＧＲＩＳ　ＣＬＥＭＥＮＴ　ＶＩＣＴＯＲ" userId="b43086f2-3064-441e-b76c-1879e828a555" providerId="ADAL" clId="{5F8E6116-F065-3A49-8D19-B153EF9EABEC}" dt="2021-04-16T06:02:47.827" v="24" actId="1076"/>
          <ac:spMkLst>
            <pc:docMk/>
            <pc:sldMk cId="714921442" sldId="266"/>
            <ac:spMk id="6" creationId="{BB015FEA-8F0C-42A9-85E4-6B9C2FD3EEDC}"/>
          </ac:spMkLst>
        </pc:spChg>
      </pc:sldChg>
      <pc:sldChg chg="modSp">
        <pc:chgData name="ＬＥＧＲＩＳ　ＣＬＥＭＥＮＴ　ＶＩＣＴＯＲ" userId="b43086f2-3064-441e-b76c-1879e828a555" providerId="ADAL" clId="{5F8E6116-F065-3A49-8D19-B153EF9EABEC}" dt="2021-04-16T06:03:21.624" v="28" actId="2711"/>
        <pc:sldMkLst>
          <pc:docMk/>
          <pc:sldMk cId="2125250955" sldId="267"/>
        </pc:sldMkLst>
        <pc:spChg chg="mod">
          <ac:chgData name="ＬＥＧＲＩＳ　ＣＬＥＭＥＮＴ　ＶＩＣＴＯＲ" userId="b43086f2-3064-441e-b76c-1879e828a555" providerId="ADAL" clId="{5F8E6116-F065-3A49-8D19-B153EF9EABEC}" dt="2021-04-16T06:03:21.624" v="28" actId="2711"/>
          <ac:spMkLst>
            <pc:docMk/>
            <pc:sldMk cId="2125250955" sldId="267"/>
            <ac:spMk id="4" creationId="{1FEEF911-E1EC-4432-83D4-EE86BB79FEB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7DAC8-B62C-40E5-A242-44B20F854AA6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C14C-FD3B-4C43-B25F-7C5051B34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from Suda-san’s presentation for subvention p4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Add fm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C14C-FD3B-4C43-B25F-7C5051B344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Image1 from Suda-san’s CNS lecture 1 p8</a:t>
            </a:r>
          </a:p>
          <a:p>
            <a:r>
              <a:rPr lang="en-GB" dirty="0"/>
              <a:t>CS image from Suda-san’s CNS lecture 1 p24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C14C-FD3B-4C43-B25F-7C5051B344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18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Image1 from Suda-san’s CNS lecture 1 p8</a:t>
            </a:r>
          </a:p>
          <a:p>
            <a:r>
              <a:rPr lang="en-GB" dirty="0"/>
              <a:t>CS image from Suda-san’s CNS lecture 1 p24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C14C-FD3B-4C43-B25F-7C5051B344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1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Image1 from Suda-san’s CNS lecture 1 p8</a:t>
            </a:r>
          </a:p>
          <a:p>
            <a:r>
              <a:rPr lang="en-GB" dirty="0"/>
              <a:t>CS image from Suda-san’s CNS lecture 1 p24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6C14C-FD3B-4C43-B25F-7C5051B344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8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37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97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336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2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3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94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31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98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083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FR"/>
              <a:t>17/08/2020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CNS International Summer School 2020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6DB064B-2810-44CA-8ED6-3C09219F6EEE}" type="slidenum">
              <a:rPr lang="fr-FR" smtClean="0"/>
              <a:t>‹#›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3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0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27.png"/><Relationship Id="rId4" Type="http://schemas.openxmlformats.org/officeDocument/2006/relationships/image" Target="../media/image240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measure&#10;&#10;Description automatically generated">
            <a:extLst>
              <a:ext uri="{FF2B5EF4-FFF2-40B4-BE49-F238E27FC236}">
                <a16:creationId xmlns:a16="http://schemas.microsoft.com/office/drawing/2014/main" id="{718184E9-5F18-43A3-93BF-C4825959D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4715" b="10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C98B0-4566-4672-82B8-050F25758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ll MT" panose="02020503060305020303" pitchFamily="18" charset="0"/>
              </a:rPr>
              <a:t>Proton charge </a:t>
            </a:r>
            <a:br>
              <a:rPr lang="en-US" dirty="0">
                <a:latin typeface="Bell MT" panose="02020503060305020303" pitchFamily="18" charset="0"/>
              </a:rPr>
            </a:br>
            <a:r>
              <a:rPr lang="en-US" dirty="0">
                <a:latin typeface="Bell MT" panose="02020503060305020303" pitchFamily="18" charset="0"/>
              </a:rPr>
              <a:t>radius measurement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7ED231-6761-410C-8C2C-91F2E8D3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CNS International Summer School 2020</a:t>
            </a:r>
          </a:p>
          <a:p>
            <a:pPr algn="ctr"/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Legris Clement</a:t>
            </a:r>
          </a:p>
          <a:p>
            <a:pPr algn="ctr"/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Bell MT" panose="02020503060305020303" pitchFamily="18" charset="0"/>
              </a:rPr>
              <a:t>Tohoku University, ELPH (Research Center for Electron Photon Science)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771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584D-58B4-486C-8632-1448D45A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179C-1AA9-439B-90B1-03CEF935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7D4F-469B-404C-B046-E223BD12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latin typeface="Bell MT" panose="02020503060305020303" pitchFamily="18" charset="0"/>
              </a:rPr>
              <a:t>CNS International Summer School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20CA7-793C-4721-B3AE-65268BBC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10</a:t>
            </a:fld>
            <a:endParaRPr lang="fr-FR" sz="1400" dirty="0">
              <a:latin typeface="Bell MT" panose="020205030603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BBA57-F7DA-40E4-8FF7-FDAFA0684EB5}"/>
              </a:ext>
            </a:extLst>
          </p:cNvPr>
          <p:cNvSpPr txBox="1"/>
          <p:nvPr/>
        </p:nvSpPr>
        <p:spPr>
          <a:xfrm>
            <a:off x="995679" y="2088444"/>
            <a:ext cx="10620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Proton charge radius measurement by electron scattering on a CH2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Extremely low momentum-transfer using the </a:t>
            </a:r>
            <a:r>
              <a:rPr lang="en-GB" sz="2000" dirty="0">
                <a:latin typeface="Bell MT" panose="02020503060305020303" pitchFamily="18" charset="0"/>
              </a:rPr>
              <a:t>lowest beam energy for electron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ll MT" panose="02020503060305020303" pitchFamily="18" charset="0"/>
              </a:rPr>
              <a:t>Spectrometer and detectors allowing us to measure with a good accuracy the elastic cross-section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Bell MT" panose="02020503060305020303" pitchFamily="18" charset="0"/>
              </a:rPr>
              <a:t>Precise measurement of the proton charge radius scheduled in mid. 2022</a:t>
            </a:r>
            <a:endParaRPr lang="en-US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ll MT" panose="020205030603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0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584D-58B4-486C-8632-1448D45A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Backup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179C-1AA9-439B-90B1-03CEF935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7D4F-469B-404C-B046-E223BD12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latin typeface="Bell MT" panose="02020503060305020303" pitchFamily="18" charset="0"/>
              </a:rPr>
              <a:t>CNS International Summer School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20CA7-793C-4721-B3AE-65268BBC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11</a:t>
            </a:fld>
            <a:endParaRPr lang="fr-FR" sz="1400" dirty="0">
              <a:latin typeface="Bell MT" panose="02020503060305020303" pitchFamily="18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DC20D18-D850-4EA1-8166-4E911E099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6" b="5756"/>
          <a:stretch/>
        </p:blipFill>
        <p:spPr>
          <a:xfrm>
            <a:off x="1011308" y="1983545"/>
            <a:ext cx="4647421" cy="3079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42964D-7AEA-4C57-8A66-314E09A0A86B}"/>
              </a:ext>
            </a:extLst>
          </p:cNvPr>
          <p:cNvSpPr txBox="1"/>
          <p:nvPr/>
        </p:nvSpPr>
        <p:spPr>
          <a:xfrm>
            <a:off x="392274" y="5251870"/>
            <a:ext cx="592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ll MT" panose="02020503060305020303" pitchFamily="18" charset="0"/>
              </a:rPr>
              <a:t>Previous measurements of the proton charge radius</a:t>
            </a:r>
          </a:p>
          <a:p>
            <a:pPr algn="ctr"/>
            <a:r>
              <a:rPr lang="en-GB" sz="1400" dirty="0">
                <a:latin typeface="Bell MT" panose="02020503060305020303" pitchFamily="18" charset="0"/>
              </a:rPr>
              <a:t>Marko </a:t>
            </a:r>
            <a:r>
              <a:rPr lang="en-GB" sz="1400" dirty="0" err="1">
                <a:latin typeface="Bell MT" panose="02020503060305020303" pitchFamily="18" charset="0"/>
              </a:rPr>
              <a:t>Horbatsch</a:t>
            </a:r>
            <a:r>
              <a:rPr lang="en-GB" sz="1400" dirty="0">
                <a:latin typeface="Bell MT" panose="02020503060305020303" pitchFamily="18" charset="0"/>
              </a:rPr>
              <a:t>, </a:t>
            </a:r>
            <a:r>
              <a:rPr lang="en-GB" sz="1400" dirty="0">
                <a:effectLst/>
                <a:latin typeface="Bell MT" panose="02020503060305020303" pitchFamily="18" charset="0"/>
              </a:rPr>
              <a:t>Properties of the Sachs electric form factor of the proton on the basis of recent e − p scattering experiments and hydrogen spectroscopy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7F3E3-D38A-43AE-AA67-CD5B855D1DD0}"/>
              </a:ext>
            </a:extLst>
          </p:cNvPr>
          <p:cNvSpPr txBox="1"/>
          <p:nvPr/>
        </p:nvSpPr>
        <p:spPr>
          <a:xfrm>
            <a:off x="6533272" y="2828835"/>
            <a:ext cx="4106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Data from </a:t>
            </a:r>
            <a:r>
              <a:rPr lang="en-US" dirty="0" err="1">
                <a:latin typeface="Bell MT" panose="02020503060305020303" pitchFamily="18" charset="0"/>
              </a:rPr>
              <a:t>Jlab</a:t>
            </a:r>
            <a:r>
              <a:rPr lang="en-US" dirty="0">
                <a:latin typeface="Bell MT" panose="02020503060305020303" pitchFamily="18" charset="0"/>
              </a:rPr>
              <a:t> (1.1 GeV &amp; 2.2 GeV)</a:t>
            </a:r>
          </a:p>
          <a:p>
            <a:r>
              <a:rPr lang="en-US" dirty="0">
                <a:latin typeface="Bell MT" panose="02020503060305020303" pitchFamily="18" charset="0"/>
              </a:rPr>
              <a:t>Data from Mainz</a:t>
            </a:r>
          </a:p>
          <a:p>
            <a:r>
              <a:rPr lang="en-US" dirty="0">
                <a:latin typeface="Bell MT" panose="02020503060305020303" pitchFamily="18" charset="0"/>
              </a:rPr>
              <a:t>1</a:t>
            </a:r>
            <a:r>
              <a:rPr lang="en-US" baseline="30000" dirty="0">
                <a:latin typeface="Bell MT" panose="02020503060305020303" pitchFamily="18" charset="0"/>
              </a:rPr>
              <a:t>st</a:t>
            </a:r>
            <a:r>
              <a:rPr lang="en-US" dirty="0">
                <a:latin typeface="Bell MT" panose="02020503060305020303" pitchFamily="18" charset="0"/>
              </a:rPr>
              <a:t> order extrapolation with model using muonic hydrogen radius measurement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D81941-5AB4-4AC6-9F71-2352F9A84EBB}"/>
              </a:ext>
            </a:extLst>
          </p:cNvPr>
          <p:cNvSpPr/>
          <p:nvPr/>
        </p:nvSpPr>
        <p:spPr>
          <a:xfrm>
            <a:off x="6096000" y="2907857"/>
            <a:ext cx="153741" cy="1852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DA280E-FE54-4A07-A912-52AA10393A27}"/>
              </a:ext>
            </a:extLst>
          </p:cNvPr>
          <p:cNvSpPr/>
          <p:nvPr/>
        </p:nvSpPr>
        <p:spPr>
          <a:xfrm>
            <a:off x="6314636" y="2907857"/>
            <a:ext cx="153741" cy="1852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5E972D-37EB-4C7E-B589-E90E372BDC76}"/>
              </a:ext>
            </a:extLst>
          </p:cNvPr>
          <p:cNvSpPr/>
          <p:nvPr/>
        </p:nvSpPr>
        <p:spPr>
          <a:xfrm>
            <a:off x="6314636" y="3175967"/>
            <a:ext cx="153741" cy="1852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2C0725-B296-46E9-AE67-C3D75B93309A}"/>
              </a:ext>
            </a:extLst>
          </p:cNvPr>
          <p:cNvCxnSpPr>
            <a:cxnSpLocks/>
          </p:cNvCxnSpPr>
          <p:nvPr/>
        </p:nvCxnSpPr>
        <p:spPr>
          <a:xfrm>
            <a:off x="5827217" y="3611191"/>
            <a:ext cx="579036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2DB756-00BB-44A3-9772-59840A747996}"/>
              </a:ext>
            </a:extLst>
          </p:cNvPr>
          <p:cNvCxnSpPr/>
          <p:nvPr/>
        </p:nvCxnSpPr>
        <p:spPr>
          <a:xfrm>
            <a:off x="5827217" y="3831324"/>
            <a:ext cx="57903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3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7CE79AAA-5107-46AF-8A41-7E69FB51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50449"/>
            <a:ext cx="10058400" cy="1086911"/>
          </a:xfrm>
        </p:spPr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Proton charge radius puzzle</a:t>
            </a:r>
          </a:p>
        </p:txBody>
      </p:sp>
      <p:pic>
        <p:nvPicPr>
          <p:cNvPr id="7" name="tmp.pdf" descr="tmp.pdf">
            <a:extLst>
              <a:ext uri="{FF2B5EF4-FFF2-40B4-BE49-F238E27FC236}">
                <a16:creationId xmlns:a16="http://schemas.microsoft.com/office/drawing/2014/main" id="{8E183977-6DCB-4780-A531-93B4D2E4E2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8" t="74324" r="12736" b="17167"/>
          <a:stretch/>
        </p:blipFill>
        <p:spPr>
          <a:xfrm>
            <a:off x="1062640" y="5519025"/>
            <a:ext cx="9693336" cy="73593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電子散乱…">
            <a:extLst>
              <a:ext uri="{FF2B5EF4-FFF2-40B4-BE49-F238E27FC236}">
                <a16:creationId xmlns:a16="http://schemas.microsoft.com/office/drawing/2014/main" id="{B1147D07-9CB6-4B19-9340-CB6CE6C1C35D}"/>
              </a:ext>
            </a:extLst>
          </p:cNvPr>
          <p:cNvSpPr txBox="1"/>
          <p:nvPr/>
        </p:nvSpPr>
        <p:spPr>
          <a:xfrm>
            <a:off x="9838115" y="1920730"/>
            <a:ext cx="1718649" cy="77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3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000" dirty="0">
                <a:solidFill>
                  <a:srgbClr val="0070C0"/>
                </a:solidFill>
                <a:latin typeface="Bell MT" panose="02020503060305020303" pitchFamily="18" charset="0"/>
              </a:rPr>
              <a:t>Electron </a:t>
            </a:r>
          </a:p>
          <a:p>
            <a:pPr algn="ctr">
              <a:defRPr sz="3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000" dirty="0">
                <a:solidFill>
                  <a:srgbClr val="0070C0"/>
                </a:solidFill>
                <a:latin typeface="Bell MT" panose="02020503060305020303" pitchFamily="18" charset="0"/>
              </a:rPr>
              <a:t>scattering </a:t>
            </a:r>
          </a:p>
          <a:p>
            <a:pPr algn="ctr">
              <a:defRPr sz="3000" b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000" dirty="0">
                <a:solidFill>
                  <a:srgbClr val="0070C0"/>
                </a:solidFill>
                <a:latin typeface="Bell MT" panose="02020503060305020303" pitchFamily="18" charset="0"/>
              </a:rPr>
              <a:t>(1950~)</a:t>
            </a:r>
            <a:endParaRPr sz="2000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  <p:sp>
        <p:nvSpPr>
          <p:cNvPr id="9" name="水素原子分光…">
            <a:extLst>
              <a:ext uri="{FF2B5EF4-FFF2-40B4-BE49-F238E27FC236}">
                <a16:creationId xmlns:a16="http://schemas.microsoft.com/office/drawing/2014/main" id="{C47DFAF1-0B47-4CEC-AC57-1A55AEF354C3}"/>
              </a:ext>
            </a:extLst>
          </p:cNvPr>
          <p:cNvSpPr txBox="1"/>
          <p:nvPr/>
        </p:nvSpPr>
        <p:spPr>
          <a:xfrm>
            <a:off x="9752372" y="3687419"/>
            <a:ext cx="2007209" cy="735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3000" b="1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000" dirty="0">
                <a:solidFill>
                  <a:srgbClr val="B88C00"/>
                </a:solidFill>
                <a:latin typeface="Bell MT" panose="02020503060305020303" pitchFamily="18" charset="0"/>
              </a:rPr>
              <a:t>Hydrogen spectroscopy </a:t>
            </a:r>
          </a:p>
          <a:p>
            <a:pPr algn="ctr">
              <a:defRPr sz="3000" b="1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000" dirty="0">
                <a:solidFill>
                  <a:srgbClr val="B88C00"/>
                </a:solidFill>
                <a:latin typeface="Bell MT" panose="02020503060305020303" pitchFamily="18" charset="0"/>
              </a:rPr>
              <a:t>(1990~)</a:t>
            </a:r>
            <a:endParaRPr sz="2000" dirty="0">
              <a:solidFill>
                <a:srgbClr val="B88C00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μ水素原子分光…">
            <a:extLst>
              <a:ext uri="{FF2B5EF4-FFF2-40B4-BE49-F238E27FC236}">
                <a16:creationId xmlns:a16="http://schemas.microsoft.com/office/drawing/2014/main" id="{ED49156F-D91D-4C72-B377-C37394DDDB2A}"/>
              </a:ext>
            </a:extLst>
          </p:cNvPr>
          <p:cNvSpPr txBox="1"/>
          <p:nvPr/>
        </p:nvSpPr>
        <p:spPr>
          <a:xfrm>
            <a:off x="1211157" y="4996599"/>
            <a:ext cx="3634128" cy="459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30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sz="2000" dirty="0">
                <a:solidFill>
                  <a:srgbClr val="FF000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Muonic </a:t>
            </a:r>
            <a:r>
              <a:rPr lang="en-GB" sz="2000" dirty="0">
                <a:solidFill>
                  <a:srgbClr val="FF0000"/>
                </a:solidFill>
                <a:latin typeface="Bell MT" panose="02020503060305020303" pitchFamily="18" charset="0"/>
              </a:rPr>
              <a:t>hydrogen spectroscopy</a:t>
            </a:r>
            <a:endParaRPr sz="2000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ctr">
              <a:defRPr sz="30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000" dirty="0">
                <a:solidFill>
                  <a:srgbClr val="FF0000"/>
                </a:solidFill>
                <a:latin typeface="Bell MT" panose="02020503060305020303" pitchFamily="18" charset="0"/>
              </a:rPr>
              <a:t>（2010）</a:t>
            </a:r>
          </a:p>
        </p:txBody>
      </p:sp>
      <p:sp>
        <p:nvSpPr>
          <p:cNvPr id="11" name="円形">
            <a:extLst>
              <a:ext uri="{FF2B5EF4-FFF2-40B4-BE49-F238E27FC236}">
                <a16:creationId xmlns:a16="http://schemas.microsoft.com/office/drawing/2014/main" id="{0593FE58-27FA-49EB-8394-22F897233BEE}"/>
              </a:ext>
            </a:extLst>
          </p:cNvPr>
          <p:cNvSpPr/>
          <p:nvPr/>
        </p:nvSpPr>
        <p:spPr>
          <a:xfrm>
            <a:off x="5010412" y="5096437"/>
            <a:ext cx="322679" cy="342440"/>
          </a:xfrm>
          <a:prstGeom prst="ellipse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>
              <a:solidFill>
                <a:schemeClr val="accent4"/>
              </a:solidFill>
              <a:latin typeface="Bell MT" panose="02020503060305020303" pitchFamily="18" charset="0"/>
            </a:endParaRPr>
          </a:p>
        </p:txBody>
      </p:sp>
      <p:grpSp>
        <p:nvGrpSpPr>
          <p:cNvPr id="12" name="グループ">
            <a:extLst>
              <a:ext uri="{FF2B5EF4-FFF2-40B4-BE49-F238E27FC236}">
                <a16:creationId xmlns:a16="http://schemas.microsoft.com/office/drawing/2014/main" id="{45463022-9625-4EDC-A2D8-32F54FA6D7EB}"/>
              </a:ext>
            </a:extLst>
          </p:cNvPr>
          <p:cNvGrpSpPr/>
          <p:nvPr/>
        </p:nvGrpSpPr>
        <p:grpSpPr>
          <a:xfrm>
            <a:off x="1313895" y="3495393"/>
            <a:ext cx="8010879" cy="927957"/>
            <a:chOff x="166050" y="-66465"/>
            <a:chExt cx="8010878" cy="884200"/>
          </a:xfrm>
        </p:grpSpPr>
        <p:sp>
          <p:nvSpPr>
            <p:cNvPr id="13" name="Trento(2019)">
              <a:extLst>
                <a:ext uri="{FF2B5EF4-FFF2-40B4-BE49-F238E27FC236}">
                  <a16:creationId xmlns:a16="http://schemas.microsoft.com/office/drawing/2014/main" id="{E32F20F1-04BC-4B15-9FEB-4064A73E8A3B}"/>
                </a:ext>
              </a:extLst>
            </p:cNvPr>
            <p:cNvSpPr txBox="1"/>
            <p:nvPr/>
          </p:nvSpPr>
          <p:spPr>
            <a:xfrm>
              <a:off x="166050" y="0"/>
              <a:ext cx="2334931" cy="409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b="1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sz="2000" dirty="0">
                  <a:solidFill>
                    <a:schemeClr val="accent1"/>
                  </a:solidFill>
                  <a:latin typeface="Bell MT" panose="02020503060305020303" pitchFamily="18" charset="0"/>
                </a:rPr>
                <a:t>Trento</a:t>
              </a:r>
              <a:r>
                <a:rPr lang="en-GB" sz="2000" dirty="0">
                  <a:solidFill>
                    <a:schemeClr val="accent1"/>
                  </a:solidFill>
                  <a:latin typeface="Bell MT" panose="02020503060305020303" pitchFamily="18" charset="0"/>
                </a:rPr>
                <a:t> </a:t>
              </a:r>
              <a:r>
                <a:rPr sz="2000" dirty="0">
                  <a:solidFill>
                    <a:schemeClr val="accent1"/>
                  </a:solidFill>
                  <a:latin typeface="Bell MT" panose="02020503060305020303" pitchFamily="18" charset="0"/>
                </a:rPr>
                <a:t>(2019)</a:t>
              </a:r>
            </a:p>
          </p:txBody>
        </p:sp>
        <p:sp>
          <p:nvSpPr>
            <p:cNvPr id="14" name="Garching(2017)">
              <a:extLst>
                <a:ext uri="{FF2B5EF4-FFF2-40B4-BE49-F238E27FC236}">
                  <a16:creationId xmlns:a16="http://schemas.microsoft.com/office/drawing/2014/main" id="{A7FB2960-21DD-4C5C-9727-A21347D24326}"/>
                </a:ext>
              </a:extLst>
            </p:cNvPr>
            <p:cNvSpPr txBox="1"/>
            <p:nvPr/>
          </p:nvSpPr>
          <p:spPr>
            <a:xfrm>
              <a:off x="166050" y="408219"/>
              <a:ext cx="2334931" cy="4095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b="1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sz="2000" dirty="0" err="1">
                  <a:solidFill>
                    <a:schemeClr val="accent1"/>
                  </a:solidFill>
                  <a:latin typeface="Bell MT" panose="02020503060305020303" pitchFamily="18" charset="0"/>
                </a:rPr>
                <a:t>Garching</a:t>
              </a:r>
              <a:r>
                <a:rPr lang="en-GB" sz="2000" dirty="0">
                  <a:solidFill>
                    <a:schemeClr val="accent1"/>
                  </a:solidFill>
                  <a:latin typeface="Bell MT" panose="02020503060305020303" pitchFamily="18" charset="0"/>
                </a:rPr>
                <a:t> </a:t>
              </a:r>
              <a:r>
                <a:rPr sz="2000" dirty="0">
                  <a:solidFill>
                    <a:schemeClr val="accent1"/>
                  </a:solidFill>
                  <a:latin typeface="Bell MT" panose="02020503060305020303" pitchFamily="18" charset="0"/>
                </a:rPr>
                <a:t>(2017)</a:t>
              </a:r>
            </a:p>
          </p:txBody>
        </p:sp>
        <p:sp>
          <p:nvSpPr>
            <p:cNvPr id="15" name="Paris (2018)">
              <a:extLst>
                <a:ext uri="{FF2B5EF4-FFF2-40B4-BE49-F238E27FC236}">
                  <a16:creationId xmlns:a16="http://schemas.microsoft.com/office/drawing/2014/main" id="{B7192E19-08D5-428A-925A-740025775D42}"/>
                </a:ext>
              </a:extLst>
            </p:cNvPr>
            <p:cNvSpPr txBox="1"/>
            <p:nvPr/>
          </p:nvSpPr>
          <p:spPr>
            <a:xfrm>
              <a:off x="6055873" y="-66465"/>
              <a:ext cx="2029211" cy="4095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b="1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/>
              <a:r>
                <a:rPr sz="2000" dirty="0">
                  <a:solidFill>
                    <a:schemeClr val="accent1"/>
                  </a:solidFill>
                  <a:latin typeface="Bell MT" panose="02020503060305020303" pitchFamily="18" charset="0"/>
                </a:rPr>
                <a:t>Paris (2018)</a:t>
              </a:r>
            </a:p>
          </p:txBody>
        </p:sp>
        <p:sp>
          <p:nvSpPr>
            <p:cNvPr id="16" name="円形">
              <a:extLst>
                <a:ext uri="{FF2B5EF4-FFF2-40B4-BE49-F238E27FC236}">
                  <a16:creationId xmlns:a16="http://schemas.microsoft.com/office/drawing/2014/main" id="{929E66F5-EF29-4E6E-8385-59E8EF25ADA6}"/>
                </a:ext>
              </a:extLst>
            </p:cNvPr>
            <p:cNvSpPr/>
            <p:nvPr/>
          </p:nvSpPr>
          <p:spPr>
            <a:xfrm>
              <a:off x="3378417" y="525791"/>
              <a:ext cx="215120" cy="21512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latin typeface="Bell MT" panose="02020503060305020303" pitchFamily="18" charset="0"/>
              </a:endParaRPr>
            </a:p>
          </p:txBody>
        </p:sp>
        <p:sp>
          <p:nvSpPr>
            <p:cNvPr id="17" name="線">
              <a:extLst>
                <a:ext uri="{FF2B5EF4-FFF2-40B4-BE49-F238E27FC236}">
                  <a16:creationId xmlns:a16="http://schemas.microsoft.com/office/drawing/2014/main" id="{D00B63CD-478D-409A-8CB3-BC4AF72B7BAD}"/>
                </a:ext>
              </a:extLst>
            </p:cNvPr>
            <p:cNvSpPr/>
            <p:nvPr/>
          </p:nvSpPr>
          <p:spPr>
            <a:xfrm>
              <a:off x="2723970" y="636437"/>
              <a:ext cx="1573212" cy="1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dirty="0">
                <a:latin typeface="Bell MT" panose="02020503060305020303" pitchFamily="18" charset="0"/>
              </a:endParaRPr>
            </a:p>
          </p:txBody>
        </p:sp>
        <p:sp>
          <p:nvSpPr>
            <p:cNvPr id="18" name="円形">
              <a:extLst>
                <a:ext uri="{FF2B5EF4-FFF2-40B4-BE49-F238E27FC236}">
                  <a16:creationId xmlns:a16="http://schemas.microsoft.com/office/drawing/2014/main" id="{DF311C8F-2807-460A-AEA6-CC4176C07920}"/>
                </a:ext>
              </a:extLst>
            </p:cNvPr>
            <p:cNvSpPr/>
            <p:nvPr/>
          </p:nvSpPr>
          <p:spPr>
            <a:xfrm>
              <a:off x="3355753" y="140715"/>
              <a:ext cx="215121" cy="21512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latin typeface="Bell MT" panose="02020503060305020303" pitchFamily="18" charset="0"/>
              </a:endParaRPr>
            </a:p>
          </p:txBody>
        </p:sp>
        <p:sp>
          <p:nvSpPr>
            <p:cNvPr id="19" name="線">
              <a:extLst>
                <a:ext uri="{FF2B5EF4-FFF2-40B4-BE49-F238E27FC236}">
                  <a16:creationId xmlns:a16="http://schemas.microsoft.com/office/drawing/2014/main" id="{9D26D014-D4E1-4790-90CE-BEA05439F1B3}"/>
                </a:ext>
              </a:extLst>
            </p:cNvPr>
            <p:cNvSpPr/>
            <p:nvPr/>
          </p:nvSpPr>
          <p:spPr>
            <a:xfrm>
              <a:off x="2605171" y="252624"/>
              <a:ext cx="1716285" cy="1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dirty="0">
                <a:latin typeface="Bell MT" panose="02020503060305020303" pitchFamily="18" charset="0"/>
              </a:endParaRPr>
            </a:p>
          </p:txBody>
        </p:sp>
        <p:sp>
          <p:nvSpPr>
            <p:cNvPr id="20" name="円形">
              <a:extLst>
                <a:ext uri="{FF2B5EF4-FFF2-40B4-BE49-F238E27FC236}">
                  <a16:creationId xmlns:a16="http://schemas.microsoft.com/office/drawing/2014/main" id="{F2196FD0-3B50-4E98-BB4B-F65AEC9AB440}"/>
                </a:ext>
              </a:extLst>
            </p:cNvPr>
            <p:cNvSpPr/>
            <p:nvPr/>
          </p:nvSpPr>
          <p:spPr>
            <a:xfrm>
              <a:off x="6938580" y="289482"/>
              <a:ext cx="215121" cy="21511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dirty="0">
                <a:latin typeface="Bell MT" panose="02020503060305020303" pitchFamily="18" charset="0"/>
              </a:endParaRPr>
            </a:p>
          </p:txBody>
        </p:sp>
        <p:sp>
          <p:nvSpPr>
            <p:cNvPr id="21" name="線">
              <a:extLst>
                <a:ext uri="{FF2B5EF4-FFF2-40B4-BE49-F238E27FC236}">
                  <a16:creationId xmlns:a16="http://schemas.microsoft.com/office/drawing/2014/main" id="{42C570B3-6420-41CE-B8BB-C53FB8E4AD12}"/>
                </a:ext>
              </a:extLst>
            </p:cNvPr>
            <p:cNvSpPr/>
            <p:nvPr/>
          </p:nvSpPr>
          <p:spPr>
            <a:xfrm>
              <a:off x="5964028" y="382454"/>
              <a:ext cx="2212900" cy="1"/>
            </a:xfrm>
            <a:prstGeom prst="lin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dirty="0">
                <a:latin typeface="Bell MT" panose="02020503060305020303" pitchFamily="18" charset="0"/>
              </a:endParaRPr>
            </a:p>
          </p:txBody>
        </p:sp>
      </p:grpSp>
      <p:grpSp>
        <p:nvGrpSpPr>
          <p:cNvPr id="22" name="グループ">
            <a:extLst>
              <a:ext uri="{FF2B5EF4-FFF2-40B4-BE49-F238E27FC236}">
                <a16:creationId xmlns:a16="http://schemas.microsoft.com/office/drawing/2014/main" id="{996BA2DD-2E85-4183-8F4E-D6263CC165E0}"/>
              </a:ext>
            </a:extLst>
          </p:cNvPr>
          <p:cNvGrpSpPr/>
          <p:nvPr/>
        </p:nvGrpSpPr>
        <p:grpSpPr>
          <a:xfrm>
            <a:off x="7430964" y="4165355"/>
            <a:ext cx="1372168" cy="306811"/>
            <a:chOff x="0" y="0"/>
            <a:chExt cx="1372166" cy="318095"/>
          </a:xfrm>
          <a:solidFill>
            <a:srgbClr val="B88C00"/>
          </a:solidFill>
        </p:grpSpPr>
        <p:sp>
          <p:nvSpPr>
            <p:cNvPr id="23" name="円形">
              <a:extLst>
                <a:ext uri="{FF2B5EF4-FFF2-40B4-BE49-F238E27FC236}">
                  <a16:creationId xmlns:a16="http://schemas.microsoft.com/office/drawing/2014/main" id="{DF8F9FF8-6C8F-4DC7-A964-AC26562C6149}"/>
                </a:ext>
              </a:extLst>
            </p:cNvPr>
            <p:cNvSpPr/>
            <p:nvPr/>
          </p:nvSpPr>
          <p:spPr>
            <a:xfrm>
              <a:off x="553925" y="0"/>
              <a:ext cx="318097" cy="318096"/>
            </a:xfrm>
            <a:prstGeom prst="ellipse">
              <a:avLst/>
            </a:prstGeom>
            <a:grpFill/>
            <a:ln w="12700" cap="flat">
              <a:solidFill>
                <a:srgbClr val="B88C00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solidFill>
                  <a:srgbClr val="B88C0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4" name="線">
              <a:extLst>
                <a:ext uri="{FF2B5EF4-FFF2-40B4-BE49-F238E27FC236}">
                  <a16:creationId xmlns:a16="http://schemas.microsoft.com/office/drawing/2014/main" id="{9C7ED986-1980-4079-A3D2-2B09747C0FC3}"/>
                </a:ext>
              </a:extLst>
            </p:cNvPr>
            <p:cNvSpPr/>
            <p:nvPr/>
          </p:nvSpPr>
          <p:spPr>
            <a:xfrm>
              <a:off x="0" y="154194"/>
              <a:ext cx="1372167" cy="1"/>
            </a:xfrm>
            <a:prstGeom prst="line">
              <a:avLst/>
            </a:prstGeom>
            <a:grpFill/>
            <a:ln w="50800" cap="flat">
              <a:solidFill>
                <a:srgbClr val="B88C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solidFill>
                  <a:srgbClr val="B88C00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25" name="角丸四角形">
            <a:extLst>
              <a:ext uri="{FF2B5EF4-FFF2-40B4-BE49-F238E27FC236}">
                <a16:creationId xmlns:a16="http://schemas.microsoft.com/office/drawing/2014/main" id="{4C7C6B5D-E311-4F71-BD4A-8E9596092787}"/>
              </a:ext>
            </a:extLst>
          </p:cNvPr>
          <p:cNvSpPr/>
          <p:nvPr/>
        </p:nvSpPr>
        <p:spPr>
          <a:xfrm>
            <a:off x="945266" y="3509122"/>
            <a:ext cx="8775650" cy="1146050"/>
          </a:xfrm>
          <a:prstGeom prst="roundRect">
            <a:avLst>
              <a:gd name="adj" fmla="val 15000"/>
            </a:avLst>
          </a:prstGeom>
          <a:ln w="63500">
            <a:solidFill>
              <a:srgbClr val="B88C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>
              <a:solidFill>
                <a:srgbClr val="B88C00"/>
              </a:solidFill>
            </a:endParaRPr>
          </a:p>
        </p:txBody>
      </p:sp>
      <p:grpSp>
        <p:nvGrpSpPr>
          <p:cNvPr id="26" name="グループ">
            <a:extLst>
              <a:ext uri="{FF2B5EF4-FFF2-40B4-BE49-F238E27FC236}">
                <a16:creationId xmlns:a16="http://schemas.microsoft.com/office/drawing/2014/main" id="{07086C17-7F30-44E4-A0F4-2BFE4466338F}"/>
              </a:ext>
            </a:extLst>
          </p:cNvPr>
          <p:cNvGrpSpPr/>
          <p:nvPr/>
        </p:nvGrpSpPr>
        <p:grpSpPr>
          <a:xfrm>
            <a:off x="7664400" y="2176088"/>
            <a:ext cx="1372168" cy="319694"/>
            <a:chOff x="0" y="0"/>
            <a:chExt cx="1372168" cy="322679"/>
          </a:xfrm>
          <a:solidFill>
            <a:srgbClr val="0070C0"/>
          </a:solidFill>
        </p:grpSpPr>
        <p:sp>
          <p:nvSpPr>
            <p:cNvPr id="27" name="円形">
              <a:extLst>
                <a:ext uri="{FF2B5EF4-FFF2-40B4-BE49-F238E27FC236}">
                  <a16:creationId xmlns:a16="http://schemas.microsoft.com/office/drawing/2014/main" id="{A6E11D4E-02A1-415D-8306-2C81BABE9B52}"/>
                </a:ext>
              </a:extLst>
            </p:cNvPr>
            <p:cNvSpPr/>
            <p:nvPr/>
          </p:nvSpPr>
          <p:spPr>
            <a:xfrm>
              <a:off x="553925" y="0"/>
              <a:ext cx="322680" cy="322679"/>
            </a:xfrm>
            <a:prstGeom prst="ellipse">
              <a:avLst/>
            </a:prstGeom>
            <a:grpFill/>
            <a:ln w="12700" cap="flat">
              <a:solidFill>
                <a:srgbClr val="0070C0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solidFill>
                  <a:srgbClr val="0070C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28" name="線">
              <a:extLst>
                <a:ext uri="{FF2B5EF4-FFF2-40B4-BE49-F238E27FC236}">
                  <a16:creationId xmlns:a16="http://schemas.microsoft.com/office/drawing/2014/main" id="{9870492B-AA71-4720-9AA8-D25E6DA8B00F}"/>
                </a:ext>
              </a:extLst>
            </p:cNvPr>
            <p:cNvSpPr/>
            <p:nvPr/>
          </p:nvSpPr>
          <p:spPr>
            <a:xfrm>
              <a:off x="0" y="169541"/>
              <a:ext cx="1372168" cy="1"/>
            </a:xfrm>
            <a:prstGeom prst="line">
              <a:avLst/>
            </a:prstGeom>
            <a:grpFill/>
            <a:ln w="50800" cap="flat">
              <a:solidFill>
                <a:srgbClr val="0070C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solidFill>
                  <a:srgbClr val="0070C0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29" name="角丸四角形">
            <a:extLst>
              <a:ext uri="{FF2B5EF4-FFF2-40B4-BE49-F238E27FC236}">
                <a16:creationId xmlns:a16="http://schemas.microsoft.com/office/drawing/2014/main" id="{154863AB-F388-4D1B-A19D-A66CCA17C6A7}"/>
              </a:ext>
            </a:extLst>
          </p:cNvPr>
          <p:cNvSpPr/>
          <p:nvPr/>
        </p:nvSpPr>
        <p:spPr>
          <a:xfrm>
            <a:off x="945266" y="1858587"/>
            <a:ext cx="8775650" cy="964565"/>
          </a:xfrm>
          <a:prstGeom prst="roundRect">
            <a:avLst>
              <a:gd name="adj" fmla="val 21318"/>
            </a:avLst>
          </a:prstGeom>
          <a:ln w="63500">
            <a:solidFill>
              <a:srgbClr val="0070C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  <p:grpSp>
        <p:nvGrpSpPr>
          <p:cNvPr id="30" name="グループ">
            <a:extLst>
              <a:ext uri="{FF2B5EF4-FFF2-40B4-BE49-F238E27FC236}">
                <a16:creationId xmlns:a16="http://schemas.microsoft.com/office/drawing/2014/main" id="{23C8606A-4637-48F1-844F-274CFAB0A07C}"/>
              </a:ext>
            </a:extLst>
          </p:cNvPr>
          <p:cNvGrpSpPr/>
          <p:nvPr/>
        </p:nvGrpSpPr>
        <p:grpSpPr>
          <a:xfrm>
            <a:off x="1310110" y="1870322"/>
            <a:ext cx="4386617" cy="901993"/>
            <a:chOff x="-14477" y="245627"/>
            <a:chExt cx="4386614" cy="859189"/>
          </a:xfrm>
        </p:grpSpPr>
        <p:sp>
          <p:nvSpPr>
            <p:cNvPr id="31" name="線">
              <a:extLst>
                <a:ext uri="{FF2B5EF4-FFF2-40B4-BE49-F238E27FC236}">
                  <a16:creationId xmlns:a16="http://schemas.microsoft.com/office/drawing/2014/main" id="{6879CEC1-6D42-4720-9750-FAE7053E95EF}"/>
                </a:ext>
              </a:extLst>
            </p:cNvPr>
            <p:cNvSpPr/>
            <p:nvPr/>
          </p:nvSpPr>
          <p:spPr>
            <a:xfrm flipV="1">
              <a:off x="1799306" y="679034"/>
              <a:ext cx="2572831" cy="10032"/>
            </a:xfrm>
            <a:prstGeom prst="line">
              <a:avLst/>
            </a:prstGeom>
            <a:solidFill>
              <a:srgbClr val="00B0F0"/>
            </a:solidFill>
            <a:ln w="50800" cap="flat">
              <a:solidFill>
                <a:srgbClr val="00B0F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>
                <a:solidFill>
                  <a:srgbClr val="0070C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2" name="円形">
              <a:extLst>
                <a:ext uri="{FF2B5EF4-FFF2-40B4-BE49-F238E27FC236}">
                  <a16:creationId xmlns:a16="http://schemas.microsoft.com/office/drawing/2014/main" id="{B958CB87-367C-41D5-8155-F1CB83A57830}"/>
                </a:ext>
              </a:extLst>
            </p:cNvPr>
            <p:cNvSpPr/>
            <p:nvPr/>
          </p:nvSpPr>
          <p:spPr>
            <a:xfrm>
              <a:off x="2896743" y="567663"/>
              <a:ext cx="215120" cy="215120"/>
            </a:xfrm>
            <a:prstGeom prst="ellipse">
              <a:avLst/>
            </a:prstGeom>
            <a:solidFill>
              <a:srgbClr val="00B0F0"/>
            </a:solidFill>
            <a:ln w="12700" cap="flat">
              <a:solidFill>
                <a:srgbClr val="00B0F0"/>
              </a:solidFill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 dirty="0">
                <a:solidFill>
                  <a:srgbClr val="0070C0"/>
                </a:solidFill>
                <a:latin typeface="Bell MT" panose="02020503060305020303" pitchFamily="18" charset="0"/>
              </a:endParaRPr>
            </a:p>
          </p:txBody>
        </p:sp>
        <p:sp>
          <p:nvSpPr>
            <p:cNvPr id="33" name="JLAB">
              <a:extLst>
                <a:ext uri="{FF2B5EF4-FFF2-40B4-BE49-F238E27FC236}">
                  <a16:creationId xmlns:a16="http://schemas.microsoft.com/office/drawing/2014/main" id="{A5F4DD02-41DE-4F71-A905-2623DD81C238}"/>
                </a:ext>
              </a:extLst>
            </p:cNvPr>
            <p:cNvSpPr txBox="1"/>
            <p:nvPr/>
          </p:nvSpPr>
          <p:spPr>
            <a:xfrm>
              <a:off x="-14477" y="245627"/>
              <a:ext cx="1384915" cy="8591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lnSpc>
                  <a:spcPct val="50000"/>
                </a:lnSpc>
                <a:defRPr sz="3000" b="1">
                  <a:solidFill>
                    <a:schemeClr val="accent5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sz="2000" dirty="0">
                  <a:solidFill>
                    <a:srgbClr val="00B0F0"/>
                  </a:solidFill>
                  <a:latin typeface="Bell MT" panose="02020503060305020303" pitchFamily="18" charset="0"/>
                </a:rPr>
                <a:t>JLAB</a:t>
              </a:r>
              <a:endParaRPr lang="en-GB" sz="2000" dirty="0">
                <a:solidFill>
                  <a:srgbClr val="00B0F0"/>
                </a:solidFill>
                <a:latin typeface="Bell MT" panose="02020503060305020303" pitchFamily="18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sz="2000" dirty="0">
                  <a:solidFill>
                    <a:srgbClr val="00B0F0"/>
                  </a:solidFill>
                  <a:latin typeface="Bell MT" panose="02020503060305020303" pitchFamily="18" charset="0"/>
                </a:rPr>
                <a:t>(2019)</a:t>
              </a:r>
              <a:endParaRPr sz="2000" dirty="0">
                <a:solidFill>
                  <a:srgbClr val="00B0F0"/>
                </a:solidFill>
                <a:latin typeface="Bell MT" panose="02020503060305020303" pitchFamily="18" charset="0"/>
              </a:endParaRPr>
            </a:p>
          </p:txBody>
        </p:sp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4254E9C6-953A-4908-9D04-215D35F0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1B4B42FE-AF57-43D0-B863-7723A265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GB" sz="1400" dirty="0">
                <a:latin typeface="Bell MT" panose="02020503060305020303" pitchFamily="18" charset="0"/>
              </a:rPr>
              <a:t>CNS International Summer School 2020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AB4A551D-26CB-4C4D-802E-045E6A39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2</a:t>
            </a:fld>
            <a:endParaRPr lang="fr-FR" sz="1400" dirty="0">
              <a:latin typeface="Bell MT" panose="020205030603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F6CC0-27CA-4BFA-9731-01E1847C4B37}"/>
              </a:ext>
            </a:extLst>
          </p:cNvPr>
          <p:cNvSpPr txBox="1"/>
          <p:nvPr/>
        </p:nvSpPr>
        <p:spPr>
          <a:xfrm>
            <a:off x="10601715" y="5670182"/>
            <a:ext cx="122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ell MT" panose="02020503060305020303" pitchFamily="18" charset="0"/>
              </a:rPr>
              <a:t>(fm)</a:t>
            </a:r>
          </a:p>
        </p:txBody>
      </p:sp>
    </p:spTree>
    <p:extLst>
      <p:ext uri="{BB962C8B-B14F-4D97-AF65-F5344CB8AC3E}">
        <p14:creationId xmlns:p14="http://schemas.microsoft.com/office/powerpoint/2010/main" val="305761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2584D-58B4-486C-8632-1448D45A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ll MT" panose="02020503060305020303" pitchFamily="18" charset="0"/>
              </a:rPr>
              <a:t>Determination of the proton charge radius with electron scattering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179C-1AA9-439B-90B1-03CEF935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07D4F-469B-404C-B046-E223BD120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latin typeface="Bell MT" panose="02020503060305020303" pitchFamily="18" charset="0"/>
              </a:rPr>
              <a:t>CNS International Summer School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20CA7-793C-4721-B3AE-65268BBC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3</a:t>
            </a:fld>
            <a:endParaRPr lang="fr-FR" sz="1400" dirty="0">
              <a:latin typeface="Bell MT" panose="020205030603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3CC04-834B-473D-BD60-7CB46CE17FE3}"/>
              </a:ext>
            </a:extLst>
          </p:cNvPr>
          <p:cNvSpPr txBox="1"/>
          <p:nvPr/>
        </p:nvSpPr>
        <p:spPr>
          <a:xfrm>
            <a:off x="871007" y="5511248"/>
            <a:ext cx="39686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ll MT" panose="02020503060305020303" pitchFamily="18" charset="0"/>
              </a:rPr>
              <a:t>Electron scattering interaction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T. Suda, CNS 2018, ELPH, Tohoku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FCD0AF-2E92-41F1-B228-399DD076B5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" b="4231"/>
          <a:stretch/>
        </p:blipFill>
        <p:spPr>
          <a:xfrm>
            <a:off x="1206946" y="3547143"/>
            <a:ext cx="2931367" cy="196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C78B3-588E-47B3-9474-946AFA87F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1597" y="1826836"/>
                <a:ext cx="4367505" cy="1630831"/>
              </a:xfrm>
              <a:prstGeom prst="rect">
                <a:avLst/>
              </a:prstGeom>
              <a:solidFill>
                <a:srgbClr val="FFE2C5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Bell MT" panose="02020503060305020303" pitchFamily="18" charset="0"/>
                  </a:rPr>
                  <a:t>Cross section of the interaction: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0" dirty="0">
                  <a:latin typeface="Bell MT" panose="02020503060305020303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den>
                          </m:f>
                        </m:e>
                      </m:d>
                      <m:r>
                        <a:rPr lang="el-G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GB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l-G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𝑀𝑜𝑡𝑡</m:t>
                          </m:r>
                        </m:sub>
                      </m:sSub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GB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l-GR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𝑀𝑜𝑡𝑡</m:t>
                          </m:r>
                        </m:sub>
                      </m:sSub>
                      <m:r>
                        <a:rPr lang="en-GB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7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ħ</m:t>
                                  </m:r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GB" sz="17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en-GB" sz="17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7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7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/2)</m:t>
                                      </m:r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7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unc>
                                        <m:funcPr>
                                          <m:ctrlPr>
                                            <a:rPr lang="en-GB" sz="17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7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sz="17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GB" sz="17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  <m:r>
                                            <a:rPr lang="en-GB" sz="17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/2)</m:t>
                                          </m:r>
                                        </m:e>
                                      </m:func>
                                    </m:e>
                                    <m:sup>
                                      <m:r>
                                        <a:rPr lang="en-GB" sz="17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7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C78B3-588E-47B3-9474-946AFA87F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97" y="1826836"/>
                <a:ext cx="4367505" cy="1630831"/>
              </a:xfrm>
              <a:prstGeom prst="rect">
                <a:avLst/>
              </a:prstGeom>
              <a:blipFill>
                <a:blip r:embed="rId4"/>
                <a:stretch>
                  <a:fillRect t="-18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0B24C6-0E95-42A8-A7A7-8D2E399EC61E}"/>
                  </a:ext>
                </a:extLst>
              </p:cNvPr>
              <p:cNvSpPr txBox="1"/>
              <p:nvPr/>
            </p:nvSpPr>
            <p:spPr>
              <a:xfrm>
                <a:off x="6471921" y="1973606"/>
                <a:ext cx="4822804" cy="1337289"/>
              </a:xfrm>
              <a:prstGeom prst="rect">
                <a:avLst/>
              </a:prstGeom>
              <a:solidFill>
                <a:srgbClr val="FFA74F">
                  <a:alpha val="34118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Electric form factor: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1−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−…</m:t>
                    </m:r>
                  </m:oMath>
                </a14:m>
                <a:r>
                  <a:rPr lang="en-GB" dirty="0"/>
                  <a:t> </a:t>
                </a:r>
              </a:p>
              <a:p>
                <a:pPr algn="ctr"/>
                <a:r>
                  <a:rPr lang="en-GB" b="1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𝒑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GB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limLow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𝐥𝐢𝐦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𝑸</m:t>
                                </m:r>
                              </m:e>
                              <m:sup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ad>
                          <m:radPr>
                            <m:degHide m:val="on"/>
                            <m:ctrlPr>
                              <a:rPr lang="en-GB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𝟔</m:t>
                            </m:r>
                            <m:f>
                              <m:f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𝑮</m:t>
                                    </m:r>
                                  </m:e>
                                  <m:sub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𝑬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</m:e>
                                      <m:sup>
                                        <m:r>
                                          <a:rPr lang="en-GB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𝒅</m:t>
                                </m:r>
                                <m:sSup>
                                  <m:sSupPr>
                                    <m:ctrlPr>
                                      <a:rPr lang="en-GB" b="1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𝑸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func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0B24C6-0E95-42A8-A7A7-8D2E399EC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21" y="1973606"/>
                <a:ext cx="4822804" cy="1337289"/>
              </a:xfrm>
              <a:prstGeom prst="rect">
                <a:avLst/>
              </a:prstGeom>
              <a:blipFill>
                <a:blip r:embed="rId5"/>
                <a:stretch>
                  <a:fillRect t="-271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E257D-EAAB-4653-9EA7-49CEADD17D78}"/>
                  </a:ext>
                </a:extLst>
              </p:cNvPr>
              <p:cNvSpPr txBox="1"/>
              <p:nvPr/>
            </p:nvSpPr>
            <p:spPr>
              <a:xfrm>
                <a:off x="3703014" y="4063532"/>
                <a:ext cx="2423466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~4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/2)</m:t>
                              </m:r>
                            </m:e>
                          </m:func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E257D-EAAB-4653-9EA7-49CEADD17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3014" y="4063532"/>
                <a:ext cx="2423466" cy="646331"/>
              </a:xfrm>
              <a:prstGeom prst="rect">
                <a:avLst/>
              </a:prstGeom>
              <a:blipFill>
                <a:blip r:embed="rId6"/>
                <a:stretch>
                  <a:fillRect t="-11111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527711-4064-4CC1-8FD5-B5E02C6B734F}"/>
                  </a:ext>
                </a:extLst>
              </p:cNvPr>
              <p:cNvSpPr txBox="1"/>
              <p:nvPr/>
            </p:nvSpPr>
            <p:spPr>
              <a:xfrm>
                <a:off x="6471921" y="4078219"/>
                <a:ext cx="4822804" cy="137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Rosenbluth separation: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sym typeface="Wingdings" panose="05000000000000000000" pitchFamily="2" charset="2"/>
                  </a:rPr>
                  <a:t>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Bell MT" panose="020205030603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</a:rPr>
                  <a:t>Measuring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GB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en-GB" sz="18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l-G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</m:den>
                        </m:f>
                      </m:e>
                    </m:d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 with regards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while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keeping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 constant</a:t>
                </a:r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527711-4064-4CC1-8FD5-B5E02C6B7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21" y="4078219"/>
                <a:ext cx="4822804" cy="1378800"/>
              </a:xfrm>
              <a:prstGeom prst="rect">
                <a:avLst/>
              </a:prstGeom>
              <a:blipFill>
                <a:blip r:embed="rId7"/>
                <a:stretch>
                  <a:fillRect l="-757" t="-2193" b="-30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1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929A-72A2-4639-87B3-FCB4A905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Ultra Low Q</a:t>
            </a:r>
            <a:r>
              <a:rPr lang="en-US" dirty="0">
                <a:latin typeface="Bell MT" panose="02020503060305020303" pitchFamily="18" charset="0"/>
                <a:cs typeface="Calibri" panose="020F0502020204030204" pitchFamily="34" charset="0"/>
              </a:rPr>
              <a:t>² (ULQ2) experiment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8A0FC-5C6C-41E8-91B1-C801105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D6E2A-A963-48C8-A4CE-EAC32E05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CNS International </a:t>
            </a:r>
            <a:r>
              <a:rPr lang="en-US" sz="1400" dirty="0">
                <a:latin typeface="Bell MT" panose="02020503060305020303" pitchFamily="18" charset="0"/>
              </a:rPr>
              <a:t>Summer School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91F90-386B-4256-B53F-12F08F72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4</a:t>
            </a:fld>
            <a:endParaRPr lang="fr-FR" sz="1400" dirty="0">
              <a:latin typeface="Bell MT" panose="02020503060305020303" pitchFamily="18" charset="0"/>
            </a:endParaRPr>
          </a:p>
        </p:txBody>
      </p:sp>
      <p:pic>
        <p:nvPicPr>
          <p:cNvPr id="10" name="pasted-image-small.png" descr="pasted-image-small.png">
            <a:extLst>
              <a:ext uri="{FF2B5EF4-FFF2-40B4-BE49-F238E27FC236}">
                <a16:creationId xmlns:a16="http://schemas.microsoft.com/office/drawing/2014/main" id="{C768B357-09B2-4AC7-8478-1745D271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9" t="10797" r="9513" b="4006"/>
          <a:stretch/>
        </p:blipFill>
        <p:spPr>
          <a:xfrm>
            <a:off x="6471742" y="1737360"/>
            <a:ext cx="5720258" cy="3942015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1" name="直線コネクタ 30">
            <a:extLst>
              <a:ext uri="{FF2B5EF4-FFF2-40B4-BE49-F238E27FC236}">
                <a16:creationId xmlns:a16="http://schemas.microsoft.com/office/drawing/2014/main" id="{A1113D4E-AA76-45DE-9130-3F8D6FE1EF41}"/>
              </a:ext>
            </a:extLst>
          </p:cNvPr>
          <p:cNvCxnSpPr>
            <a:cxnSpLocks/>
          </p:cNvCxnSpPr>
          <p:nvPr/>
        </p:nvCxnSpPr>
        <p:spPr>
          <a:xfrm flipH="1" flipV="1">
            <a:off x="6943244" y="1980360"/>
            <a:ext cx="4973320" cy="2381105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31">
            <a:extLst>
              <a:ext uri="{FF2B5EF4-FFF2-40B4-BE49-F238E27FC236}">
                <a16:creationId xmlns:a16="http://schemas.microsoft.com/office/drawing/2014/main" id="{F40B005C-F0D7-4F11-AA7D-5C6915371B8B}"/>
              </a:ext>
            </a:extLst>
          </p:cNvPr>
          <p:cNvSpPr/>
          <p:nvPr/>
        </p:nvSpPr>
        <p:spPr>
          <a:xfrm>
            <a:off x="7024524" y="1987862"/>
            <a:ext cx="1903797" cy="308587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13" name="直線コネクタ 32">
            <a:extLst>
              <a:ext uri="{FF2B5EF4-FFF2-40B4-BE49-F238E27FC236}">
                <a16:creationId xmlns:a16="http://schemas.microsoft.com/office/drawing/2014/main" id="{B86741FD-FB2F-42D8-A41A-AA514793A245}"/>
              </a:ext>
            </a:extLst>
          </p:cNvPr>
          <p:cNvCxnSpPr>
            <a:cxnSpLocks/>
          </p:cNvCxnSpPr>
          <p:nvPr/>
        </p:nvCxnSpPr>
        <p:spPr>
          <a:xfrm>
            <a:off x="6943244" y="2948229"/>
            <a:ext cx="4973320" cy="32752"/>
          </a:xfrm>
          <a:prstGeom prst="line">
            <a:avLst/>
          </a:prstGeom>
          <a:ln w="2540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33">
            <a:extLst>
              <a:ext uri="{FF2B5EF4-FFF2-40B4-BE49-F238E27FC236}">
                <a16:creationId xmlns:a16="http://schemas.microsoft.com/office/drawing/2014/main" id="{31896BE2-5309-46A2-8D79-3271B6B21DE4}"/>
              </a:ext>
            </a:extLst>
          </p:cNvPr>
          <p:cNvCxnSpPr>
            <a:cxnSpLocks/>
          </p:cNvCxnSpPr>
          <p:nvPr/>
        </p:nvCxnSpPr>
        <p:spPr>
          <a:xfrm flipV="1">
            <a:off x="9988635" y="1980359"/>
            <a:ext cx="0" cy="100062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34">
                <a:extLst>
                  <a:ext uri="{FF2B5EF4-FFF2-40B4-BE49-F238E27FC236}">
                    <a16:creationId xmlns:a16="http://schemas.microsoft.com/office/drawing/2014/main" id="{0D2FE544-506B-42C3-87C8-64CD03C793B2}"/>
                  </a:ext>
                </a:extLst>
              </p:cNvPr>
              <p:cNvSpPr/>
              <p:nvPr/>
            </p:nvSpPr>
            <p:spPr>
              <a:xfrm>
                <a:off x="9824045" y="2374705"/>
                <a:ext cx="140125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~2%</m:t>
                      </m:r>
                    </m:oMath>
                  </m:oMathPara>
                </a14:m>
                <a:endParaRPr lang="ja-JP" alt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34">
                <a:extLst>
                  <a:ext uri="{FF2B5EF4-FFF2-40B4-BE49-F238E27FC236}">
                    <a16:creationId xmlns:a16="http://schemas.microsoft.com/office/drawing/2014/main" id="{0D2FE544-506B-42C3-87C8-64CD03C79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045" y="2374705"/>
                <a:ext cx="14012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35">
                <a:extLst>
                  <a:ext uri="{FF2B5EF4-FFF2-40B4-BE49-F238E27FC236}">
                    <a16:creationId xmlns:a16="http://schemas.microsoft.com/office/drawing/2014/main" id="{4DCC6FC8-02DF-4C1E-9F4F-973F5E2EEC22}"/>
                  </a:ext>
                </a:extLst>
              </p:cNvPr>
              <p:cNvSpPr/>
              <p:nvPr/>
            </p:nvSpPr>
            <p:spPr>
              <a:xfrm>
                <a:off x="8925509" y="4347526"/>
                <a:ext cx="25960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dirty="0">
                    <a:latin typeface="Bell MT" panose="02020503060305020303" pitchFamily="18" charset="0"/>
                  </a:rPr>
                  <a:t>Mainz data </a:t>
                </a:r>
                <a:r>
                  <a:rPr lang="ja-JP" altLang="en-US">
                    <a:latin typeface="Bell MT" panose="02020503060305020303" pitchFamily="18" charset="0"/>
                  </a:rPr>
                  <a:t>(201</a:t>
                </a:r>
                <a:r>
                  <a:rPr lang="en-US" altLang="ja-JP" dirty="0">
                    <a:latin typeface="Bell MT" panose="02020503060305020303" pitchFamily="18" charset="0"/>
                  </a:rPr>
                  <a:t>0</a:t>
                </a:r>
                <a:r>
                  <a:rPr lang="ja-JP" altLang="en-US">
                    <a:latin typeface="Bell MT" panose="02020503060305020303" pitchFamily="18" charset="0"/>
                  </a:rPr>
                  <a:t>)</a:t>
                </a:r>
                <a:endParaRPr lang="ja-JP" altLang="en-US" dirty="0">
                  <a:latin typeface="Bell MT" panose="02020503060305020303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>
                    <a:latin typeface="Bell MT" panose="02020503060305020303" pitchFamily="18" charset="0"/>
                  </a:rPr>
                  <a:t> = 180 - 855 MeV</a:t>
                </a:r>
              </a:p>
            </p:txBody>
          </p:sp>
        </mc:Choice>
        <mc:Fallback xmlns="">
          <p:sp>
            <p:nvSpPr>
              <p:cNvPr id="16" name="正方形/長方形 35">
                <a:extLst>
                  <a:ext uri="{FF2B5EF4-FFF2-40B4-BE49-F238E27FC236}">
                    <a16:creationId xmlns:a16="http://schemas.microsoft.com/office/drawing/2014/main" id="{4DCC6FC8-02DF-4C1E-9F4F-973F5E2EE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509" y="4347526"/>
                <a:ext cx="2596093" cy="646331"/>
              </a:xfrm>
              <a:prstGeom prst="rect">
                <a:avLst/>
              </a:prstGeom>
              <a:blipFill>
                <a:blip r:embed="rId4"/>
                <a:stretch>
                  <a:fillRect t="-3846" b="-13462"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矢印コネクタ 36">
            <a:extLst>
              <a:ext uri="{FF2B5EF4-FFF2-40B4-BE49-F238E27FC236}">
                <a16:creationId xmlns:a16="http://schemas.microsoft.com/office/drawing/2014/main" id="{AEFF9671-2363-4327-80DF-1B936E5A7A94}"/>
              </a:ext>
            </a:extLst>
          </p:cNvPr>
          <p:cNvCxnSpPr>
            <a:cxnSpLocks/>
          </p:cNvCxnSpPr>
          <p:nvPr/>
        </p:nvCxnSpPr>
        <p:spPr>
          <a:xfrm>
            <a:off x="7024524" y="3849209"/>
            <a:ext cx="1900985" cy="0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B37070-D377-4BA4-B689-A14651E7EE4C}"/>
                  </a:ext>
                </a:extLst>
              </p:cNvPr>
              <p:cNvSpPr txBox="1"/>
              <p:nvPr/>
            </p:nvSpPr>
            <p:spPr>
              <a:xfrm rot="10800000">
                <a:off x="6276592" y="1430028"/>
                <a:ext cx="497316" cy="1518201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4B37070-D377-4BA4-B689-A14651E7E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6276592" y="1430028"/>
                <a:ext cx="497316" cy="1518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E6B82B2-D51F-45BF-A69F-9A8A0C135685}"/>
                  </a:ext>
                </a:extLst>
              </p:cNvPr>
              <p:cNvSpPr txBox="1"/>
              <p:nvPr/>
            </p:nvSpPr>
            <p:spPr>
              <a:xfrm>
                <a:off x="227694" y="2409654"/>
                <a:ext cx="6105566" cy="258532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Characteristics of the experiment: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sym typeface="Wingdings" panose="05000000000000000000" pitchFamily="2" charset="2"/>
                  </a:rPr>
                  <a:t>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GB" sz="1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GB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GB" sz="18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 for extremely small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:</a:t>
                </a:r>
              </a:p>
              <a:p>
                <a:pPr algn="ctr"/>
                <a:r>
                  <a:rPr lang="en-GB" dirty="0">
                    <a:latin typeface="Bell MT" panose="02020503060305020303" pitchFamily="18" charset="0"/>
                  </a:rPr>
                  <a:t> 0.0003 (GeV/c)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²</a:t>
                </a:r>
                <a:r>
                  <a:rPr lang="en-GB" dirty="0">
                    <a:latin typeface="Bell MT" panose="02020503060305020303" pitchFamily="18" charset="0"/>
                  </a:rPr>
                  <a:t>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</a:t>
                </a:r>
                <a:r>
                  <a:rPr lang="en-GB" dirty="0">
                    <a:latin typeface="Bell MT" panose="02020503060305020303" pitchFamily="18" charset="0"/>
                  </a:rPr>
                  <a:t> 0.008 (GeV/c)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²</a:t>
                </a:r>
                <a:r>
                  <a:rPr lang="en-GB" dirty="0">
                    <a:latin typeface="Bell MT" panose="02020503060305020303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b="1" u="sng" dirty="0">
                    <a:latin typeface="Bell MT" panose="02020503060305020303" pitchFamily="18" charset="0"/>
                  </a:rPr>
                  <a:t>Lowest beam energy for electron scattering</a:t>
                </a:r>
                <a:r>
                  <a:rPr lang="en-GB" dirty="0">
                    <a:latin typeface="Bell MT" panose="02020503060305020303" pitchFamily="18" charset="0"/>
                  </a:rPr>
                  <a:t>: </a:t>
                </a:r>
              </a:p>
              <a:p>
                <a:r>
                  <a:rPr lang="en-GB" dirty="0">
                    <a:latin typeface="Bell MT" panose="02020503060305020303" pitchFamily="18" charset="0"/>
                  </a:rPr>
                  <a:t>	                         20 MeV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</a:t>
                </a:r>
                <a:r>
                  <a:rPr lang="en-GB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dirty="0">
                    <a:latin typeface="Bell MT" panose="02020503060305020303" pitchFamily="18" charset="0"/>
                  </a:rPr>
                  <a:t>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 60 MeV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Large range of available angles :</a:t>
                </a:r>
              </a:p>
              <a:p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                                 30°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 150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°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Absolute cross-section measurement with 0.1% accuracy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Polyethylene (CH2) target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E6B82B2-D51F-45BF-A69F-9A8A0C135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4" y="2409654"/>
                <a:ext cx="6105566" cy="2585323"/>
              </a:xfrm>
              <a:prstGeom prst="rect">
                <a:avLst/>
              </a:prstGeom>
              <a:blipFill>
                <a:blip r:embed="rId6"/>
                <a:stretch>
                  <a:fillRect l="-498" t="-1174" r="-199" b="-25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3E4D0E78-CE6B-46F0-91A7-33E351B9F0FF}"/>
              </a:ext>
            </a:extLst>
          </p:cNvPr>
          <p:cNvSpPr txBox="1"/>
          <p:nvPr/>
        </p:nvSpPr>
        <p:spPr>
          <a:xfrm>
            <a:off x="7223639" y="3169151"/>
            <a:ext cx="1451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BD582C"/>
                </a:solidFill>
                <a:latin typeface="Bell MT" panose="02020503060305020303" pitchFamily="18" charset="0"/>
              </a:rPr>
              <a:t>ULQ2 exp.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F84C0-F971-461F-B8DD-5B40AA90E1E1}"/>
              </a:ext>
            </a:extLst>
          </p:cNvPr>
          <p:cNvSpPr txBox="1"/>
          <p:nvPr/>
        </p:nvSpPr>
        <p:spPr>
          <a:xfrm>
            <a:off x="7024524" y="5655285"/>
            <a:ext cx="4892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ell MT" panose="02020503060305020303" pitchFamily="18" charset="0"/>
              </a:rPr>
              <a:t>Momentum transfer range during the experiment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</a:t>
            </a:r>
            <a:r>
              <a:rPr lang="en-US" altLang="ja-JP" sz="1400" dirty="0">
                <a:latin typeface="Bell MT" panose="02020503060305020303" pitchFamily="18" charset="0"/>
              </a:rPr>
              <a:t> 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10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929A-72A2-4639-87B3-FCB4A905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Absolute cross-section measurement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8A0FC-5C6C-41E8-91B1-C801105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D6E2A-A963-48C8-A4CE-EAC32E05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CNS International </a:t>
            </a:r>
            <a:r>
              <a:rPr lang="en-US" sz="1400" dirty="0">
                <a:latin typeface="Bell MT" panose="02020503060305020303" pitchFamily="18" charset="0"/>
              </a:rPr>
              <a:t>Summer School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91F90-386B-4256-B53F-12F08F72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5</a:t>
            </a:fld>
            <a:endParaRPr lang="fr-FR" sz="14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77B572-3BCD-4F33-9017-399D9528C474}"/>
                  </a:ext>
                </a:extLst>
              </p:cNvPr>
              <p:cNvSpPr txBox="1"/>
              <p:nvPr/>
            </p:nvSpPr>
            <p:spPr>
              <a:xfrm>
                <a:off x="264815" y="2254392"/>
                <a:ext cx="5482629" cy="2832122"/>
              </a:xfrm>
              <a:prstGeom prst="rect">
                <a:avLst/>
              </a:prstGeom>
              <a:solidFill>
                <a:srgbClr val="FFA74F">
                  <a:alpha val="33000"/>
                </a:srgbClr>
              </a:solidFill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Measurement of cross-section of e</a:t>
                </a:r>
                <a:r>
                  <a:rPr lang="en-GB" u="sng" dirty="0">
                    <a:latin typeface="Bell MT" panose="02020503060305020303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-X scattering</a:t>
                </a:r>
                <a:r>
                  <a:rPr lang="en-GB" u="sng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𝛺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</m:sub>
                          </m:sSub>
                          <m:r>
                            <a:rPr lang="en-GB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m:oMathPara>
                </a14:m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GB" sz="2400" b="1" dirty="0">
                  <a:sym typeface="Wingdings" panose="05000000000000000000" pitchFamily="2" charset="2"/>
                </a:endParaRPr>
              </a:p>
              <a:p>
                <a:pPr algn="ctr"/>
                <a:r>
                  <a:rPr lang="en-GB" sz="2400" b="1" dirty="0">
                    <a:sym typeface="Wingdings" panose="05000000000000000000" pitchFamily="2" charset="2"/>
                  </a:rPr>
                  <a:t></a:t>
                </a:r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l-G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𝜴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GB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num>
                              <m:den>
                                <m: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r>
                                  <a:rPr lang="el-G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𝜴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GB" sz="1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GB" u="sng" dirty="0">
                  <a:latin typeface="Bell MT" panose="02020503060305020303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77B572-3BCD-4F33-9017-399D9528C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5" y="2254392"/>
                <a:ext cx="5482629" cy="2832122"/>
              </a:xfrm>
              <a:prstGeom prst="rect">
                <a:avLst/>
              </a:prstGeom>
              <a:blipFill>
                <a:blip r:embed="rId2"/>
                <a:stretch>
                  <a:fillRect t="-107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77FCE44-BA39-4E2C-B186-AE9E0ABE349B}"/>
              </a:ext>
            </a:extLst>
          </p:cNvPr>
          <p:cNvSpPr/>
          <p:nvPr/>
        </p:nvSpPr>
        <p:spPr>
          <a:xfrm>
            <a:off x="3211635" y="2527587"/>
            <a:ext cx="754144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7091D0-E421-4B04-9DDE-3FA34C37692E}"/>
              </a:ext>
            </a:extLst>
          </p:cNvPr>
          <p:cNvSpPr txBox="1"/>
          <p:nvPr/>
        </p:nvSpPr>
        <p:spPr>
          <a:xfrm>
            <a:off x="3843232" y="2527587"/>
            <a:ext cx="1659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Event number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082D73-63B0-4E70-82D6-34C020A50D01}"/>
              </a:ext>
            </a:extLst>
          </p:cNvPr>
          <p:cNvSpPr/>
          <p:nvPr/>
        </p:nvSpPr>
        <p:spPr>
          <a:xfrm>
            <a:off x="2548062" y="2889610"/>
            <a:ext cx="446268" cy="3651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71B0E-A22F-4635-B70D-9968E5309614}"/>
              </a:ext>
            </a:extLst>
          </p:cNvPr>
          <p:cNvSpPr txBox="1"/>
          <p:nvPr/>
        </p:nvSpPr>
        <p:spPr>
          <a:xfrm>
            <a:off x="2103786" y="3244199"/>
            <a:ext cx="113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Bell MT" panose="02020503060305020303" pitchFamily="18" charset="0"/>
              </a:rPr>
              <a:t>Beam 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Bell MT" panose="02020503060305020303" pitchFamily="18" charset="0"/>
              </a:rPr>
              <a:t>dose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5E8BF1-1A07-4A3F-BB1B-3948149D7ED2}"/>
              </a:ext>
            </a:extLst>
          </p:cNvPr>
          <p:cNvSpPr/>
          <p:nvPr/>
        </p:nvSpPr>
        <p:spPr>
          <a:xfrm>
            <a:off x="3371402" y="2905922"/>
            <a:ext cx="446268" cy="3651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E4E8D2-AD2E-48F6-B13B-28D3F9E9EAD2}"/>
              </a:ext>
            </a:extLst>
          </p:cNvPr>
          <p:cNvSpPr txBox="1"/>
          <p:nvPr/>
        </p:nvSpPr>
        <p:spPr>
          <a:xfrm>
            <a:off x="3037851" y="3253753"/>
            <a:ext cx="152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Bell MT" panose="02020503060305020303" pitchFamily="18" charset="0"/>
              </a:rPr>
              <a:t>Target 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  <a:latin typeface="Bell MT" panose="02020503060305020303" pitchFamily="18" charset="0"/>
              </a:rPr>
              <a:t>number (cm</a:t>
            </a:r>
            <a:r>
              <a:rPr lang="en-US" sz="1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¯</a:t>
            </a:r>
            <a:r>
              <a:rPr lang="en-US" sz="1600" b="1" dirty="0">
                <a:solidFill>
                  <a:srgbClr val="00B0F0"/>
                </a:solidFill>
                <a:latin typeface="Bell MT" panose="02020503060305020303" pitchFamily="18" charset="0"/>
                <a:cs typeface="Calibri" panose="020F0502020204030204" pitchFamily="34" charset="0"/>
              </a:rPr>
              <a:t>²)</a:t>
            </a:r>
            <a:endParaRPr lang="en-US" sz="1600" b="1" dirty="0">
              <a:solidFill>
                <a:srgbClr val="00B0F0"/>
              </a:solidFill>
              <a:latin typeface="Bell MT" panose="02020503060305020303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F776FB-0E3A-41EC-89FA-20331BFCBBF2}"/>
              </a:ext>
            </a:extLst>
          </p:cNvPr>
          <p:cNvSpPr/>
          <p:nvPr/>
        </p:nvSpPr>
        <p:spPr>
          <a:xfrm>
            <a:off x="4193038" y="2889610"/>
            <a:ext cx="446268" cy="36512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D06868-6D54-4ECE-968E-E14597171B78}"/>
              </a:ext>
            </a:extLst>
          </p:cNvPr>
          <p:cNvSpPr txBox="1"/>
          <p:nvPr/>
        </p:nvSpPr>
        <p:spPr>
          <a:xfrm>
            <a:off x="4322008" y="3232201"/>
            <a:ext cx="144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Bell MT" panose="02020503060305020303" pitchFamily="18" charset="0"/>
              </a:rPr>
              <a:t>Detector </a:t>
            </a:r>
          </a:p>
          <a:p>
            <a:pPr algn="ctr"/>
            <a:r>
              <a:rPr lang="en-US" sz="1600" b="1" dirty="0">
                <a:solidFill>
                  <a:srgbClr val="FFC000"/>
                </a:solidFill>
                <a:latin typeface="Bell MT" panose="02020503060305020303" pitchFamily="18" charset="0"/>
              </a:rPr>
              <a:t>solid angle</a:t>
            </a:r>
            <a:endParaRPr lang="en-US" sz="1400" b="1" dirty="0">
              <a:solidFill>
                <a:srgbClr val="FFC000"/>
              </a:solidFill>
              <a:latin typeface="Bell MT" panose="02020503060305020303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74421C-CAC9-4950-B8AA-86AB5F0D1B9A}"/>
              </a:ext>
            </a:extLst>
          </p:cNvPr>
          <p:cNvSpPr/>
          <p:nvPr/>
        </p:nvSpPr>
        <p:spPr>
          <a:xfrm>
            <a:off x="3857749" y="3935504"/>
            <a:ext cx="1206631" cy="10058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C1B8DE9-DD89-4C16-B135-5A7B56B555E4}"/>
              </a:ext>
            </a:extLst>
          </p:cNvPr>
          <p:cNvSpPr txBox="1"/>
          <p:nvPr/>
        </p:nvSpPr>
        <p:spPr>
          <a:xfrm>
            <a:off x="5009201" y="4146064"/>
            <a:ext cx="79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Well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known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3F294E-CB2F-47E9-B851-40ACD9215F57}"/>
              </a:ext>
            </a:extLst>
          </p:cNvPr>
          <p:cNvSpPr/>
          <p:nvPr/>
        </p:nvSpPr>
        <p:spPr>
          <a:xfrm>
            <a:off x="2767367" y="4400666"/>
            <a:ext cx="980742" cy="3651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E557FF-81CF-4BA8-B9BD-BBEE127E50AF}"/>
              </a:ext>
            </a:extLst>
          </p:cNvPr>
          <p:cNvSpPr txBox="1"/>
          <p:nvPr/>
        </p:nvSpPr>
        <p:spPr>
          <a:xfrm>
            <a:off x="2370668" y="4756237"/>
            <a:ext cx="1839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F0"/>
                </a:solidFill>
                <a:latin typeface="Bell MT" panose="02020503060305020303" pitchFamily="18" charset="0"/>
              </a:rPr>
              <a:t>Ratio of H and C</a:t>
            </a:r>
          </a:p>
        </p:txBody>
      </p:sp>
      <p:pic>
        <p:nvPicPr>
          <p:cNvPr id="41" name="図 28">
            <a:extLst>
              <a:ext uri="{FF2B5EF4-FFF2-40B4-BE49-F238E27FC236}">
                <a16:creationId xmlns:a16="http://schemas.microsoft.com/office/drawing/2014/main" id="{7D6F2DAF-7BCA-4FA8-BA0E-7D4C7EBDF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-1" b="8371"/>
          <a:stretch/>
        </p:blipFill>
        <p:spPr>
          <a:xfrm>
            <a:off x="6076649" y="1737360"/>
            <a:ext cx="5649532" cy="37476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32">
                <a:extLst>
                  <a:ext uri="{FF2B5EF4-FFF2-40B4-BE49-F238E27FC236}">
                    <a16:creationId xmlns:a16="http://schemas.microsoft.com/office/drawing/2014/main" id="{A8776A3A-5AC8-4B93-ABAD-AB5461FD63B0}"/>
                  </a:ext>
                </a:extLst>
              </p:cNvPr>
              <p:cNvSpPr txBox="1"/>
              <p:nvPr/>
            </p:nvSpPr>
            <p:spPr>
              <a:xfrm>
                <a:off x="6808633" y="2065685"/>
                <a:ext cx="179278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/>
                          </a:rPr>
                          <m:t>e</m:t>
                        </m:r>
                      </m:sub>
                    </m:sSub>
                    <m:r>
                      <a:rPr lang="en-US" altLang="ja-JP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6</m:t>
                    </m:r>
                    <m:r>
                      <a:rPr lang="en-US" altLang="ja-JP" sz="2000" b="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altLang="ja-JP" sz="2000" b="0" i="1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ja-JP" altLang="en-US" sz="2000" dirty="0">
                    <a:latin typeface="Bell MT" panose="02020503060305020303" pitchFamily="18" charset="0"/>
                  </a:rPr>
                  <a:t> </a:t>
                </a:r>
                <a:endParaRPr lang="en-US" altLang="ja-JP" sz="2000" dirty="0">
                  <a:latin typeface="Bell MT" panose="02020503060305020303" pitchFamily="18" charset="0"/>
                </a:endParaRPr>
              </a:p>
              <a:p>
                <a:r>
                  <a:rPr lang="en-US" altLang="ja-JP" sz="2000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𝜃</m:t>
                    </m:r>
                    <m:r>
                      <a:rPr lang="en-US" altLang="ja-JP" sz="20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100° </m:t>
                    </m:r>
                  </m:oMath>
                </a14:m>
                <a:r>
                  <a:rPr lang="ja-JP" altLang="en-US" sz="2000" dirty="0">
                    <a:latin typeface="Bell MT" panose="020205030603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テキスト ボックス 32">
                <a:extLst>
                  <a:ext uri="{FF2B5EF4-FFF2-40B4-BE49-F238E27FC236}">
                    <a16:creationId xmlns:a16="http://schemas.microsoft.com/office/drawing/2014/main" id="{A8776A3A-5AC8-4B93-ABAD-AB5461FD6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633" y="2065685"/>
                <a:ext cx="179278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テキスト ボックス 32">
            <a:extLst>
              <a:ext uri="{FF2B5EF4-FFF2-40B4-BE49-F238E27FC236}">
                <a16:creationId xmlns:a16="http://schemas.microsoft.com/office/drawing/2014/main" id="{F403D003-2DBF-4CA6-A525-A81431E674E0}"/>
              </a:ext>
            </a:extLst>
          </p:cNvPr>
          <p:cNvSpPr txBox="1"/>
          <p:nvPr/>
        </p:nvSpPr>
        <p:spPr>
          <a:xfrm>
            <a:off x="8267417" y="2894861"/>
            <a:ext cx="254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000" b="1" dirty="0">
                <a:latin typeface="Bell MT" panose="02020503060305020303" pitchFamily="18" charset="0"/>
              </a:rPr>
              <a:t>e-H                     e-C</a:t>
            </a:r>
            <a:endParaRPr lang="ja-JP" altLang="en-US" sz="2000" b="1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32">
                <a:extLst>
                  <a:ext uri="{FF2B5EF4-FFF2-40B4-BE49-F238E27FC236}">
                    <a16:creationId xmlns:a16="http://schemas.microsoft.com/office/drawing/2014/main" id="{42802E7A-A869-46DC-9F07-E672CCB31734}"/>
                  </a:ext>
                </a:extLst>
              </p:cNvPr>
              <p:cNvSpPr txBox="1"/>
              <p:nvPr/>
            </p:nvSpPr>
            <p:spPr>
              <a:xfrm>
                <a:off x="8443093" y="2012909"/>
                <a:ext cx="2396253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𝛺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0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1" name="テキスト ボックス 32">
                <a:extLst>
                  <a:ext uri="{FF2B5EF4-FFF2-40B4-BE49-F238E27FC236}">
                    <a16:creationId xmlns:a16="http://schemas.microsoft.com/office/drawing/2014/main" id="{42802E7A-A869-46DC-9F07-E672CCB31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093" y="2012909"/>
                <a:ext cx="2396253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7CC799-9ED7-4DCE-85C8-0D91F65AEA30}"/>
                  </a:ext>
                </a:extLst>
              </p:cNvPr>
              <p:cNvSpPr txBox="1"/>
              <p:nvPr/>
            </p:nvSpPr>
            <p:spPr>
              <a:xfrm>
                <a:off x="8316395" y="4245982"/>
                <a:ext cx="2705226" cy="832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b="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GB" b="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en-GB" b="0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GB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/2)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n-GB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7CC799-9ED7-4DCE-85C8-0D91F65A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95" y="4245982"/>
                <a:ext cx="2705226" cy="8322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50C509AC-B9BF-47EA-8677-1E49A8C72F70}"/>
              </a:ext>
            </a:extLst>
          </p:cNvPr>
          <p:cNvSpPr/>
          <p:nvPr/>
        </p:nvSpPr>
        <p:spPr>
          <a:xfrm>
            <a:off x="9879861" y="4736133"/>
            <a:ext cx="487680" cy="367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58BBF2-CFF2-4C8C-9A15-A5E95C83EE9F}"/>
              </a:ext>
            </a:extLst>
          </p:cNvPr>
          <p:cNvSpPr txBox="1"/>
          <p:nvPr/>
        </p:nvSpPr>
        <p:spPr>
          <a:xfrm>
            <a:off x="10810858" y="4463092"/>
            <a:ext cx="84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Bell MT" panose="02020503060305020303" pitchFamily="18" charset="0"/>
              </a:rPr>
              <a:t>Target mass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BCAEBE-4AC9-486A-B8D0-FE4FC8FFEE8D}"/>
              </a:ext>
            </a:extLst>
          </p:cNvPr>
          <p:cNvSpPr txBox="1"/>
          <p:nvPr/>
        </p:nvSpPr>
        <p:spPr>
          <a:xfrm rot="10800000">
            <a:off x="5697173" y="2423882"/>
            <a:ext cx="553998" cy="18916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>
                <a:latin typeface="Bell MT" panose="02020503060305020303" pitchFamily="18" charset="0"/>
              </a:rPr>
              <a:t>Events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ED1319A-36AB-45C3-BDAF-266EC0CA8FC0}"/>
              </a:ext>
            </a:extLst>
          </p:cNvPr>
          <p:cNvSpPr txBox="1"/>
          <p:nvPr/>
        </p:nvSpPr>
        <p:spPr>
          <a:xfrm rot="16200000">
            <a:off x="9204598" y="4528842"/>
            <a:ext cx="553998" cy="20770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2400" b="1" dirty="0">
                <a:latin typeface="Bell MT" panose="02020503060305020303" pitchFamily="18" charset="0"/>
              </a:rPr>
              <a:t>Energy (MeV)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A9175-A48D-4184-B3F2-6A9B0BF4E8B4}"/>
              </a:ext>
            </a:extLst>
          </p:cNvPr>
          <p:cNvSpPr txBox="1"/>
          <p:nvPr/>
        </p:nvSpPr>
        <p:spPr>
          <a:xfrm>
            <a:off x="5857187" y="5726155"/>
            <a:ext cx="6334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ell MT" panose="02020503060305020303" pitchFamily="18" charset="0"/>
              </a:rPr>
              <a:t>Scattered electron energy of a</a:t>
            </a:r>
            <a:r>
              <a:rPr lang="en-US" sz="1600" dirty="0">
                <a:latin typeface="Bell MT" panose="02020503060305020303" pitchFamily="18" charset="0"/>
                <a:cs typeface="Calibri" panose="020F0502020204030204" pitchFamily="34" charset="0"/>
              </a:rPr>
              <a:t> 60-MeV energy beam on a CH₂ target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 </a:t>
            </a:r>
            <a:r>
              <a:rPr lang="en-US" altLang="ja-JP" sz="1400" dirty="0">
                <a:latin typeface="Bell MT" panose="02020503060305020303" pitchFamily="18" charset="0"/>
              </a:rPr>
              <a:t>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7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929A-72A2-4639-87B3-FCB4A905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Spectrometer and detectors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8A0FC-5C6C-41E8-91B1-C801105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D6E2A-A963-48C8-A4CE-EAC32E05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CNS International </a:t>
            </a:r>
            <a:r>
              <a:rPr lang="en-US" sz="1400" dirty="0">
                <a:latin typeface="Bell MT" panose="02020503060305020303" pitchFamily="18" charset="0"/>
              </a:rPr>
              <a:t>Summer School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91F90-386B-4256-B53F-12F08F72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6</a:t>
            </a:fld>
            <a:endParaRPr lang="fr-FR" sz="1400" dirty="0">
              <a:latin typeface="Bell MT" panose="02020503060305020303" pitchFamily="18" charset="0"/>
            </a:endParaRPr>
          </a:p>
        </p:txBody>
      </p:sp>
      <p:pic>
        <p:nvPicPr>
          <p:cNvPr id="42" name="図 103">
            <a:extLst>
              <a:ext uri="{FF2B5EF4-FFF2-40B4-BE49-F238E27FC236}">
                <a16:creationId xmlns:a16="http://schemas.microsoft.com/office/drawing/2014/main" id="{1350A8FE-94E5-43E2-BEAF-70121B9F27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8276" r="11359" b="4174"/>
          <a:stretch/>
        </p:blipFill>
        <p:spPr>
          <a:xfrm>
            <a:off x="912421" y="1760427"/>
            <a:ext cx="3870096" cy="3953132"/>
          </a:xfrm>
          <a:prstGeom prst="rect">
            <a:avLst/>
          </a:prstGeom>
        </p:spPr>
      </p:pic>
      <p:pic>
        <p:nvPicPr>
          <p:cNvPr id="43" name="図 107">
            <a:extLst>
              <a:ext uri="{FF2B5EF4-FFF2-40B4-BE49-F238E27FC236}">
                <a16:creationId xmlns:a16="http://schemas.microsoft.com/office/drawing/2014/main" id="{89F5EDBF-49B3-41D5-9C07-EE3099E352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10625" r="32572" b="15036"/>
          <a:stretch/>
        </p:blipFill>
        <p:spPr>
          <a:xfrm>
            <a:off x="3435430" y="1985530"/>
            <a:ext cx="2289849" cy="185509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5" name="直線矢印コネクタ 13">
            <a:extLst>
              <a:ext uri="{FF2B5EF4-FFF2-40B4-BE49-F238E27FC236}">
                <a16:creationId xmlns:a16="http://schemas.microsoft.com/office/drawing/2014/main" id="{3C77BCE5-7A9C-4777-B7BB-A15AD33734AE}"/>
              </a:ext>
            </a:extLst>
          </p:cNvPr>
          <p:cNvCxnSpPr>
            <a:cxnSpLocks/>
          </p:cNvCxnSpPr>
          <p:nvPr/>
        </p:nvCxnSpPr>
        <p:spPr>
          <a:xfrm flipV="1">
            <a:off x="4854584" y="2845956"/>
            <a:ext cx="713622" cy="86772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14">
            <a:extLst>
              <a:ext uri="{FF2B5EF4-FFF2-40B4-BE49-F238E27FC236}">
                <a16:creationId xmlns:a16="http://schemas.microsoft.com/office/drawing/2014/main" id="{4007E83A-1205-4C7A-B35C-35B0D0600D1D}"/>
              </a:ext>
            </a:extLst>
          </p:cNvPr>
          <p:cNvSpPr/>
          <p:nvPr/>
        </p:nvSpPr>
        <p:spPr>
          <a:xfrm>
            <a:off x="1339562" y="2398138"/>
            <a:ext cx="419905" cy="42407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cxnSp>
        <p:nvCxnSpPr>
          <p:cNvPr id="47" name="直線コネクタ 16">
            <a:extLst>
              <a:ext uri="{FF2B5EF4-FFF2-40B4-BE49-F238E27FC236}">
                <a16:creationId xmlns:a16="http://schemas.microsoft.com/office/drawing/2014/main" id="{4AFD44AB-686A-4D75-8978-2990BB7901A8}"/>
              </a:ext>
            </a:extLst>
          </p:cNvPr>
          <p:cNvCxnSpPr>
            <a:cxnSpLocks/>
            <a:stCxn id="46" idx="0"/>
            <a:endCxn id="43" idx="0"/>
          </p:cNvCxnSpPr>
          <p:nvPr/>
        </p:nvCxnSpPr>
        <p:spPr>
          <a:xfrm flipV="1">
            <a:off x="1549515" y="1985530"/>
            <a:ext cx="3030840" cy="412608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3">
            <a:extLst>
              <a:ext uri="{FF2B5EF4-FFF2-40B4-BE49-F238E27FC236}">
                <a16:creationId xmlns:a16="http://schemas.microsoft.com/office/drawing/2014/main" id="{7BC58ECA-A4F1-4DBA-9220-9F7DAAAB6E0E}"/>
              </a:ext>
            </a:extLst>
          </p:cNvPr>
          <p:cNvCxnSpPr>
            <a:cxnSpLocks/>
          </p:cNvCxnSpPr>
          <p:nvPr/>
        </p:nvCxnSpPr>
        <p:spPr>
          <a:xfrm>
            <a:off x="1553701" y="2852072"/>
            <a:ext cx="2657719" cy="97328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4">
            <a:extLst>
              <a:ext uri="{FF2B5EF4-FFF2-40B4-BE49-F238E27FC236}">
                <a16:creationId xmlns:a16="http://schemas.microsoft.com/office/drawing/2014/main" id="{C7B91420-A1F1-46D5-8447-B31FA2B9B545}"/>
              </a:ext>
            </a:extLst>
          </p:cNvPr>
          <p:cNvCxnSpPr>
            <a:cxnSpLocks/>
          </p:cNvCxnSpPr>
          <p:nvPr/>
        </p:nvCxnSpPr>
        <p:spPr>
          <a:xfrm flipH="1" flipV="1">
            <a:off x="3429469" y="2398137"/>
            <a:ext cx="1941402" cy="14319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68">
                <a:extLst>
                  <a:ext uri="{FF2B5EF4-FFF2-40B4-BE49-F238E27FC236}">
                    <a16:creationId xmlns:a16="http://schemas.microsoft.com/office/drawing/2014/main" id="{0248E4C9-3B04-460A-A3B0-564987400D5C}"/>
                  </a:ext>
                </a:extLst>
              </p:cNvPr>
              <p:cNvSpPr txBox="1"/>
              <p:nvPr/>
            </p:nvSpPr>
            <p:spPr>
              <a:xfrm>
                <a:off x="1995849" y="2194258"/>
                <a:ext cx="1604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テキスト ボックス 68">
                <a:extLst>
                  <a:ext uri="{FF2B5EF4-FFF2-40B4-BE49-F238E27FC236}">
                    <a16:creationId xmlns:a16="http://schemas.microsoft.com/office/drawing/2014/main" id="{0248E4C9-3B04-460A-A3B0-56498740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49" y="2194258"/>
                <a:ext cx="16045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69">
                <a:extLst>
                  <a:ext uri="{FF2B5EF4-FFF2-40B4-BE49-F238E27FC236}">
                    <a16:creationId xmlns:a16="http://schemas.microsoft.com/office/drawing/2014/main" id="{C66BD2D7-8AC5-479D-9C0A-D8B7A14DEDE4}"/>
                  </a:ext>
                </a:extLst>
              </p:cNvPr>
              <p:cNvSpPr txBox="1"/>
              <p:nvPr/>
            </p:nvSpPr>
            <p:spPr>
              <a:xfrm>
                <a:off x="4500389" y="3830065"/>
                <a:ext cx="146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altLang="ja-JP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altLang="ja-JP" sz="2800" b="1">
                          <a:solidFill>
                            <a:srgbClr val="FFC000"/>
                          </a:solidFill>
                          <a:latin typeface="Cambria Math"/>
                        </a:rPr>
                        <m:t>𝚫</m:t>
                      </m:r>
                      <m:r>
                        <a:rPr lang="en-US" altLang="ja-JP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ja-JP" altLang="en-US" sz="11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69">
                <a:extLst>
                  <a:ext uri="{FF2B5EF4-FFF2-40B4-BE49-F238E27FC236}">
                    <a16:creationId xmlns:a16="http://schemas.microsoft.com/office/drawing/2014/main" id="{C66BD2D7-8AC5-479D-9C0A-D8B7A14DE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89" y="3830065"/>
                <a:ext cx="14612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82">
            <a:extLst>
              <a:ext uri="{FF2B5EF4-FFF2-40B4-BE49-F238E27FC236}">
                <a16:creationId xmlns:a16="http://schemas.microsoft.com/office/drawing/2014/main" id="{A2839726-F7AC-4EFE-B89A-2DEECFBC92C7}"/>
              </a:ext>
            </a:extLst>
          </p:cNvPr>
          <p:cNvSpPr txBox="1"/>
          <p:nvPr/>
        </p:nvSpPr>
        <p:spPr>
          <a:xfrm>
            <a:off x="4291631" y="5516098"/>
            <a:ext cx="140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Bell MT" panose="02020503060305020303" pitchFamily="18" charset="0"/>
              </a:rPr>
              <a:t>e</a:t>
            </a:r>
            <a:r>
              <a:rPr lang="en-US" altLang="ja-JP" sz="2400" baseline="30000" dirty="0">
                <a:solidFill>
                  <a:srgbClr val="FF0000"/>
                </a:solidFill>
                <a:latin typeface="Bell MT" panose="02020503060305020303" pitchFamily="18" charset="0"/>
              </a:rPr>
              <a:t>- </a:t>
            </a:r>
            <a:r>
              <a:rPr lang="en-US" altLang="ja-JP" sz="2400" dirty="0">
                <a:solidFill>
                  <a:srgbClr val="FF0000"/>
                </a:solidFill>
                <a:latin typeface="Bell MT" panose="02020503060305020303" pitchFamily="18" charset="0"/>
              </a:rPr>
              <a:t>beam</a:t>
            </a:r>
            <a:endParaRPr lang="ja-JP" altLang="en-US" sz="2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1DFF3F-5717-44D4-850E-C3EA54085920}"/>
                  </a:ext>
                </a:extLst>
              </p:cNvPr>
              <p:cNvSpPr txBox="1"/>
              <p:nvPr/>
            </p:nvSpPr>
            <p:spPr>
              <a:xfrm>
                <a:off x="3638309" y="4320123"/>
                <a:ext cx="4055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A1DFF3F-5717-44D4-850E-C3EA54085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309" y="4320123"/>
                <a:ext cx="4055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>
            <a:extLst>
              <a:ext uri="{FF2B5EF4-FFF2-40B4-BE49-F238E27FC236}">
                <a16:creationId xmlns:a16="http://schemas.microsoft.com/office/drawing/2014/main" id="{FFC5C7BC-D5E1-4340-8708-9CCF07507D88}"/>
              </a:ext>
            </a:extLst>
          </p:cNvPr>
          <p:cNvSpPr/>
          <p:nvPr/>
        </p:nvSpPr>
        <p:spPr>
          <a:xfrm rot="15617656">
            <a:off x="3342842" y="4719955"/>
            <a:ext cx="550738" cy="468713"/>
          </a:xfrm>
          <a:prstGeom prst="arc">
            <a:avLst>
              <a:gd name="adj1" fmla="val 18128570"/>
              <a:gd name="adj2" fmla="val 2133482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E34BF98-E8FE-4C49-9109-7860A46E1C5D}"/>
              </a:ext>
            </a:extLst>
          </p:cNvPr>
          <p:cNvSpPr txBox="1"/>
          <p:nvPr/>
        </p:nvSpPr>
        <p:spPr>
          <a:xfrm>
            <a:off x="363734" y="5713559"/>
            <a:ext cx="540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ell MT" panose="02020503060305020303" pitchFamily="18" charset="0"/>
                <a:cs typeface="Calibri" panose="020F0502020204030204" pitchFamily="34" charset="0"/>
              </a:rPr>
              <a:t>Spectrometer and detectors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</a:t>
            </a:r>
            <a:r>
              <a:rPr lang="en-US" altLang="ja-JP" sz="1400" dirty="0">
                <a:latin typeface="Bell MT" panose="02020503060305020303" pitchFamily="18" charset="0"/>
              </a:rPr>
              <a:t> 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56" name="テキスト ボックス 76">
            <a:extLst>
              <a:ext uri="{FF2B5EF4-FFF2-40B4-BE49-F238E27FC236}">
                <a16:creationId xmlns:a16="http://schemas.microsoft.com/office/drawing/2014/main" id="{551CA714-E3D5-4CF2-8F4D-A48781EA43FE}"/>
              </a:ext>
            </a:extLst>
          </p:cNvPr>
          <p:cNvSpPr txBox="1"/>
          <p:nvPr/>
        </p:nvSpPr>
        <p:spPr>
          <a:xfrm>
            <a:off x="4500389" y="4466702"/>
            <a:ext cx="19088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ell MT" panose="02020503060305020303" pitchFamily="18" charset="0"/>
              </a:rPr>
              <a:t>Vacuum chamber</a:t>
            </a:r>
          </a:p>
          <a:p>
            <a:pPr algn="ctr"/>
            <a:r>
              <a:rPr lang="en-US" altLang="ja-JP" b="1" dirty="0">
                <a:latin typeface="Bell MT" panose="02020503060305020303" pitchFamily="18" charset="0"/>
              </a:rPr>
              <a:t>&amp; target</a:t>
            </a:r>
            <a:endParaRPr lang="ja-JP" altLang="en-US" b="1" dirty="0">
              <a:latin typeface="Bell MT" panose="02020503060305020303" pitchFamily="18" charset="0"/>
            </a:endParaRPr>
          </a:p>
        </p:txBody>
      </p:sp>
      <p:pic>
        <p:nvPicPr>
          <p:cNvPr id="5" name="イメージ" descr="イメージ">
            <a:extLst>
              <a:ext uri="{FF2B5EF4-FFF2-40B4-BE49-F238E27FC236}">
                <a16:creationId xmlns:a16="http://schemas.microsoft.com/office/drawing/2014/main" id="{C89263FB-1948-4E28-B954-BB3DDCC3DA2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98" t="10679" r="27486"/>
          <a:stretch>
            <a:fillRect/>
          </a:stretch>
        </p:blipFill>
        <p:spPr>
          <a:xfrm>
            <a:off x="6442154" y="1935499"/>
            <a:ext cx="5258754" cy="360298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58" name="直線コネクタ 16">
            <a:extLst>
              <a:ext uri="{FF2B5EF4-FFF2-40B4-BE49-F238E27FC236}">
                <a16:creationId xmlns:a16="http://schemas.microsoft.com/office/drawing/2014/main" id="{3235BC33-0B60-45CE-A61D-BA389F300DB1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140786" y="2055531"/>
            <a:ext cx="3024817" cy="441226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4">
            <a:extLst>
              <a:ext uri="{FF2B5EF4-FFF2-40B4-BE49-F238E27FC236}">
                <a16:creationId xmlns:a16="http://schemas.microsoft.com/office/drawing/2014/main" id="{BDF77DBB-903E-46D0-B5F1-191B49822C04}"/>
              </a:ext>
            </a:extLst>
          </p:cNvPr>
          <p:cNvSpPr/>
          <p:nvPr/>
        </p:nvSpPr>
        <p:spPr>
          <a:xfrm>
            <a:off x="8104109" y="2434653"/>
            <a:ext cx="419905" cy="42407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cxnSp>
        <p:nvCxnSpPr>
          <p:cNvPr id="62" name="直線コネクタ 43">
            <a:extLst>
              <a:ext uri="{FF2B5EF4-FFF2-40B4-BE49-F238E27FC236}">
                <a16:creationId xmlns:a16="http://schemas.microsoft.com/office/drawing/2014/main" id="{B73E173E-2561-461C-95F8-A0C36E4D779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5349676" y="2796623"/>
            <a:ext cx="2815927" cy="843506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BE70EC-5B40-4CBF-B56A-FD87DA1F16D4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4084071" y="4789868"/>
            <a:ext cx="416318" cy="2365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B065EA43-236F-461C-8AA3-A4101F6972D3}"/>
              </a:ext>
            </a:extLst>
          </p:cNvPr>
          <p:cNvCxnSpPr>
            <a:cxnSpLocks/>
          </p:cNvCxnSpPr>
          <p:nvPr/>
        </p:nvCxnSpPr>
        <p:spPr>
          <a:xfrm flipV="1">
            <a:off x="6410067" y="3323330"/>
            <a:ext cx="2530733" cy="1464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12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テキスト ボックス 63">
            <a:extLst>
              <a:ext uri="{FF2B5EF4-FFF2-40B4-BE49-F238E27FC236}">
                <a16:creationId xmlns:a16="http://schemas.microsoft.com/office/drawing/2014/main" id="{6B34811E-5671-4713-ADB7-A64DD26110DA}"/>
              </a:ext>
            </a:extLst>
          </p:cNvPr>
          <p:cNvSpPr txBox="1"/>
          <p:nvPr/>
        </p:nvSpPr>
        <p:spPr>
          <a:xfrm>
            <a:off x="8584403" y="5343847"/>
            <a:ext cx="23135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     </a:t>
            </a:r>
            <a:r>
              <a:rPr lang="en-US" altLang="ja-JP" sz="2800" b="1" dirty="0">
                <a:latin typeface="Bell MT" panose="02020503060305020303" pitchFamily="18" charset="0"/>
              </a:rPr>
              <a:t>x [mm]</a:t>
            </a:r>
            <a:endParaRPr lang="ja-JP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6929A-72A2-4639-87B3-FCB4A905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Spectrometer and detectors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8A0FC-5C6C-41E8-91B1-C801105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D6E2A-A963-48C8-A4CE-EAC32E05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CNS International </a:t>
            </a:r>
            <a:r>
              <a:rPr lang="en-US" sz="1400" dirty="0">
                <a:latin typeface="Bell MT" panose="02020503060305020303" pitchFamily="18" charset="0"/>
              </a:rPr>
              <a:t>Summer School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91F90-386B-4256-B53F-12F08F72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7</a:t>
            </a:fld>
            <a:endParaRPr lang="fr-FR" sz="1400" dirty="0">
              <a:latin typeface="Bell MT" panose="02020503060305020303" pitchFamily="18" charset="0"/>
            </a:endParaRPr>
          </a:p>
        </p:txBody>
      </p:sp>
      <p:pic>
        <p:nvPicPr>
          <p:cNvPr id="67" name="図 64">
            <a:extLst>
              <a:ext uri="{FF2B5EF4-FFF2-40B4-BE49-F238E27FC236}">
                <a16:creationId xmlns:a16="http://schemas.microsoft.com/office/drawing/2014/main" id="{32E12FB1-A07F-4071-AC9E-9D25006B1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93" t="51570" r="11590" b="21200"/>
          <a:stretch/>
        </p:blipFill>
        <p:spPr>
          <a:xfrm>
            <a:off x="7256786" y="1921953"/>
            <a:ext cx="4045118" cy="3583453"/>
          </a:xfrm>
          <a:prstGeom prst="rect">
            <a:avLst/>
          </a:prstGeom>
        </p:spPr>
      </p:pic>
      <p:sp>
        <p:nvSpPr>
          <p:cNvPr id="68" name="テキスト ボックス 62">
            <a:extLst>
              <a:ext uri="{FF2B5EF4-FFF2-40B4-BE49-F238E27FC236}">
                <a16:creationId xmlns:a16="http://schemas.microsoft.com/office/drawing/2014/main" id="{D16E9B4C-A1C6-4DA3-81E3-1842DEB8E376}"/>
              </a:ext>
            </a:extLst>
          </p:cNvPr>
          <p:cNvSpPr txBox="1"/>
          <p:nvPr/>
        </p:nvSpPr>
        <p:spPr>
          <a:xfrm rot="16200000">
            <a:off x="6145700" y="3217412"/>
            <a:ext cx="20577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    </a:t>
            </a:r>
            <a:r>
              <a:rPr lang="en-US" altLang="ja-JP" sz="2800" b="1" dirty="0">
                <a:latin typeface="Bell MT" panose="02020503060305020303" pitchFamily="18" charset="0"/>
              </a:rPr>
              <a:t> y [mm]</a:t>
            </a:r>
            <a:endParaRPr lang="ja-JP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71" name="正方形/長方形 57">
            <a:extLst>
              <a:ext uri="{FF2B5EF4-FFF2-40B4-BE49-F238E27FC236}">
                <a16:creationId xmlns:a16="http://schemas.microsoft.com/office/drawing/2014/main" id="{507CF494-96B6-4B5A-BB4B-0D09A75299F4}"/>
              </a:ext>
            </a:extLst>
          </p:cNvPr>
          <p:cNvSpPr/>
          <p:nvPr/>
        </p:nvSpPr>
        <p:spPr>
          <a:xfrm>
            <a:off x="7973328" y="1327716"/>
            <a:ext cx="3121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Momentum</a:t>
            </a:r>
            <a:endParaRPr lang="ja-JP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60">
                <a:extLst>
                  <a:ext uri="{FF2B5EF4-FFF2-40B4-BE49-F238E27FC236}">
                    <a16:creationId xmlns:a16="http://schemas.microsoft.com/office/drawing/2014/main" id="{F0C8AEDC-7D5F-42B1-A49E-17FBFAAB3993}"/>
                  </a:ext>
                </a:extLst>
              </p:cNvPr>
              <p:cNvSpPr/>
              <p:nvPr/>
            </p:nvSpPr>
            <p:spPr>
              <a:xfrm rot="5400000">
                <a:off x="10009602" y="3409876"/>
                <a:ext cx="34990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Scattering angle </a:t>
                </a:r>
                <a:r>
                  <a:rPr lang="en-US" altLang="ja-JP" sz="2400" b="1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𝜟</m:t>
                    </m:r>
                    <m:r>
                      <a:rPr lang="en-GB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sz="2400" b="1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)</a:t>
                </a:r>
                <a:r>
                  <a:rPr lang="en-GB" sz="2400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 </a:t>
                </a:r>
                <a:endParaRPr lang="ja-JP" altLang="en-US" sz="2800" dirty="0">
                  <a:solidFill>
                    <a:srgbClr val="FFC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2" name="正方形/長方形 60">
                <a:extLst>
                  <a:ext uri="{FF2B5EF4-FFF2-40B4-BE49-F238E27FC236}">
                    <a16:creationId xmlns:a16="http://schemas.microsoft.com/office/drawing/2014/main" id="{F0C8AEDC-7D5F-42B1-A49E-17FBFAAB3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009602" y="3409876"/>
                <a:ext cx="3499065" cy="523220"/>
              </a:xfrm>
              <a:prstGeom prst="rect">
                <a:avLst/>
              </a:prstGeom>
              <a:blipFill>
                <a:blip r:embed="rId3"/>
                <a:stretch>
                  <a:fillRect l="-30233" t="-2439" r="-12791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>
            <a:extLst>
              <a:ext uri="{FF2B5EF4-FFF2-40B4-BE49-F238E27FC236}">
                <a16:creationId xmlns:a16="http://schemas.microsoft.com/office/drawing/2014/main" id="{281A798D-BEC2-4A4F-AE08-AB8739814D28}"/>
              </a:ext>
            </a:extLst>
          </p:cNvPr>
          <p:cNvSpPr/>
          <p:nvPr/>
        </p:nvSpPr>
        <p:spPr>
          <a:xfrm>
            <a:off x="6692436" y="1850936"/>
            <a:ext cx="1072684" cy="305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テキスト ボックス 66">
            <a:extLst>
              <a:ext uri="{FF2B5EF4-FFF2-40B4-BE49-F238E27FC236}">
                <a16:creationId xmlns:a16="http://schemas.microsoft.com/office/drawing/2014/main" id="{86978CEC-09A2-4675-8021-04A78965786A}"/>
              </a:ext>
            </a:extLst>
          </p:cNvPr>
          <p:cNvSpPr txBox="1"/>
          <p:nvPr/>
        </p:nvSpPr>
        <p:spPr>
          <a:xfrm>
            <a:off x="8427793" y="3033435"/>
            <a:ext cx="61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H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66">
            <a:extLst>
              <a:ext uri="{FF2B5EF4-FFF2-40B4-BE49-F238E27FC236}">
                <a16:creationId xmlns:a16="http://schemas.microsoft.com/office/drawing/2014/main" id="{5509EFB1-D62C-4320-BCD2-5565FA290ABC}"/>
              </a:ext>
            </a:extLst>
          </p:cNvPr>
          <p:cNvSpPr txBox="1"/>
          <p:nvPr/>
        </p:nvSpPr>
        <p:spPr>
          <a:xfrm>
            <a:off x="10181010" y="3048888"/>
            <a:ext cx="61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C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7BBED3-49B3-4C5D-9538-2CED5BFA1F43}"/>
              </a:ext>
            </a:extLst>
          </p:cNvPr>
          <p:cNvCxnSpPr/>
          <p:nvPr/>
        </p:nvCxnSpPr>
        <p:spPr>
          <a:xfrm>
            <a:off x="7973328" y="1850936"/>
            <a:ext cx="31823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832C66-48E4-46B5-B516-78D18B6E3999}"/>
              </a:ext>
            </a:extLst>
          </p:cNvPr>
          <p:cNvCxnSpPr/>
          <p:nvPr/>
        </p:nvCxnSpPr>
        <p:spPr>
          <a:xfrm>
            <a:off x="11331019" y="2003492"/>
            <a:ext cx="0" cy="328619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0A985-03FF-4854-AF27-559A277D9E29}"/>
              </a:ext>
            </a:extLst>
          </p:cNvPr>
          <p:cNvCxnSpPr>
            <a:cxnSpLocks/>
          </p:cNvCxnSpPr>
          <p:nvPr/>
        </p:nvCxnSpPr>
        <p:spPr>
          <a:xfrm flipH="1" flipV="1">
            <a:off x="9593370" y="1925262"/>
            <a:ext cx="3535" cy="3264629"/>
          </a:xfrm>
          <a:prstGeom prst="line">
            <a:avLst/>
          </a:prstGeom>
          <a:ln w="762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3EC2DB-40D2-4483-8B71-FE5A297E1A50}"/>
              </a:ext>
            </a:extLst>
          </p:cNvPr>
          <p:cNvCxnSpPr>
            <a:cxnSpLocks/>
          </p:cNvCxnSpPr>
          <p:nvPr/>
        </p:nvCxnSpPr>
        <p:spPr>
          <a:xfrm flipH="1" flipV="1">
            <a:off x="7973328" y="2598122"/>
            <a:ext cx="1620043" cy="120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62460B9-042D-43F2-85E7-663C17CD1F4B}"/>
              </a:ext>
            </a:extLst>
          </p:cNvPr>
          <p:cNvCxnSpPr>
            <a:cxnSpLocks/>
          </p:cNvCxnSpPr>
          <p:nvPr/>
        </p:nvCxnSpPr>
        <p:spPr>
          <a:xfrm flipV="1">
            <a:off x="9564505" y="2610175"/>
            <a:ext cx="1647978" cy="1205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EB0F21-186B-46FD-92A3-F460DAD4279E}"/>
              </a:ext>
            </a:extLst>
          </p:cNvPr>
          <p:cNvSpPr txBox="1"/>
          <p:nvPr/>
        </p:nvSpPr>
        <p:spPr>
          <a:xfrm>
            <a:off x="8108964" y="2143902"/>
            <a:ext cx="126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~5%</a:t>
            </a:r>
            <a:endParaRPr 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6F570-7B7A-4B9A-8408-ABD55B2BCA66}"/>
              </a:ext>
            </a:extLst>
          </p:cNvPr>
          <p:cNvSpPr txBox="1"/>
          <p:nvPr/>
        </p:nvSpPr>
        <p:spPr>
          <a:xfrm>
            <a:off x="9720605" y="2138289"/>
            <a:ext cx="123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Bell MT" panose="02020503060305020303" pitchFamily="18" charset="0"/>
              </a:rPr>
              <a:t>~5%</a:t>
            </a:r>
            <a:endParaRPr lang="en-US" sz="2800" b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pic>
        <p:nvPicPr>
          <p:cNvPr id="47" name="図 103">
            <a:extLst>
              <a:ext uri="{FF2B5EF4-FFF2-40B4-BE49-F238E27FC236}">
                <a16:creationId xmlns:a16="http://schemas.microsoft.com/office/drawing/2014/main" id="{AB05BB7D-5B4D-4525-AFE1-3ED9D42BAA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8276" r="11359" b="4174"/>
          <a:stretch/>
        </p:blipFill>
        <p:spPr>
          <a:xfrm>
            <a:off x="912421" y="1760427"/>
            <a:ext cx="3870096" cy="3953132"/>
          </a:xfrm>
          <a:prstGeom prst="rect">
            <a:avLst/>
          </a:prstGeom>
        </p:spPr>
      </p:pic>
      <p:pic>
        <p:nvPicPr>
          <p:cNvPr id="48" name="図 107">
            <a:extLst>
              <a:ext uri="{FF2B5EF4-FFF2-40B4-BE49-F238E27FC236}">
                <a16:creationId xmlns:a16="http://schemas.microsoft.com/office/drawing/2014/main" id="{B8B87D4E-B30D-40C6-A1A8-124C2845A1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10625" r="32572" b="15036"/>
          <a:stretch/>
        </p:blipFill>
        <p:spPr>
          <a:xfrm>
            <a:off x="3435430" y="1985530"/>
            <a:ext cx="2289849" cy="185509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9" name="直線矢印コネクタ 13">
            <a:extLst>
              <a:ext uri="{FF2B5EF4-FFF2-40B4-BE49-F238E27FC236}">
                <a16:creationId xmlns:a16="http://schemas.microsoft.com/office/drawing/2014/main" id="{103166C1-EB4A-444C-AAC5-5281A8FA5D4C}"/>
              </a:ext>
            </a:extLst>
          </p:cNvPr>
          <p:cNvCxnSpPr>
            <a:cxnSpLocks/>
          </p:cNvCxnSpPr>
          <p:nvPr/>
        </p:nvCxnSpPr>
        <p:spPr>
          <a:xfrm flipV="1">
            <a:off x="4854584" y="2845956"/>
            <a:ext cx="713622" cy="86772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円/楕円 14">
            <a:extLst>
              <a:ext uri="{FF2B5EF4-FFF2-40B4-BE49-F238E27FC236}">
                <a16:creationId xmlns:a16="http://schemas.microsoft.com/office/drawing/2014/main" id="{CAA1A7EB-0DB1-4D4D-A716-51D09DC58600}"/>
              </a:ext>
            </a:extLst>
          </p:cNvPr>
          <p:cNvSpPr/>
          <p:nvPr/>
        </p:nvSpPr>
        <p:spPr>
          <a:xfrm>
            <a:off x="1339562" y="2398138"/>
            <a:ext cx="419905" cy="42407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cxnSp>
        <p:nvCxnSpPr>
          <p:cNvPr id="51" name="直線コネクタ 16">
            <a:extLst>
              <a:ext uri="{FF2B5EF4-FFF2-40B4-BE49-F238E27FC236}">
                <a16:creationId xmlns:a16="http://schemas.microsoft.com/office/drawing/2014/main" id="{1863FC20-4BB1-490A-A34B-C72379A888F4}"/>
              </a:ext>
            </a:extLst>
          </p:cNvPr>
          <p:cNvCxnSpPr>
            <a:cxnSpLocks/>
            <a:stCxn id="50" idx="0"/>
            <a:endCxn id="48" idx="0"/>
          </p:cNvCxnSpPr>
          <p:nvPr/>
        </p:nvCxnSpPr>
        <p:spPr>
          <a:xfrm flipV="1">
            <a:off x="1549515" y="1985530"/>
            <a:ext cx="3030840" cy="412608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43">
            <a:extLst>
              <a:ext uri="{FF2B5EF4-FFF2-40B4-BE49-F238E27FC236}">
                <a16:creationId xmlns:a16="http://schemas.microsoft.com/office/drawing/2014/main" id="{AA761CC1-BE05-4588-B75D-164CA35CE117}"/>
              </a:ext>
            </a:extLst>
          </p:cNvPr>
          <p:cNvCxnSpPr>
            <a:cxnSpLocks/>
          </p:cNvCxnSpPr>
          <p:nvPr/>
        </p:nvCxnSpPr>
        <p:spPr>
          <a:xfrm>
            <a:off x="1553701" y="2852072"/>
            <a:ext cx="2657719" cy="97328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44">
            <a:extLst>
              <a:ext uri="{FF2B5EF4-FFF2-40B4-BE49-F238E27FC236}">
                <a16:creationId xmlns:a16="http://schemas.microsoft.com/office/drawing/2014/main" id="{B622666B-FF2A-4F84-A518-619FA105893C}"/>
              </a:ext>
            </a:extLst>
          </p:cNvPr>
          <p:cNvCxnSpPr>
            <a:cxnSpLocks/>
          </p:cNvCxnSpPr>
          <p:nvPr/>
        </p:nvCxnSpPr>
        <p:spPr>
          <a:xfrm flipH="1" flipV="1">
            <a:off x="3429469" y="2398137"/>
            <a:ext cx="1941402" cy="14319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68">
                <a:extLst>
                  <a:ext uri="{FF2B5EF4-FFF2-40B4-BE49-F238E27FC236}">
                    <a16:creationId xmlns:a16="http://schemas.microsoft.com/office/drawing/2014/main" id="{1C553EB7-003A-40AB-92C7-85F9A6D0FBE6}"/>
                  </a:ext>
                </a:extLst>
              </p:cNvPr>
              <p:cNvSpPr txBox="1"/>
              <p:nvPr/>
            </p:nvSpPr>
            <p:spPr>
              <a:xfrm>
                <a:off x="1995849" y="2194258"/>
                <a:ext cx="1604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68">
                <a:extLst>
                  <a:ext uri="{FF2B5EF4-FFF2-40B4-BE49-F238E27FC236}">
                    <a16:creationId xmlns:a16="http://schemas.microsoft.com/office/drawing/2014/main" id="{1C553EB7-003A-40AB-92C7-85F9A6D0F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49" y="2194258"/>
                <a:ext cx="16045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69">
                <a:extLst>
                  <a:ext uri="{FF2B5EF4-FFF2-40B4-BE49-F238E27FC236}">
                    <a16:creationId xmlns:a16="http://schemas.microsoft.com/office/drawing/2014/main" id="{62EBCF92-8A18-47EC-B09D-42CC6A3673D0}"/>
                  </a:ext>
                </a:extLst>
              </p:cNvPr>
              <p:cNvSpPr txBox="1"/>
              <p:nvPr/>
            </p:nvSpPr>
            <p:spPr>
              <a:xfrm>
                <a:off x="4500389" y="3830065"/>
                <a:ext cx="146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altLang="ja-JP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altLang="ja-JP" sz="2800" b="1">
                          <a:solidFill>
                            <a:srgbClr val="FFC000"/>
                          </a:solidFill>
                          <a:latin typeface="Cambria Math"/>
                        </a:rPr>
                        <m:t>𝚫</m:t>
                      </m:r>
                      <m:r>
                        <a:rPr lang="en-US" altLang="ja-JP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ja-JP" altLang="en-US" sz="11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69">
                <a:extLst>
                  <a:ext uri="{FF2B5EF4-FFF2-40B4-BE49-F238E27FC236}">
                    <a16:creationId xmlns:a16="http://schemas.microsoft.com/office/drawing/2014/main" id="{62EBCF92-8A18-47EC-B09D-42CC6A367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89" y="3830065"/>
                <a:ext cx="146127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82">
            <a:extLst>
              <a:ext uri="{FF2B5EF4-FFF2-40B4-BE49-F238E27FC236}">
                <a16:creationId xmlns:a16="http://schemas.microsoft.com/office/drawing/2014/main" id="{70E7F951-D12B-4E13-A618-7FC03207E8C8}"/>
              </a:ext>
            </a:extLst>
          </p:cNvPr>
          <p:cNvSpPr txBox="1"/>
          <p:nvPr/>
        </p:nvSpPr>
        <p:spPr>
          <a:xfrm>
            <a:off x="4291631" y="5516098"/>
            <a:ext cx="140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Bell MT" panose="02020503060305020303" pitchFamily="18" charset="0"/>
              </a:rPr>
              <a:t>e</a:t>
            </a:r>
            <a:r>
              <a:rPr lang="en-US" altLang="ja-JP" sz="2400" baseline="30000" dirty="0">
                <a:solidFill>
                  <a:srgbClr val="FF0000"/>
                </a:solidFill>
                <a:latin typeface="Bell MT" panose="02020503060305020303" pitchFamily="18" charset="0"/>
              </a:rPr>
              <a:t>- </a:t>
            </a:r>
            <a:r>
              <a:rPr lang="en-US" altLang="ja-JP" sz="2400" dirty="0">
                <a:solidFill>
                  <a:srgbClr val="FF0000"/>
                </a:solidFill>
                <a:latin typeface="Bell MT" panose="02020503060305020303" pitchFamily="18" charset="0"/>
              </a:rPr>
              <a:t>beam</a:t>
            </a:r>
            <a:endParaRPr lang="ja-JP" altLang="en-US" sz="2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31" name="テキスト ボックス 76">
            <a:extLst>
              <a:ext uri="{FF2B5EF4-FFF2-40B4-BE49-F238E27FC236}">
                <a16:creationId xmlns:a16="http://schemas.microsoft.com/office/drawing/2014/main" id="{D25BD180-7244-49EF-88AD-5A98C830F368}"/>
              </a:ext>
            </a:extLst>
          </p:cNvPr>
          <p:cNvSpPr txBox="1"/>
          <p:nvPr/>
        </p:nvSpPr>
        <p:spPr>
          <a:xfrm>
            <a:off x="3990273" y="4631046"/>
            <a:ext cx="230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ell MT" panose="02020503060305020303" pitchFamily="18" charset="0"/>
              </a:rPr>
              <a:t>Vacuum chamber</a:t>
            </a:r>
          </a:p>
          <a:p>
            <a:pPr algn="ctr"/>
            <a:r>
              <a:rPr lang="en-US" altLang="ja-JP" b="1" dirty="0">
                <a:latin typeface="Bell MT" panose="02020503060305020303" pitchFamily="18" charset="0"/>
              </a:rPr>
              <a:t>&amp; target</a:t>
            </a:r>
            <a:endParaRPr lang="ja-JP" altLang="en-US" b="1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82565E-5E7B-48A6-B410-4003269D9CE1}"/>
                  </a:ext>
                </a:extLst>
              </p:cNvPr>
              <p:cNvSpPr txBox="1"/>
              <p:nvPr/>
            </p:nvSpPr>
            <p:spPr>
              <a:xfrm>
                <a:off x="431516" y="2568655"/>
                <a:ext cx="6489958" cy="295125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Spectrometer and detectors: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endParaRPr lang="en-GB" b="1" u="sng" dirty="0">
                  <a:latin typeface="Bell MT" panose="020205030603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18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Collimator : -3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°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i="1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 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≤ +3</a:t>
                </a: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°</a:t>
                </a:r>
                <a:endParaRPr lang="en-GB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</a:rPr>
                  <a:t>Center of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GB" dirty="0">
                  <a:latin typeface="Bell MT" panose="02020503060305020303" pitchFamily="18" charset="0"/>
                  <a:sym typeface="Wingdings" panose="05000000000000000000" pitchFamily="2" charset="2"/>
                </a:endParaRPr>
              </a:p>
              <a:p>
                <a:r>
                  <a:rPr lang="en-GB" dirty="0">
                    <a:latin typeface="Bell MT" panose="02020503060305020303" pitchFamily="18" charset="0"/>
                    <a:sym typeface="Wingdings" panose="05000000000000000000" pitchFamily="2" charset="2"/>
                  </a:rPr>
                  <a:t>	 Imposed by the magnetic field inside the spectrometer</a:t>
                </a:r>
                <a:endParaRPr lang="en-GB" dirty="0">
                  <a:latin typeface="Bell MT" panose="020205030603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</a:rPr>
                  <a:t>Relation between position and momentum: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,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dirty="0">
                    <a:latin typeface="Bell MT" panose="02020503060305020303" pitchFamily="18" charset="0"/>
                  </a:rPr>
                  <a:t> = (855.0+/-0.5) mm</a:t>
                </a:r>
              </a:p>
              <a:p>
                <a:pPr algn="ctr"/>
                <a:endParaRPr lang="en-GB" dirty="0">
                  <a:latin typeface="Bell MT" panose="020205030603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</a:rPr>
                  <a:t>Ratio of momentum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dirty="0">
                  <a:latin typeface="Bell MT" panose="02020503060305020303" pitchFamily="18" charset="0"/>
                </a:endParaRPr>
              </a:p>
              <a:p>
                <a:r>
                  <a:rPr lang="en-GB" dirty="0">
                    <a:latin typeface="Bell MT" panose="02020503060305020303" pitchFamily="18" charset="0"/>
                    <a:sym typeface="Wingdings" panose="05000000000000000000" pitchFamily="2" charset="2"/>
                  </a:rPr>
                  <a:t>	 Allows to calculate precisely the initial energy of the beam</a:t>
                </a:r>
                <a:endParaRPr lang="en-GB" dirty="0">
                  <a:latin typeface="Bell MT" panose="02020503060305020303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82565E-5E7B-48A6-B410-4003269D9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6" y="2568655"/>
                <a:ext cx="6489958" cy="2951257"/>
              </a:xfrm>
              <a:prstGeom prst="rect">
                <a:avLst/>
              </a:prstGeom>
              <a:blipFill>
                <a:blip r:embed="rId8"/>
                <a:stretch>
                  <a:fillRect l="-585" t="-427" b="-25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BB015FEA-8F0C-42A9-85E4-6B9C2FD3EEDC}"/>
              </a:ext>
            </a:extLst>
          </p:cNvPr>
          <p:cNvSpPr/>
          <p:nvPr/>
        </p:nvSpPr>
        <p:spPr>
          <a:xfrm>
            <a:off x="3457522" y="4005846"/>
            <a:ext cx="475391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89FDD-83E8-460C-923D-375FA8092F2F}"/>
              </a:ext>
            </a:extLst>
          </p:cNvPr>
          <p:cNvSpPr txBox="1"/>
          <p:nvPr/>
        </p:nvSpPr>
        <p:spPr>
          <a:xfrm>
            <a:off x="883306" y="4375684"/>
            <a:ext cx="4942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Bell MT" panose="02020503060305020303" pitchFamily="18" charset="0"/>
              </a:rPr>
              <a:t>Momentum dispersion (calculated with Geant 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7A765-FEA2-402A-9670-D232609C3AB3}"/>
              </a:ext>
            </a:extLst>
          </p:cNvPr>
          <p:cNvSpPr txBox="1"/>
          <p:nvPr/>
        </p:nvSpPr>
        <p:spPr>
          <a:xfrm>
            <a:off x="6526625" y="5733553"/>
            <a:ext cx="6334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ell MT" panose="02020503060305020303" pitchFamily="18" charset="0"/>
              </a:rPr>
              <a:t>Scattered electron energy </a:t>
            </a:r>
            <a:r>
              <a:rPr lang="en-US" sz="1600" dirty="0">
                <a:latin typeface="Bell MT" panose="02020503060305020303" pitchFamily="18" charset="0"/>
                <a:cs typeface="Calibri" panose="020F0502020204030204" pitchFamily="34" charset="0"/>
              </a:rPr>
              <a:t>on a CH₂ target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</a:t>
            </a:r>
            <a:r>
              <a:rPr lang="en-US" altLang="ja-JP" sz="1400" dirty="0">
                <a:latin typeface="Bell MT" panose="02020503060305020303" pitchFamily="18" charset="0"/>
              </a:rPr>
              <a:t> 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70890-8C41-4AFE-B054-1CA462B9A853}"/>
              </a:ext>
            </a:extLst>
          </p:cNvPr>
          <p:cNvSpPr txBox="1"/>
          <p:nvPr/>
        </p:nvSpPr>
        <p:spPr>
          <a:xfrm>
            <a:off x="363734" y="5713559"/>
            <a:ext cx="540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ell MT" panose="02020503060305020303" pitchFamily="18" charset="0"/>
                <a:cs typeface="Calibri" panose="020F0502020204030204" pitchFamily="34" charset="0"/>
              </a:rPr>
              <a:t>Spectrometer and detectors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</a:t>
            </a:r>
            <a:r>
              <a:rPr lang="en-US" altLang="ja-JP" sz="1400" dirty="0">
                <a:latin typeface="Bell MT" panose="02020503060305020303" pitchFamily="18" charset="0"/>
              </a:rPr>
              <a:t> 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2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テキスト ボックス 63">
            <a:extLst>
              <a:ext uri="{FF2B5EF4-FFF2-40B4-BE49-F238E27FC236}">
                <a16:creationId xmlns:a16="http://schemas.microsoft.com/office/drawing/2014/main" id="{6B34811E-5671-4713-ADB7-A64DD26110DA}"/>
              </a:ext>
            </a:extLst>
          </p:cNvPr>
          <p:cNvSpPr txBox="1"/>
          <p:nvPr/>
        </p:nvSpPr>
        <p:spPr>
          <a:xfrm>
            <a:off x="8584403" y="5343847"/>
            <a:ext cx="231354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     </a:t>
            </a:r>
            <a:r>
              <a:rPr lang="en-US" altLang="ja-JP" sz="2800" b="1" dirty="0">
                <a:latin typeface="Bell MT" panose="02020503060305020303" pitchFamily="18" charset="0"/>
              </a:rPr>
              <a:t>x [mm]</a:t>
            </a:r>
            <a:endParaRPr lang="ja-JP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6929A-72A2-4639-87B3-FCB4A905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Spectrometer and detectors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8A0FC-5C6C-41E8-91B1-C801105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D6E2A-A963-48C8-A4CE-EAC32E05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CNS International </a:t>
            </a:r>
            <a:r>
              <a:rPr lang="en-US" sz="1400" dirty="0">
                <a:latin typeface="Bell MT" panose="02020503060305020303" pitchFamily="18" charset="0"/>
              </a:rPr>
              <a:t>Summer School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91F90-386B-4256-B53F-12F08F72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8</a:t>
            </a:fld>
            <a:endParaRPr lang="fr-FR" sz="1400" dirty="0">
              <a:latin typeface="Bell MT" panose="02020503060305020303" pitchFamily="18" charset="0"/>
            </a:endParaRPr>
          </a:p>
        </p:txBody>
      </p:sp>
      <p:pic>
        <p:nvPicPr>
          <p:cNvPr id="18" name="図 103">
            <a:extLst>
              <a:ext uri="{FF2B5EF4-FFF2-40B4-BE49-F238E27FC236}">
                <a16:creationId xmlns:a16="http://schemas.microsoft.com/office/drawing/2014/main" id="{76BFB12E-0E41-4FAA-9A9C-592BADE19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8276" r="11359" b="4174"/>
          <a:stretch/>
        </p:blipFill>
        <p:spPr>
          <a:xfrm>
            <a:off x="912421" y="1760427"/>
            <a:ext cx="3870096" cy="3953132"/>
          </a:xfrm>
          <a:prstGeom prst="rect">
            <a:avLst/>
          </a:prstGeom>
        </p:spPr>
      </p:pic>
      <p:pic>
        <p:nvPicPr>
          <p:cNvPr id="19" name="図 107">
            <a:extLst>
              <a:ext uri="{FF2B5EF4-FFF2-40B4-BE49-F238E27FC236}">
                <a16:creationId xmlns:a16="http://schemas.microsoft.com/office/drawing/2014/main" id="{EE547867-9399-4D7A-BC16-BEE0F17F11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10625" r="32572" b="15036"/>
          <a:stretch/>
        </p:blipFill>
        <p:spPr>
          <a:xfrm>
            <a:off x="3435430" y="1985530"/>
            <a:ext cx="2289849" cy="1855091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0" name="直線矢印コネクタ 13">
            <a:extLst>
              <a:ext uri="{FF2B5EF4-FFF2-40B4-BE49-F238E27FC236}">
                <a16:creationId xmlns:a16="http://schemas.microsoft.com/office/drawing/2014/main" id="{E65716F9-8ABF-4B12-8401-CCD56F04AF2F}"/>
              </a:ext>
            </a:extLst>
          </p:cNvPr>
          <p:cNvCxnSpPr>
            <a:cxnSpLocks/>
          </p:cNvCxnSpPr>
          <p:nvPr/>
        </p:nvCxnSpPr>
        <p:spPr>
          <a:xfrm flipV="1">
            <a:off x="4854584" y="2845956"/>
            <a:ext cx="713622" cy="86772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/楕円 14">
            <a:extLst>
              <a:ext uri="{FF2B5EF4-FFF2-40B4-BE49-F238E27FC236}">
                <a16:creationId xmlns:a16="http://schemas.microsoft.com/office/drawing/2014/main" id="{38D40145-12B7-4701-98A1-511034A1FA42}"/>
              </a:ext>
            </a:extLst>
          </p:cNvPr>
          <p:cNvSpPr/>
          <p:nvPr/>
        </p:nvSpPr>
        <p:spPr>
          <a:xfrm>
            <a:off x="1339562" y="2398138"/>
            <a:ext cx="419905" cy="424074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/>
          </a:p>
        </p:txBody>
      </p:sp>
      <p:cxnSp>
        <p:nvCxnSpPr>
          <p:cNvPr id="22" name="直線コネクタ 16">
            <a:extLst>
              <a:ext uri="{FF2B5EF4-FFF2-40B4-BE49-F238E27FC236}">
                <a16:creationId xmlns:a16="http://schemas.microsoft.com/office/drawing/2014/main" id="{8D67AD8D-4FF1-4A79-824F-BCFD610AEDA0}"/>
              </a:ext>
            </a:extLst>
          </p:cNvPr>
          <p:cNvCxnSpPr>
            <a:cxnSpLocks/>
            <a:stCxn id="21" idx="0"/>
            <a:endCxn id="19" idx="0"/>
          </p:cNvCxnSpPr>
          <p:nvPr/>
        </p:nvCxnSpPr>
        <p:spPr>
          <a:xfrm flipV="1">
            <a:off x="1549515" y="1985530"/>
            <a:ext cx="3030840" cy="412608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43">
            <a:extLst>
              <a:ext uri="{FF2B5EF4-FFF2-40B4-BE49-F238E27FC236}">
                <a16:creationId xmlns:a16="http://schemas.microsoft.com/office/drawing/2014/main" id="{B5B8F33C-0BD8-4978-87E5-5C936D1A262E}"/>
              </a:ext>
            </a:extLst>
          </p:cNvPr>
          <p:cNvCxnSpPr>
            <a:cxnSpLocks/>
          </p:cNvCxnSpPr>
          <p:nvPr/>
        </p:nvCxnSpPr>
        <p:spPr>
          <a:xfrm>
            <a:off x="1553701" y="2852072"/>
            <a:ext cx="2657719" cy="973280"/>
          </a:xfrm>
          <a:prstGeom prst="line">
            <a:avLst/>
          </a:prstGeom>
          <a:ln w="762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44">
            <a:extLst>
              <a:ext uri="{FF2B5EF4-FFF2-40B4-BE49-F238E27FC236}">
                <a16:creationId xmlns:a16="http://schemas.microsoft.com/office/drawing/2014/main" id="{7F0E326F-DE98-4AF4-B956-BB8990029B16}"/>
              </a:ext>
            </a:extLst>
          </p:cNvPr>
          <p:cNvCxnSpPr>
            <a:cxnSpLocks/>
          </p:cNvCxnSpPr>
          <p:nvPr/>
        </p:nvCxnSpPr>
        <p:spPr>
          <a:xfrm flipH="1" flipV="1">
            <a:off x="3429469" y="2398137"/>
            <a:ext cx="1941402" cy="14319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68">
                <a:extLst>
                  <a:ext uri="{FF2B5EF4-FFF2-40B4-BE49-F238E27FC236}">
                    <a16:creationId xmlns:a16="http://schemas.microsoft.com/office/drawing/2014/main" id="{E7E85743-2E4A-483E-9B21-B7436CEAAABF}"/>
                  </a:ext>
                </a:extLst>
              </p:cNvPr>
              <p:cNvSpPr txBox="1"/>
              <p:nvPr/>
            </p:nvSpPr>
            <p:spPr>
              <a:xfrm>
                <a:off x="1995849" y="2194258"/>
                <a:ext cx="1604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ja-JP" altLang="en-US" sz="1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68">
                <a:extLst>
                  <a:ext uri="{FF2B5EF4-FFF2-40B4-BE49-F238E27FC236}">
                    <a16:creationId xmlns:a16="http://schemas.microsoft.com/office/drawing/2014/main" id="{E7E85743-2E4A-483E-9B21-B7436CEAA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49" y="2194258"/>
                <a:ext cx="16045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69">
                <a:extLst>
                  <a:ext uri="{FF2B5EF4-FFF2-40B4-BE49-F238E27FC236}">
                    <a16:creationId xmlns:a16="http://schemas.microsoft.com/office/drawing/2014/main" id="{BB1DB284-B05B-4535-8C88-CB1D4F8D6450}"/>
                  </a:ext>
                </a:extLst>
              </p:cNvPr>
              <p:cNvSpPr txBox="1"/>
              <p:nvPr/>
            </p:nvSpPr>
            <p:spPr>
              <a:xfrm>
                <a:off x="4500389" y="3830065"/>
                <a:ext cx="14612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altLang="ja-JP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altLang="ja-JP" sz="2800" b="1">
                          <a:solidFill>
                            <a:srgbClr val="FFC000"/>
                          </a:solidFill>
                          <a:latin typeface="Cambria Math"/>
                        </a:rPr>
                        <m:t>𝚫</m:t>
                      </m:r>
                      <m:r>
                        <a:rPr lang="en-US" altLang="ja-JP" sz="28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ja-JP" altLang="en-US" sz="11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69">
                <a:extLst>
                  <a:ext uri="{FF2B5EF4-FFF2-40B4-BE49-F238E27FC236}">
                    <a16:creationId xmlns:a16="http://schemas.microsoft.com/office/drawing/2014/main" id="{BB1DB284-B05B-4535-8C88-CB1D4F8D6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89" y="3830065"/>
                <a:ext cx="14612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82">
            <a:extLst>
              <a:ext uri="{FF2B5EF4-FFF2-40B4-BE49-F238E27FC236}">
                <a16:creationId xmlns:a16="http://schemas.microsoft.com/office/drawing/2014/main" id="{489A1515-B28E-45CC-8D6F-0F0C78315C3A}"/>
              </a:ext>
            </a:extLst>
          </p:cNvPr>
          <p:cNvSpPr txBox="1"/>
          <p:nvPr/>
        </p:nvSpPr>
        <p:spPr>
          <a:xfrm>
            <a:off x="4291631" y="5516098"/>
            <a:ext cx="140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Bell MT" panose="02020503060305020303" pitchFamily="18" charset="0"/>
              </a:rPr>
              <a:t>e</a:t>
            </a:r>
            <a:r>
              <a:rPr lang="en-US" altLang="ja-JP" sz="2400" baseline="30000" dirty="0">
                <a:solidFill>
                  <a:srgbClr val="FF0000"/>
                </a:solidFill>
                <a:latin typeface="Bell MT" panose="02020503060305020303" pitchFamily="18" charset="0"/>
              </a:rPr>
              <a:t>- </a:t>
            </a:r>
            <a:r>
              <a:rPr lang="en-US" altLang="ja-JP" sz="2400" dirty="0">
                <a:solidFill>
                  <a:srgbClr val="FF0000"/>
                </a:solidFill>
                <a:latin typeface="Bell MT" panose="02020503060305020303" pitchFamily="18" charset="0"/>
              </a:rPr>
              <a:t>beam</a:t>
            </a:r>
            <a:endParaRPr lang="ja-JP" altLang="en-US" sz="2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A83F33-AE1C-4DB8-A523-1BB3791EA0DA}"/>
                  </a:ext>
                </a:extLst>
              </p:cNvPr>
              <p:cNvSpPr txBox="1"/>
              <p:nvPr/>
            </p:nvSpPr>
            <p:spPr>
              <a:xfrm>
                <a:off x="3638309" y="4320123"/>
                <a:ext cx="4055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A83F33-AE1C-4DB8-A523-1BB3791E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309" y="4320123"/>
                <a:ext cx="40556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>
            <a:extLst>
              <a:ext uri="{FF2B5EF4-FFF2-40B4-BE49-F238E27FC236}">
                <a16:creationId xmlns:a16="http://schemas.microsoft.com/office/drawing/2014/main" id="{40F2F32E-9CE0-41E5-9335-7BA1BF689CD5}"/>
              </a:ext>
            </a:extLst>
          </p:cNvPr>
          <p:cNvSpPr/>
          <p:nvPr/>
        </p:nvSpPr>
        <p:spPr>
          <a:xfrm rot="15617656">
            <a:off x="3263692" y="4800980"/>
            <a:ext cx="550738" cy="468713"/>
          </a:xfrm>
          <a:prstGeom prst="arc">
            <a:avLst>
              <a:gd name="adj1" fmla="val 18128570"/>
              <a:gd name="adj2" fmla="val 975891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図 64">
            <a:extLst>
              <a:ext uri="{FF2B5EF4-FFF2-40B4-BE49-F238E27FC236}">
                <a16:creationId xmlns:a16="http://schemas.microsoft.com/office/drawing/2014/main" id="{32E12FB1-A07F-4071-AC9E-9D25006B15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93" t="51570" r="11590" b="21200"/>
          <a:stretch/>
        </p:blipFill>
        <p:spPr>
          <a:xfrm>
            <a:off x="7256786" y="1921953"/>
            <a:ext cx="4045118" cy="3583453"/>
          </a:xfrm>
          <a:prstGeom prst="rect">
            <a:avLst/>
          </a:prstGeom>
        </p:spPr>
      </p:pic>
      <p:sp>
        <p:nvSpPr>
          <p:cNvPr id="68" name="テキスト ボックス 62">
            <a:extLst>
              <a:ext uri="{FF2B5EF4-FFF2-40B4-BE49-F238E27FC236}">
                <a16:creationId xmlns:a16="http://schemas.microsoft.com/office/drawing/2014/main" id="{D16E9B4C-A1C6-4DA3-81E3-1842DEB8E376}"/>
              </a:ext>
            </a:extLst>
          </p:cNvPr>
          <p:cNvSpPr txBox="1"/>
          <p:nvPr/>
        </p:nvSpPr>
        <p:spPr>
          <a:xfrm rot="16200000">
            <a:off x="6145700" y="3217412"/>
            <a:ext cx="20577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    </a:t>
            </a:r>
            <a:r>
              <a:rPr lang="en-US" altLang="ja-JP" sz="2800" b="1" dirty="0">
                <a:latin typeface="Bell MT" panose="02020503060305020303" pitchFamily="18" charset="0"/>
              </a:rPr>
              <a:t> y [mm]</a:t>
            </a:r>
            <a:endParaRPr lang="ja-JP" altLang="en-US" sz="2800" b="1" dirty="0">
              <a:latin typeface="Bell MT" panose="02020503060305020303" pitchFamily="18" charset="0"/>
            </a:endParaRPr>
          </a:p>
        </p:txBody>
      </p:sp>
      <p:sp>
        <p:nvSpPr>
          <p:cNvPr id="71" name="正方形/長方形 57">
            <a:extLst>
              <a:ext uri="{FF2B5EF4-FFF2-40B4-BE49-F238E27FC236}">
                <a16:creationId xmlns:a16="http://schemas.microsoft.com/office/drawing/2014/main" id="{507CF494-96B6-4B5A-BB4B-0D09A75299F4}"/>
              </a:ext>
            </a:extLst>
          </p:cNvPr>
          <p:cNvSpPr/>
          <p:nvPr/>
        </p:nvSpPr>
        <p:spPr>
          <a:xfrm>
            <a:off x="7973328" y="1327716"/>
            <a:ext cx="3121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0000"/>
                </a:solidFill>
                <a:latin typeface="Bell MT" panose="02020503060305020303" pitchFamily="18" charset="0"/>
              </a:rPr>
              <a:t>Momentum</a:t>
            </a:r>
            <a:endParaRPr lang="ja-JP" altLang="en-US" sz="2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81A798D-BEC2-4A4F-AE08-AB8739814D28}"/>
              </a:ext>
            </a:extLst>
          </p:cNvPr>
          <p:cNvSpPr/>
          <p:nvPr/>
        </p:nvSpPr>
        <p:spPr>
          <a:xfrm>
            <a:off x="6692436" y="1850936"/>
            <a:ext cx="1072684" cy="305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テキスト ボックス 66">
            <a:extLst>
              <a:ext uri="{FF2B5EF4-FFF2-40B4-BE49-F238E27FC236}">
                <a16:creationId xmlns:a16="http://schemas.microsoft.com/office/drawing/2014/main" id="{86978CEC-09A2-4675-8021-04A78965786A}"/>
              </a:ext>
            </a:extLst>
          </p:cNvPr>
          <p:cNvSpPr txBox="1"/>
          <p:nvPr/>
        </p:nvSpPr>
        <p:spPr>
          <a:xfrm>
            <a:off x="8427793" y="3033435"/>
            <a:ext cx="61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H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66">
            <a:extLst>
              <a:ext uri="{FF2B5EF4-FFF2-40B4-BE49-F238E27FC236}">
                <a16:creationId xmlns:a16="http://schemas.microsoft.com/office/drawing/2014/main" id="{5509EFB1-D62C-4320-BCD2-5565FA290ABC}"/>
              </a:ext>
            </a:extLst>
          </p:cNvPr>
          <p:cNvSpPr txBox="1"/>
          <p:nvPr/>
        </p:nvSpPr>
        <p:spPr>
          <a:xfrm>
            <a:off x="10181010" y="3048888"/>
            <a:ext cx="61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C</a:t>
            </a:r>
            <a:endParaRPr lang="ja-JP" altLang="en-US" sz="4000" b="1" dirty="0">
              <a:solidFill>
                <a:schemeClr val="bg1"/>
              </a:solidFill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E7BBED3-49B3-4C5D-9538-2CED5BFA1F43}"/>
              </a:ext>
            </a:extLst>
          </p:cNvPr>
          <p:cNvCxnSpPr/>
          <p:nvPr/>
        </p:nvCxnSpPr>
        <p:spPr>
          <a:xfrm>
            <a:off x="7973328" y="1850936"/>
            <a:ext cx="318235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3832C66-48E4-46B5-B516-78D18B6E3999}"/>
              </a:ext>
            </a:extLst>
          </p:cNvPr>
          <p:cNvCxnSpPr/>
          <p:nvPr/>
        </p:nvCxnSpPr>
        <p:spPr>
          <a:xfrm>
            <a:off x="11331019" y="2003492"/>
            <a:ext cx="0" cy="328619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19A216-D708-45C4-8C32-0A76AF6963A0}"/>
              </a:ext>
            </a:extLst>
          </p:cNvPr>
          <p:cNvSpPr txBox="1"/>
          <p:nvPr/>
        </p:nvSpPr>
        <p:spPr>
          <a:xfrm>
            <a:off x="6526625" y="5733553"/>
            <a:ext cx="6334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Bell MT" panose="02020503060305020303" pitchFamily="18" charset="0"/>
              </a:rPr>
              <a:t>Scattered electron energy </a:t>
            </a:r>
            <a:r>
              <a:rPr lang="en-US" sz="1600" dirty="0">
                <a:latin typeface="Bell MT" panose="02020503060305020303" pitchFamily="18" charset="0"/>
                <a:cs typeface="Calibri" panose="020F0502020204030204" pitchFamily="34" charset="0"/>
              </a:rPr>
              <a:t>on a CH₂ target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</a:t>
            </a:r>
            <a:r>
              <a:rPr lang="en-US" altLang="ja-JP" sz="1400" dirty="0">
                <a:latin typeface="Bell MT" panose="02020503060305020303" pitchFamily="18" charset="0"/>
              </a:rPr>
              <a:t> 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60">
                <a:extLst>
                  <a:ext uri="{FF2B5EF4-FFF2-40B4-BE49-F238E27FC236}">
                    <a16:creationId xmlns:a16="http://schemas.microsoft.com/office/drawing/2014/main" id="{4CC26E74-BDC7-46AD-9FAE-730D5904C965}"/>
                  </a:ext>
                </a:extLst>
              </p:cNvPr>
              <p:cNvSpPr/>
              <p:nvPr/>
            </p:nvSpPr>
            <p:spPr>
              <a:xfrm rot="5400000">
                <a:off x="10009602" y="3409876"/>
                <a:ext cx="349906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2800" b="1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Scattering angle </a:t>
                </a:r>
                <a:r>
                  <a:rPr lang="en-US" altLang="ja-JP" sz="2400" b="1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400" b="1" i="1" smtClean="0">
                        <a:solidFill>
                          <a:srgbClr val="FFC000"/>
                        </a:solidFill>
                        <a:latin typeface="Cambria Math"/>
                      </a:rPr>
                      <m:t>𝜟</m:t>
                    </m:r>
                    <m:r>
                      <a:rPr lang="en-GB" sz="24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sz="2400" b="1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)</a:t>
                </a:r>
                <a:r>
                  <a:rPr lang="en-GB" sz="2400" dirty="0">
                    <a:solidFill>
                      <a:srgbClr val="FFC000"/>
                    </a:solidFill>
                    <a:latin typeface="Bell MT" panose="02020503060305020303" pitchFamily="18" charset="0"/>
                  </a:rPr>
                  <a:t> </a:t>
                </a:r>
                <a:endParaRPr lang="ja-JP" altLang="en-US" sz="2800" dirty="0">
                  <a:solidFill>
                    <a:srgbClr val="FFC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" name="正方形/長方形 60">
                <a:extLst>
                  <a:ext uri="{FF2B5EF4-FFF2-40B4-BE49-F238E27FC236}">
                    <a16:creationId xmlns:a16="http://schemas.microsoft.com/office/drawing/2014/main" id="{4CC26E74-BDC7-46AD-9FAE-730D5904C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009602" y="3409876"/>
                <a:ext cx="3499065" cy="523220"/>
              </a:xfrm>
              <a:prstGeom prst="rect">
                <a:avLst/>
              </a:prstGeom>
              <a:blipFill>
                <a:blip r:embed="rId8"/>
                <a:stretch>
                  <a:fillRect l="-30233" t="-2439" r="-12791" b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76">
            <a:extLst>
              <a:ext uri="{FF2B5EF4-FFF2-40B4-BE49-F238E27FC236}">
                <a16:creationId xmlns:a16="http://schemas.microsoft.com/office/drawing/2014/main" id="{19E075CC-FEBC-48E8-8E7C-6059AD0124FE}"/>
              </a:ext>
            </a:extLst>
          </p:cNvPr>
          <p:cNvSpPr txBox="1"/>
          <p:nvPr/>
        </p:nvSpPr>
        <p:spPr>
          <a:xfrm>
            <a:off x="3990273" y="4631046"/>
            <a:ext cx="230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Bell MT" panose="02020503060305020303" pitchFamily="18" charset="0"/>
              </a:rPr>
              <a:t>Vacuum chamber</a:t>
            </a:r>
          </a:p>
          <a:p>
            <a:pPr algn="ctr"/>
            <a:r>
              <a:rPr lang="en-US" altLang="ja-JP" b="1" dirty="0">
                <a:latin typeface="Bell MT" panose="02020503060305020303" pitchFamily="18" charset="0"/>
              </a:rPr>
              <a:t>&amp; target</a:t>
            </a:r>
            <a:endParaRPr lang="ja-JP" altLang="en-US" b="1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EEF911-E1EC-4432-83D4-EE86BB79FEB6}"/>
                  </a:ext>
                </a:extLst>
              </p:cNvPr>
              <p:cNvSpPr txBox="1"/>
              <p:nvPr/>
            </p:nvSpPr>
            <p:spPr>
              <a:xfrm>
                <a:off x="431516" y="2568655"/>
                <a:ext cx="6489958" cy="265431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Spectrometer and detectors: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ea typeface="Cambria Math" panose="02040503050406030204" pitchFamily="18" charset="0"/>
                  </a:rPr>
                  <a:t>2 SSD detectors of ~10cm x 10cm: 512 strips of 190 </a:t>
                </a:r>
                <a:r>
                  <a:rPr lang="el-GR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μ</a:t>
                </a:r>
                <a:r>
                  <a:rPr lang="en-GB" dirty="0">
                    <a:latin typeface="Bell MT" panose="02020503060305020303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Momentum resolution (calculated with Geant 4):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~ 6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×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−4</m:t>
                        </m:r>
                      </m:sup>
                    </m:sSup>
                  </m:oMath>
                </a14:m>
                <a:endParaRPr lang="en-GB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Bell MT" panose="02020503060305020303" pitchFamily="18" charset="0"/>
                    <a:cs typeface="Calibri" panose="020F0502020204030204" pitchFamily="34" charset="0"/>
                  </a:rPr>
                  <a:t>Smallest distance between two distinguishables peaks :</a:t>
                </a:r>
              </a:p>
              <a:p>
                <a:pPr lvl="1" algn="ctr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num>
                      <m:den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~ 0.54 mm</a:t>
                </a:r>
              </a:p>
              <a:p>
                <a:r>
                  <a:rPr lang="en-GB" dirty="0">
                    <a:latin typeface="Bell MT" panose="02020503060305020303" pitchFamily="18" charset="0"/>
                    <a:sym typeface="Wingdings" panose="05000000000000000000" pitchFamily="2" charset="2"/>
                  </a:rPr>
                  <a:t>	</a:t>
                </a:r>
                <a:r>
                  <a:rPr lang="en-GB" sz="2000" b="1" dirty="0">
                    <a:latin typeface="Bell MT" panose="02020503060305020303" pitchFamily="18" charset="0"/>
                    <a:sym typeface="Wingdings" panose="05000000000000000000" pitchFamily="2" charset="2"/>
                  </a:rPr>
                  <a:t> Sufficient precision</a:t>
                </a:r>
                <a:endParaRPr lang="en-GB" b="1" dirty="0">
                  <a:latin typeface="Bell MT" panose="02020503060305020303" pitchFamily="18" charset="0"/>
                </a:endParaRPr>
              </a:p>
              <a:p>
                <a:pPr lvl="1"/>
                <a:endParaRPr lang="en-GB" dirty="0">
                  <a:latin typeface="Bell MT" panose="02020503060305020303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EEF911-E1EC-4432-83D4-EE86BB79F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16" y="2568655"/>
                <a:ext cx="6489958" cy="2654316"/>
              </a:xfrm>
              <a:prstGeom prst="rect">
                <a:avLst/>
              </a:prstGeom>
              <a:blipFill>
                <a:blip r:embed="rId9"/>
                <a:stretch>
                  <a:fillRect l="-585" t="-4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JP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900E5B-4768-4D0E-B31D-7489CAE2BBFD}"/>
              </a:ext>
            </a:extLst>
          </p:cNvPr>
          <p:cNvCxnSpPr>
            <a:cxnSpLocks/>
          </p:cNvCxnSpPr>
          <p:nvPr/>
        </p:nvCxnSpPr>
        <p:spPr>
          <a:xfrm>
            <a:off x="9189156" y="2717478"/>
            <a:ext cx="711302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B33C78-6497-4A4C-A170-5D590D055EB6}"/>
                  </a:ext>
                </a:extLst>
              </p:cNvPr>
              <p:cNvSpPr txBox="1"/>
              <p:nvPr/>
            </p:nvSpPr>
            <p:spPr>
              <a:xfrm>
                <a:off x="9182618" y="2788485"/>
                <a:ext cx="6887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∆</m:t>
                    </m:r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𝒙</m:t>
                    </m:r>
                  </m:oMath>
                </a14:m>
                <a:r>
                  <a:rPr lang="en-GB" sz="2400" b="1" dirty="0">
                    <a:solidFill>
                      <a:schemeClr val="bg1"/>
                    </a:solidFill>
                    <a:latin typeface="Bell MT" panose="02020503060305020303" pitchFamily="18" charset="0"/>
                    <a:cs typeface="Calibri" panose="020F0502020204030204" pitchFamily="34" charset="0"/>
                  </a:rPr>
                  <a:t> </a:t>
                </a:r>
                <a:endParaRPr lang="en-US" sz="2400" b="1" dirty="0">
                  <a:solidFill>
                    <a:schemeClr val="bg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B33C78-6497-4A4C-A170-5D590D055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18" y="2788485"/>
                <a:ext cx="68872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9EB2EB9-E55D-4560-A4BB-5F065C6A61C2}"/>
              </a:ext>
            </a:extLst>
          </p:cNvPr>
          <p:cNvSpPr txBox="1"/>
          <p:nvPr/>
        </p:nvSpPr>
        <p:spPr>
          <a:xfrm>
            <a:off x="363734" y="5713559"/>
            <a:ext cx="540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Bell MT" panose="02020503060305020303" pitchFamily="18" charset="0"/>
                <a:cs typeface="Calibri" panose="020F0502020204030204" pitchFamily="34" charset="0"/>
              </a:rPr>
              <a:t>Spectrometer and detectors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Y. Honda,</a:t>
            </a:r>
            <a:r>
              <a:rPr lang="en-US" altLang="ja-JP" sz="1400" dirty="0">
                <a:latin typeface="Bell MT" panose="02020503060305020303" pitchFamily="18" charset="0"/>
              </a:rPr>
              <a:t> ELPH</a:t>
            </a:r>
            <a:r>
              <a:rPr lang="en-US" sz="1400" dirty="0">
                <a:latin typeface="Bell MT" panose="02020503060305020303" pitchFamily="18" charset="0"/>
              </a:rPr>
              <a:t>,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Tohoku</a:t>
            </a:r>
            <a:r>
              <a:rPr lang="ja-JP" altLang="en-US" sz="1400" dirty="0">
                <a:latin typeface="Bell MT" panose="02020503060305020303" pitchFamily="18" charset="0"/>
              </a:rPr>
              <a:t> </a:t>
            </a:r>
            <a:r>
              <a:rPr lang="en-GB" altLang="ja-JP" sz="1400" dirty="0">
                <a:latin typeface="Bell MT" panose="02020503060305020303" pitchFamily="18" charset="0"/>
              </a:rPr>
              <a:t>University</a:t>
            </a:r>
            <a:endParaRPr lang="en-US" sz="1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5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6929A-72A2-4639-87B3-FCB4A905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0"/>
              </a:rPr>
              <a:t>Schedule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C8A0FC-5C6C-41E8-91B1-C8011053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17/08/2020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9D6E2A-A963-48C8-A4CE-EAC32E05E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sz="1400" dirty="0">
                <a:latin typeface="Bell MT" panose="02020503060305020303" pitchFamily="18" charset="0"/>
              </a:rPr>
              <a:t>CNS International </a:t>
            </a:r>
            <a:r>
              <a:rPr lang="en-US" sz="1400" dirty="0">
                <a:latin typeface="Bell MT" panose="02020503060305020303" pitchFamily="18" charset="0"/>
              </a:rPr>
              <a:t>Summer School 2020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A91F90-386B-4256-B53F-12F08F723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26DB064B-2810-44CA-8ED6-3C09219F6EEE}" type="slidenum">
              <a:rPr lang="fr-FR" sz="1400" smtClean="0">
                <a:latin typeface="Bell MT" panose="02020503060305020303" pitchFamily="18" charset="0"/>
              </a:rPr>
              <a:t>9</a:t>
            </a:fld>
            <a:endParaRPr lang="fr-FR" sz="1400" dirty="0">
              <a:latin typeface="Bell MT" panose="020205030603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B90FF-197C-4D09-A514-DC451F80AE9F}"/>
              </a:ext>
            </a:extLst>
          </p:cNvPr>
          <p:cNvSpPr txBox="1"/>
          <p:nvPr/>
        </p:nvSpPr>
        <p:spPr>
          <a:xfrm>
            <a:off x="4019591" y="2333383"/>
            <a:ext cx="4624789" cy="2862322"/>
          </a:xfrm>
          <a:prstGeom prst="rect">
            <a:avLst/>
          </a:prstGeom>
          <a:solidFill>
            <a:srgbClr val="FCE9C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</a:rPr>
              <a:t>First test planned for September 2020 </a:t>
            </a:r>
            <a:r>
              <a:rPr lang="en-US" sz="2000" dirty="0">
                <a:latin typeface="Bell MT" panose="02020503060305020303" pitchFamily="18" charset="0"/>
                <a:sym typeface="Wingdings" panose="05000000000000000000" pitchFamily="2" charset="2"/>
              </a:rPr>
              <a:t> beamline study and commissioning of the spectrometer in 2020</a:t>
            </a:r>
          </a:p>
          <a:p>
            <a:endParaRPr lang="en-US" sz="2000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  <a:sym typeface="Wingdings" panose="05000000000000000000" pitchFamily="2" charset="2"/>
              </a:rPr>
              <a:t>First measurement of the proton charge radius in end of 2021</a:t>
            </a:r>
          </a:p>
          <a:p>
            <a:endParaRPr lang="en-US" sz="2000" dirty="0">
              <a:latin typeface="Bell MT" panose="02020503060305020303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Bell MT" panose="02020503060305020303" pitchFamily="18" charset="0"/>
                <a:sym typeface="Wingdings" panose="05000000000000000000" pitchFamily="2" charset="2"/>
              </a:rPr>
              <a:t>Precise measurement of the proton charge radius in mid. 2022</a:t>
            </a:r>
          </a:p>
        </p:txBody>
      </p:sp>
      <p:pic>
        <p:nvPicPr>
          <p:cNvPr id="12" name="Picture 11" descr="A picture containing train, track, green, sitting&#10;&#10;Description automatically generated">
            <a:extLst>
              <a:ext uri="{FF2B5EF4-FFF2-40B4-BE49-F238E27FC236}">
                <a16:creationId xmlns:a16="http://schemas.microsoft.com/office/drawing/2014/main" id="{CB0DC4E7-6BB9-4D87-B67B-15F4747EB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/>
          <a:stretch/>
        </p:blipFill>
        <p:spPr>
          <a:xfrm>
            <a:off x="8718951" y="1874121"/>
            <a:ext cx="3085707" cy="4001094"/>
          </a:xfrm>
          <a:prstGeom prst="rect">
            <a:avLst/>
          </a:prstGeom>
        </p:spPr>
      </p:pic>
      <p:pic>
        <p:nvPicPr>
          <p:cNvPr id="16" name="Picture 15" descr="A close up of an engine&#10;&#10;Description automatically generated">
            <a:extLst>
              <a:ext uri="{FF2B5EF4-FFF2-40B4-BE49-F238E27FC236}">
                <a16:creationId xmlns:a16="http://schemas.microsoft.com/office/drawing/2014/main" id="{B0F89ECF-56D2-40C5-90A1-D16DD76E5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17" y="1862881"/>
            <a:ext cx="2877903" cy="400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97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22DFBB98DC5BC4685F082C33096E890" ma:contentTypeVersion="10" ma:contentTypeDescription="新しいドキュメントを作成します。" ma:contentTypeScope="" ma:versionID="da62e65e16578571be0c8db29316276f">
  <xsd:schema xmlns:xsd="http://www.w3.org/2001/XMLSchema" xmlns:xs="http://www.w3.org/2001/XMLSchema" xmlns:p="http://schemas.microsoft.com/office/2006/metadata/properties" xmlns:ns3="42c293fa-3d9b-41ac-8cb4-152c365280ba" targetNamespace="http://schemas.microsoft.com/office/2006/metadata/properties" ma:root="true" ma:fieldsID="756d9ff3bb25c5b0484a04460746a9b9" ns3:_="">
    <xsd:import namespace="42c293fa-3d9b-41ac-8cb4-152c365280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293fa-3d9b-41ac-8cb4-152c36528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EE6230-2355-4B1A-AFB3-14470A040340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42c293fa-3d9b-41ac-8cb4-152c365280ba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C1C3A3-AE1B-4371-8BD6-372884782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E9E365-DE64-401B-BF07-BEA72B093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c293fa-3d9b-41ac-8cb4-152c365280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1171</TotalTime>
  <Words>922</Words>
  <Application>Microsoft Macintosh PowerPoint</Application>
  <PresentationFormat>Widescreen</PresentationFormat>
  <Paragraphs>200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Bell MT</vt:lpstr>
      <vt:lpstr>Calibri</vt:lpstr>
      <vt:lpstr>Calibri Light</vt:lpstr>
      <vt:lpstr>Cambria Math</vt:lpstr>
      <vt:lpstr>Retrospect</vt:lpstr>
      <vt:lpstr>Proton charge  radius measurement</vt:lpstr>
      <vt:lpstr>Proton charge radius puzzle</vt:lpstr>
      <vt:lpstr>Determination of the proton charge radius with electron scattering</vt:lpstr>
      <vt:lpstr>Ultra Low Q² (ULQ2) experiment</vt:lpstr>
      <vt:lpstr>Absolute cross-section measurement</vt:lpstr>
      <vt:lpstr>Spectrometer and detectors</vt:lpstr>
      <vt:lpstr>Spectrometer and detectors</vt:lpstr>
      <vt:lpstr>Spectrometer and detectors</vt:lpstr>
      <vt:lpstr>Schedule</vt:lpstr>
      <vt:lpstr>Summary</vt:lpstr>
      <vt:lpstr>Backup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Determination of the characteristics of a spectrometer with simulation</dc:title>
  <dc:creator>ＬＥＧＲＩＳ　ＣＬＥＭＥＮＴ　ＶＩＣＴＯＲ</dc:creator>
  <cp:lastModifiedBy>ＬＥＧＲＩＳ　ＣＬＥＭＥＮＴ　ＶＩＣＴＯＲ</cp:lastModifiedBy>
  <cp:revision>107</cp:revision>
  <dcterms:created xsi:type="dcterms:W3CDTF">2020-07-26T06:34:39Z</dcterms:created>
  <dcterms:modified xsi:type="dcterms:W3CDTF">2021-04-16T06:03:38Z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0x010100822DFBB98DC5BC4685F082C33096E890</vt:lpwstr>
  </property>
</Properties>
</file>